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356" r:id="rId3"/>
    <p:sldId id="304" r:id="rId4"/>
    <p:sldId id="300" r:id="rId5"/>
    <p:sldId id="303" r:id="rId6"/>
    <p:sldId id="312" r:id="rId7"/>
    <p:sldId id="281" r:id="rId8"/>
    <p:sldId id="284" r:id="rId9"/>
    <p:sldId id="320" r:id="rId10"/>
    <p:sldId id="271" r:id="rId11"/>
    <p:sldId id="259" r:id="rId12"/>
    <p:sldId id="345" r:id="rId13"/>
    <p:sldId id="262" r:id="rId14"/>
    <p:sldId id="263" r:id="rId15"/>
    <p:sldId id="261" r:id="rId16"/>
    <p:sldId id="260" r:id="rId17"/>
    <p:sldId id="267" r:id="rId18"/>
    <p:sldId id="268" r:id="rId19"/>
    <p:sldId id="270" r:id="rId20"/>
    <p:sldId id="316" r:id="rId21"/>
    <p:sldId id="311" r:id="rId22"/>
    <p:sldId id="321" r:id="rId23"/>
    <p:sldId id="291" r:id="rId24"/>
    <p:sldId id="323" r:id="rId25"/>
    <p:sldId id="326" r:id="rId26"/>
    <p:sldId id="327" r:id="rId27"/>
    <p:sldId id="328" r:id="rId28"/>
    <p:sldId id="329" r:id="rId29"/>
    <p:sldId id="330" r:id="rId30"/>
    <p:sldId id="314" r:id="rId31"/>
    <p:sldId id="258" r:id="rId32"/>
    <p:sldId id="264" r:id="rId33"/>
    <p:sldId id="265" r:id="rId34"/>
    <p:sldId id="322" r:id="rId35"/>
    <p:sldId id="29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FFFF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B70F1B-D460-40C6-9CD5-C87CCA5EA648}" v="181" dt="2025-11-13T06:25:50.3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5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0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AC0304-745F-4C0F-A812-495DD9D27C3D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772C01-3447-4BC7-9EC5-EF2C6D427534}">
      <dgm:prSet phldrT="[Text]" custT="1"/>
      <dgm:spPr/>
      <dgm:t>
        <a:bodyPr/>
        <a:lstStyle/>
        <a:p>
          <a:r>
            <a:rPr lang="en-US" sz="2400" dirty="0"/>
            <a:t>Background budget</a:t>
          </a:r>
        </a:p>
      </dgm:t>
    </dgm:pt>
    <dgm:pt modelId="{2281EB62-EF9F-43BF-A937-63A1A00B1BAB}" type="parTrans" cxnId="{9FAA6CF1-E623-4006-93C0-4A2FB62AFD74}">
      <dgm:prSet/>
      <dgm:spPr/>
      <dgm:t>
        <a:bodyPr/>
        <a:lstStyle/>
        <a:p>
          <a:endParaRPr lang="en-US" sz="2000"/>
        </a:p>
      </dgm:t>
    </dgm:pt>
    <dgm:pt modelId="{08E85E30-F937-45E2-8966-9EB1BC5C3937}" type="sibTrans" cxnId="{9FAA6CF1-E623-4006-93C0-4A2FB62AFD74}">
      <dgm:prSet custT="1"/>
      <dgm:spPr/>
      <dgm:t>
        <a:bodyPr/>
        <a:lstStyle/>
        <a:p>
          <a:endParaRPr lang="en-US" sz="1400"/>
        </a:p>
      </dgm:t>
    </dgm:pt>
    <dgm:pt modelId="{A8CBD3D2-547D-4F19-8258-26F5F305248C}">
      <dgm:prSet phldrT="[Text]" custT="1"/>
      <dgm:spPr/>
      <dgm:t>
        <a:bodyPr/>
        <a:lstStyle/>
        <a:p>
          <a:r>
            <a:rPr lang="en-US" sz="2400" dirty="0"/>
            <a:t>Material assays</a:t>
          </a:r>
        </a:p>
      </dgm:t>
    </dgm:pt>
    <dgm:pt modelId="{73872A07-6CC4-41F9-9DE4-F56F2F520D60}" type="parTrans" cxnId="{95DF9FFF-B83B-465A-B057-5A1A82939310}">
      <dgm:prSet/>
      <dgm:spPr/>
      <dgm:t>
        <a:bodyPr/>
        <a:lstStyle/>
        <a:p>
          <a:endParaRPr lang="en-US" sz="2000"/>
        </a:p>
      </dgm:t>
    </dgm:pt>
    <dgm:pt modelId="{78D8A279-F168-44AE-A05A-341B93CA9FB0}" type="sibTrans" cxnId="{95DF9FFF-B83B-465A-B057-5A1A82939310}">
      <dgm:prSet custT="1"/>
      <dgm:spPr/>
      <dgm:t>
        <a:bodyPr/>
        <a:lstStyle/>
        <a:p>
          <a:endParaRPr lang="en-US" sz="1400" dirty="0"/>
        </a:p>
      </dgm:t>
    </dgm:pt>
    <dgm:pt modelId="{938BE820-20AC-4E9E-92D4-BF3D0D8E44A7}">
      <dgm:prSet phldrT="[Text]" custT="1"/>
      <dgm:spPr/>
      <dgm:t>
        <a:bodyPr/>
        <a:lstStyle/>
        <a:p>
          <a:r>
            <a:rPr lang="en-US" sz="2400" dirty="0"/>
            <a:t>Monte Carlo simulations</a:t>
          </a:r>
        </a:p>
      </dgm:t>
    </dgm:pt>
    <dgm:pt modelId="{E23B0CB9-506A-4242-8C93-3500912F2974}" type="parTrans" cxnId="{8EF5D301-7837-495D-8B28-D0E8E8105F62}">
      <dgm:prSet/>
      <dgm:spPr/>
      <dgm:t>
        <a:bodyPr/>
        <a:lstStyle/>
        <a:p>
          <a:endParaRPr lang="en-US" sz="2000"/>
        </a:p>
      </dgm:t>
    </dgm:pt>
    <dgm:pt modelId="{7E09FCCB-89A8-42BB-A172-DBE76586A536}" type="sibTrans" cxnId="{8EF5D301-7837-495D-8B28-D0E8E8105F62}">
      <dgm:prSet custT="1"/>
      <dgm:spPr/>
      <dgm:t>
        <a:bodyPr/>
        <a:lstStyle/>
        <a:p>
          <a:endParaRPr lang="en-US" sz="1400"/>
        </a:p>
      </dgm:t>
    </dgm:pt>
    <dgm:pt modelId="{D94DD18A-E600-44E1-9A88-3020C7C98EEC}">
      <dgm:prSet phldrT="[Text]" custT="1"/>
      <dgm:spPr/>
      <dgm:t>
        <a:bodyPr/>
        <a:lstStyle/>
        <a:p>
          <a:r>
            <a:rPr lang="en-US" sz="2400" dirty="0"/>
            <a:t>Detector design</a:t>
          </a:r>
        </a:p>
      </dgm:t>
    </dgm:pt>
    <dgm:pt modelId="{58465B66-2AA5-479A-9EC0-109F3E4EBD51}" type="parTrans" cxnId="{FCCED7A1-AB37-49BB-818F-55DD20CFCCDD}">
      <dgm:prSet/>
      <dgm:spPr/>
      <dgm:t>
        <a:bodyPr/>
        <a:lstStyle/>
        <a:p>
          <a:endParaRPr lang="en-US" sz="2000"/>
        </a:p>
      </dgm:t>
    </dgm:pt>
    <dgm:pt modelId="{BC6003AD-56A7-4787-8074-54428C4E3353}" type="sibTrans" cxnId="{FCCED7A1-AB37-49BB-818F-55DD20CFCCDD}">
      <dgm:prSet custT="1"/>
      <dgm:spPr/>
      <dgm:t>
        <a:bodyPr/>
        <a:lstStyle/>
        <a:p>
          <a:endParaRPr lang="en-US" sz="1400"/>
        </a:p>
      </dgm:t>
    </dgm:pt>
    <dgm:pt modelId="{6FD3AD51-194B-431C-83A8-645F4D493BAD}">
      <dgm:prSet phldrT="[Text]" custT="1"/>
      <dgm:spPr/>
      <dgm:t>
        <a:bodyPr/>
        <a:lstStyle/>
        <a:p>
          <a:r>
            <a:rPr lang="en-US" sz="2400" dirty="0"/>
            <a:t>Physics sensitivity</a:t>
          </a:r>
        </a:p>
      </dgm:t>
    </dgm:pt>
    <dgm:pt modelId="{2316B288-E285-4297-9598-3ED4AC140F26}" type="parTrans" cxnId="{9A6CA637-CED3-403E-84B8-6E276717A595}">
      <dgm:prSet/>
      <dgm:spPr/>
      <dgm:t>
        <a:bodyPr/>
        <a:lstStyle/>
        <a:p>
          <a:endParaRPr lang="en-US" sz="2000"/>
        </a:p>
      </dgm:t>
    </dgm:pt>
    <dgm:pt modelId="{EF8C8566-85D1-4FD0-AFA0-BEC7CD25CBD7}" type="sibTrans" cxnId="{9A6CA637-CED3-403E-84B8-6E276717A595}">
      <dgm:prSet custT="1"/>
      <dgm:spPr/>
      <dgm:t>
        <a:bodyPr/>
        <a:lstStyle/>
        <a:p>
          <a:endParaRPr lang="en-US" sz="1400"/>
        </a:p>
      </dgm:t>
    </dgm:pt>
    <dgm:pt modelId="{24325F12-41D3-45D3-B4F4-7CA05E851C12}" type="pres">
      <dgm:prSet presAssocID="{E3AC0304-745F-4C0F-A812-495DD9D27C3D}" presName="Name0" presStyleCnt="0">
        <dgm:presLayoutVars>
          <dgm:dir/>
          <dgm:resizeHandles val="exact"/>
        </dgm:presLayoutVars>
      </dgm:prSet>
      <dgm:spPr/>
    </dgm:pt>
    <dgm:pt modelId="{41B37528-6332-478F-B679-C92AE7A086E5}" type="pres">
      <dgm:prSet presAssocID="{6FD3AD51-194B-431C-83A8-645F4D493BAD}" presName="node" presStyleLbl="node1" presStyleIdx="0" presStyleCnt="5">
        <dgm:presLayoutVars>
          <dgm:bulletEnabled val="1"/>
        </dgm:presLayoutVars>
      </dgm:prSet>
      <dgm:spPr/>
    </dgm:pt>
    <dgm:pt modelId="{A81E8089-CEA8-45A3-B56E-96CCEEFEFB79}" type="pres">
      <dgm:prSet presAssocID="{EF8C8566-85D1-4FD0-AFA0-BEC7CD25CBD7}" presName="sibTrans" presStyleLbl="sibTrans2D1" presStyleIdx="0" presStyleCnt="5"/>
      <dgm:spPr/>
    </dgm:pt>
    <dgm:pt modelId="{38E0B88E-73F8-4290-83D5-3B0F21D28DDE}" type="pres">
      <dgm:prSet presAssocID="{EF8C8566-85D1-4FD0-AFA0-BEC7CD25CBD7}" presName="connectorText" presStyleLbl="sibTrans2D1" presStyleIdx="0" presStyleCnt="5"/>
      <dgm:spPr/>
    </dgm:pt>
    <dgm:pt modelId="{D4C0A706-35C9-4677-8D5A-DE078514D6A0}" type="pres">
      <dgm:prSet presAssocID="{D94DD18A-E600-44E1-9A88-3020C7C98EEC}" presName="node" presStyleLbl="node1" presStyleIdx="1" presStyleCnt="5">
        <dgm:presLayoutVars>
          <dgm:bulletEnabled val="1"/>
        </dgm:presLayoutVars>
      </dgm:prSet>
      <dgm:spPr/>
    </dgm:pt>
    <dgm:pt modelId="{B0ED17F6-9F6D-4F16-B49D-CC415E61D218}" type="pres">
      <dgm:prSet presAssocID="{BC6003AD-56A7-4787-8074-54428C4E3353}" presName="sibTrans" presStyleLbl="sibTrans2D1" presStyleIdx="1" presStyleCnt="5"/>
      <dgm:spPr/>
    </dgm:pt>
    <dgm:pt modelId="{E29BD82B-38B1-43A9-A30C-BD74827CAD5C}" type="pres">
      <dgm:prSet presAssocID="{BC6003AD-56A7-4787-8074-54428C4E3353}" presName="connectorText" presStyleLbl="sibTrans2D1" presStyleIdx="1" presStyleCnt="5"/>
      <dgm:spPr/>
    </dgm:pt>
    <dgm:pt modelId="{8CBACA1A-FCFF-4E28-B1CC-2491CEE4B85B}" type="pres">
      <dgm:prSet presAssocID="{938BE820-20AC-4E9E-92D4-BF3D0D8E44A7}" presName="node" presStyleLbl="node1" presStyleIdx="2" presStyleCnt="5" custScaleX="121339">
        <dgm:presLayoutVars>
          <dgm:bulletEnabled val="1"/>
        </dgm:presLayoutVars>
      </dgm:prSet>
      <dgm:spPr/>
    </dgm:pt>
    <dgm:pt modelId="{FE9469D9-F204-4AE0-8FE1-40FFC997196F}" type="pres">
      <dgm:prSet presAssocID="{7E09FCCB-89A8-42BB-A172-DBE76586A536}" presName="sibTrans" presStyleLbl="sibTrans2D1" presStyleIdx="2" presStyleCnt="5"/>
      <dgm:spPr/>
    </dgm:pt>
    <dgm:pt modelId="{613F3D8F-542E-44FC-85AB-B82917F25366}" type="pres">
      <dgm:prSet presAssocID="{7E09FCCB-89A8-42BB-A172-DBE76586A536}" presName="connectorText" presStyleLbl="sibTrans2D1" presStyleIdx="2" presStyleCnt="5"/>
      <dgm:spPr/>
    </dgm:pt>
    <dgm:pt modelId="{81730CA3-C572-42A1-80CD-47E0F5191A09}" type="pres">
      <dgm:prSet presAssocID="{A8CBD3D2-547D-4F19-8258-26F5F305248C}" presName="node" presStyleLbl="node1" presStyleIdx="3" presStyleCnt="5">
        <dgm:presLayoutVars>
          <dgm:bulletEnabled val="1"/>
        </dgm:presLayoutVars>
      </dgm:prSet>
      <dgm:spPr/>
    </dgm:pt>
    <dgm:pt modelId="{984115F7-8FA9-4331-AD03-2E717239DB49}" type="pres">
      <dgm:prSet presAssocID="{78D8A279-F168-44AE-A05A-341B93CA9FB0}" presName="sibTrans" presStyleLbl="sibTrans2D1" presStyleIdx="3" presStyleCnt="5"/>
      <dgm:spPr/>
    </dgm:pt>
    <dgm:pt modelId="{145192B5-1AA2-423D-A989-8A198CCB237C}" type="pres">
      <dgm:prSet presAssocID="{78D8A279-F168-44AE-A05A-341B93CA9FB0}" presName="connectorText" presStyleLbl="sibTrans2D1" presStyleIdx="3" presStyleCnt="5"/>
      <dgm:spPr/>
    </dgm:pt>
    <dgm:pt modelId="{A3B13826-A8F9-40A8-9C2E-223C359D09A0}" type="pres">
      <dgm:prSet presAssocID="{1C772C01-3447-4BC7-9EC5-EF2C6D427534}" presName="node" presStyleLbl="node1" presStyleIdx="4" presStyleCnt="5" custScaleX="114846">
        <dgm:presLayoutVars>
          <dgm:bulletEnabled val="1"/>
        </dgm:presLayoutVars>
      </dgm:prSet>
      <dgm:spPr/>
    </dgm:pt>
    <dgm:pt modelId="{B3943446-9487-4A38-9FCB-94EEE2B7426C}" type="pres">
      <dgm:prSet presAssocID="{08E85E30-F937-45E2-8966-9EB1BC5C3937}" presName="sibTrans" presStyleLbl="sibTrans2D1" presStyleIdx="4" presStyleCnt="5"/>
      <dgm:spPr/>
    </dgm:pt>
    <dgm:pt modelId="{B805B37F-7ED0-4B22-9F14-8608DF32FFA8}" type="pres">
      <dgm:prSet presAssocID="{08E85E30-F937-45E2-8966-9EB1BC5C3937}" presName="connectorText" presStyleLbl="sibTrans2D1" presStyleIdx="4" presStyleCnt="5"/>
      <dgm:spPr/>
    </dgm:pt>
  </dgm:ptLst>
  <dgm:cxnLst>
    <dgm:cxn modelId="{8EF5D301-7837-495D-8B28-D0E8E8105F62}" srcId="{E3AC0304-745F-4C0F-A812-495DD9D27C3D}" destId="{938BE820-20AC-4E9E-92D4-BF3D0D8E44A7}" srcOrd="2" destOrd="0" parTransId="{E23B0CB9-506A-4242-8C93-3500912F2974}" sibTransId="{7E09FCCB-89A8-42BB-A172-DBE76586A536}"/>
    <dgm:cxn modelId="{8FB1CB02-1675-4694-B810-4F82354C0D6D}" type="presOf" srcId="{78D8A279-F168-44AE-A05A-341B93CA9FB0}" destId="{145192B5-1AA2-423D-A989-8A198CCB237C}" srcOrd="1" destOrd="0" presId="urn:microsoft.com/office/officeart/2005/8/layout/cycle7"/>
    <dgm:cxn modelId="{CE1AE908-D8F9-4A02-8FEA-0E4F6A91A63C}" type="presOf" srcId="{D94DD18A-E600-44E1-9A88-3020C7C98EEC}" destId="{D4C0A706-35C9-4677-8D5A-DE078514D6A0}" srcOrd="0" destOrd="0" presId="urn:microsoft.com/office/officeart/2005/8/layout/cycle7"/>
    <dgm:cxn modelId="{2AD41D13-D53B-4444-9186-0A39090CC82D}" type="presOf" srcId="{EF8C8566-85D1-4FD0-AFA0-BEC7CD25CBD7}" destId="{A81E8089-CEA8-45A3-B56E-96CCEEFEFB79}" srcOrd="0" destOrd="0" presId="urn:microsoft.com/office/officeart/2005/8/layout/cycle7"/>
    <dgm:cxn modelId="{625BDD2C-5CA0-4059-BFD8-5410052AAA41}" type="presOf" srcId="{7E09FCCB-89A8-42BB-A172-DBE76586A536}" destId="{FE9469D9-F204-4AE0-8FE1-40FFC997196F}" srcOrd="0" destOrd="0" presId="urn:microsoft.com/office/officeart/2005/8/layout/cycle7"/>
    <dgm:cxn modelId="{9A6CA637-CED3-403E-84B8-6E276717A595}" srcId="{E3AC0304-745F-4C0F-A812-495DD9D27C3D}" destId="{6FD3AD51-194B-431C-83A8-645F4D493BAD}" srcOrd="0" destOrd="0" parTransId="{2316B288-E285-4297-9598-3ED4AC140F26}" sibTransId="{EF8C8566-85D1-4FD0-AFA0-BEC7CD25CBD7}"/>
    <dgm:cxn modelId="{636E0C6E-3115-4F7D-8EE3-41C8264CE210}" type="presOf" srcId="{938BE820-20AC-4E9E-92D4-BF3D0D8E44A7}" destId="{8CBACA1A-FCFF-4E28-B1CC-2491CEE4B85B}" srcOrd="0" destOrd="0" presId="urn:microsoft.com/office/officeart/2005/8/layout/cycle7"/>
    <dgm:cxn modelId="{87F44B52-4685-4260-A9D3-C97F066BAF88}" type="presOf" srcId="{08E85E30-F937-45E2-8966-9EB1BC5C3937}" destId="{B805B37F-7ED0-4B22-9F14-8608DF32FFA8}" srcOrd="1" destOrd="0" presId="urn:microsoft.com/office/officeart/2005/8/layout/cycle7"/>
    <dgm:cxn modelId="{1E6D7E78-9B84-4892-9DE8-7B1039057F50}" type="presOf" srcId="{BC6003AD-56A7-4787-8074-54428C4E3353}" destId="{B0ED17F6-9F6D-4F16-B49D-CC415E61D218}" srcOrd="0" destOrd="0" presId="urn:microsoft.com/office/officeart/2005/8/layout/cycle7"/>
    <dgm:cxn modelId="{FE010A90-7095-4E0B-99ED-630B74B75461}" type="presOf" srcId="{BC6003AD-56A7-4787-8074-54428C4E3353}" destId="{E29BD82B-38B1-43A9-A30C-BD74827CAD5C}" srcOrd="1" destOrd="0" presId="urn:microsoft.com/office/officeart/2005/8/layout/cycle7"/>
    <dgm:cxn modelId="{FF3F8F91-7176-4D27-B5B4-22D4D99EF92A}" type="presOf" srcId="{EF8C8566-85D1-4FD0-AFA0-BEC7CD25CBD7}" destId="{38E0B88E-73F8-4290-83D5-3B0F21D28DDE}" srcOrd="1" destOrd="0" presId="urn:microsoft.com/office/officeart/2005/8/layout/cycle7"/>
    <dgm:cxn modelId="{91D28797-CCAB-4CAB-993A-8205B8C5B554}" type="presOf" srcId="{E3AC0304-745F-4C0F-A812-495DD9D27C3D}" destId="{24325F12-41D3-45D3-B4F4-7CA05E851C12}" srcOrd="0" destOrd="0" presId="urn:microsoft.com/office/officeart/2005/8/layout/cycle7"/>
    <dgm:cxn modelId="{160DD89E-6FB4-461B-B6A7-6C8B958842FC}" type="presOf" srcId="{6FD3AD51-194B-431C-83A8-645F4D493BAD}" destId="{41B37528-6332-478F-B679-C92AE7A086E5}" srcOrd="0" destOrd="0" presId="urn:microsoft.com/office/officeart/2005/8/layout/cycle7"/>
    <dgm:cxn modelId="{FCCED7A1-AB37-49BB-818F-55DD20CFCCDD}" srcId="{E3AC0304-745F-4C0F-A812-495DD9D27C3D}" destId="{D94DD18A-E600-44E1-9A88-3020C7C98EEC}" srcOrd="1" destOrd="0" parTransId="{58465B66-2AA5-479A-9EC0-109F3E4EBD51}" sibTransId="{BC6003AD-56A7-4787-8074-54428C4E3353}"/>
    <dgm:cxn modelId="{AAEF44A6-DAEE-4086-87DA-8AA32230A114}" type="presOf" srcId="{08E85E30-F937-45E2-8966-9EB1BC5C3937}" destId="{B3943446-9487-4A38-9FCB-94EEE2B7426C}" srcOrd="0" destOrd="0" presId="urn:microsoft.com/office/officeart/2005/8/layout/cycle7"/>
    <dgm:cxn modelId="{CDFD96BE-5BB0-418F-B8D1-D773F392F29A}" type="presOf" srcId="{7E09FCCB-89A8-42BB-A172-DBE76586A536}" destId="{613F3D8F-542E-44FC-85AB-B82917F25366}" srcOrd="1" destOrd="0" presId="urn:microsoft.com/office/officeart/2005/8/layout/cycle7"/>
    <dgm:cxn modelId="{C716D3D9-DB06-4659-BA43-1A370E3F6320}" type="presOf" srcId="{1C772C01-3447-4BC7-9EC5-EF2C6D427534}" destId="{A3B13826-A8F9-40A8-9C2E-223C359D09A0}" srcOrd="0" destOrd="0" presId="urn:microsoft.com/office/officeart/2005/8/layout/cycle7"/>
    <dgm:cxn modelId="{9FAA6CF1-E623-4006-93C0-4A2FB62AFD74}" srcId="{E3AC0304-745F-4C0F-A812-495DD9D27C3D}" destId="{1C772C01-3447-4BC7-9EC5-EF2C6D427534}" srcOrd="4" destOrd="0" parTransId="{2281EB62-EF9F-43BF-A937-63A1A00B1BAB}" sibTransId="{08E85E30-F937-45E2-8966-9EB1BC5C3937}"/>
    <dgm:cxn modelId="{2574F7F3-15F7-47A2-9D59-F239F55906B3}" type="presOf" srcId="{78D8A279-F168-44AE-A05A-341B93CA9FB0}" destId="{984115F7-8FA9-4331-AD03-2E717239DB49}" srcOrd="0" destOrd="0" presId="urn:microsoft.com/office/officeart/2005/8/layout/cycle7"/>
    <dgm:cxn modelId="{06B20CFB-DA1E-4C53-9ECE-E4E69652F4ED}" type="presOf" srcId="{A8CBD3D2-547D-4F19-8258-26F5F305248C}" destId="{81730CA3-C572-42A1-80CD-47E0F5191A09}" srcOrd="0" destOrd="0" presId="urn:microsoft.com/office/officeart/2005/8/layout/cycle7"/>
    <dgm:cxn modelId="{95DF9FFF-B83B-465A-B057-5A1A82939310}" srcId="{E3AC0304-745F-4C0F-A812-495DD9D27C3D}" destId="{A8CBD3D2-547D-4F19-8258-26F5F305248C}" srcOrd="3" destOrd="0" parTransId="{73872A07-6CC4-41F9-9DE4-F56F2F520D60}" sibTransId="{78D8A279-F168-44AE-A05A-341B93CA9FB0}"/>
    <dgm:cxn modelId="{FDDA0321-A431-4239-8AEC-EAA1BD36200A}" type="presParOf" srcId="{24325F12-41D3-45D3-B4F4-7CA05E851C12}" destId="{41B37528-6332-478F-B679-C92AE7A086E5}" srcOrd="0" destOrd="0" presId="urn:microsoft.com/office/officeart/2005/8/layout/cycle7"/>
    <dgm:cxn modelId="{63743923-B02B-41E4-A6CE-6A23641BDB59}" type="presParOf" srcId="{24325F12-41D3-45D3-B4F4-7CA05E851C12}" destId="{A81E8089-CEA8-45A3-B56E-96CCEEFEFB79}" srcOrd="1" destOrd="0" presId="urn:microsoft.com/office/officeart/2005/8/layout/cycle7"/>
    <dgm:cxn modelId="{7D901D34-16F4-4D54-8866-8A23ABD7A8F7}" type="presParOf" srcId="{A81E8089-CEA8-45A3-B56E-96CCEEFEFB79}" destId="{38E0B88E-73F8-4290-83D5-3B0F21D28DDE}" srcOrd="0" destOrd="0" presId="urn:microsoft.com/office/officeart/2005/8/layout/cycle7"/>
    <dgm:cxn modelId="{5C22E82F-A5AE-4BAA-BE5A-A2C40C88980C}" type="presParOf" srcId="{24325F12-41D3-45D3-B4F4-7CA05E851C12}" destId="{D4C0A706-35C9-4677-8D5A-DE078514D6A0}" srcOrd="2" destOrd="0" presId="urn:microsoft.com/office/officeart/2005/8/layout/cycle7"/>
    <dgm:cxn modelId="{34751349-16F8-48B0-998E-4EB8532171C3}" type="presParOf" srcId="{24325F12-41D3-45D3-B4F4-7CA05E851C12}" destId="{B0ED17F6-9F6D-4F16-B49D-CC415E61D218}" srcOrd="3" destOrd="0" presId="urn:microsoft.com/office/officeart/2005/8/layout/cycle7"/>
    <dgm:cxn modelId="{54B1F33F-2364-4F66-84A5-BE016A44C56A}" type="presParOf" srcId="{B0ED17F6-9F6D-4F16-B49D-CC415E61D218}" destId="{E29BD82B-38B1-43A9-A30C-BD74827CAD5C}" srcOrd="0" destOrd="0" presId="urn:microsoft.com/office/officeart/2005/8/layout/cycle7"/>
    <dgm:cxn modelId="{3D69DE6D-533C-4A80-AB37-E556941A4252}" type="presParOf" srcId="{24325F12-41D3-45D3-B4F4-7CA05E851C12}" destId="{8CBACA1A-FCFF-4E28-B1CC-2491CEE4B85B}" srcOrd="4" destOrd="0" presId="urn:microsoft.com/office/officeart/2005/8/layout/cycle7"/>
    <dgm:cxn modelId="{BEF357B4-BDDB-4764-A169-417B29DFBA88}" type="presParOf" srcId="{24325F12-41D3-45D3-B4F4-7CA05E851C12}" destId="{FE9469D9-F204-4AE0-8FE1-40FFC997196F}" srcOrd="5" destOrd="0" presId="urn:microsoft.com/office/officeart/2005/8/layout/cycle7"/>
    <dgm:cxn modelId="{8C01348A-5A1D-4B43-AB3F-18B0BCEA0DCA}" type="presParOf" srcId="{FE9469D9-F204-4AE0-8FE1-40FFC997196F}" destId="{613F3D8F-542E-44FC-85AB-B82917F25366}" srcOrd="0" destOrd="0" presId="urn:microsoft.com/office/officeart/2005/8/layout/cycle7"/>
    <dgm:cxn modelId="{5B55B2CE-1DAC-44ED-B1B2-C6D7F199C607}" type="presParOf" srcId="{24325F12-41D3-45D3-B4F4-7CA05E851C12}" destId="{81730CA3-C572-42A1-80CD-47E0F5191A09}" srcOrd="6" destOrd="0" presId="urn:microsoft.com/office/officeart/2005/8/layout/cycle7"/>
    <dgm:cxn modelId="{0B1BFAB0-4559-47C0-8E15-05A716877551}" type="presParOf" srcId="{24325F12-41D3-45D3-B4F4-7CA05E851C12}" destId="{984115F7-8FA9-4331-AD03-2E717239DB49}" srcOrd="7" destOrd="0" presId="urn:microsoft.com/office/officeart/2005/8/layout/cycle7"/>
    <dgm:cxn modelId="{37E6454F-A3C8-410E-BB79-8E71A091B60F}" type="presParOf" srcId="{984115F7-8FA9-4331-AD03-2E717239DB49}" destId="{145192B5-1AA2-423D-A989-8A198CCB237C}" srcOrd="0" destOrd="0" presId="urn:microsoft.com/office/officeart/2005/8/layout/cycle7"/>
    <dgm:cxn modelId="{D7D66961-37E6-4E73-8BEE-EBF6AF270D97}" type="presParOf" srcId="{24325F12-41D3-45D3-B4F4-7CA05E851C12}" destId="{A3B13826-A8F9-40A8-9C2E-223C359D09A0}" srcOrd="8" destOrd="0" presId="urn:microsoft.com/office/officeart/2005/8/layout/cycle7"/>
    <dgm:cxn modelId="{7B1D6ED4-5E4F-493D-817B-3775864A9E75}" type="presParOf" srcId="{24325F12-41D3-45D3-B4F4-7CA05E851C12}" destId="{B3943446-9487-4A38-9FCB-94EEE2B7426C}" srcOrd="9" destOrd="0" presId="urn:microsoft.com/office/officeart/2005/8/layout/cycle7"/>
    <dgm:cxn modelId="{76667C90-BA4D-463C-960B-FB3B29538D33}" type="presParOf" srcId="{B3943446-9487-4A38-9FCB-94EEE2B7426C}" destId="{B805B37F-7ED0-4B22-9F14-8608DF32FFA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B37528-6332-478F-B679-C92AE7A086E5}">
      <dsp:nvSpPr>
        <dsp:cNvPr id="0" name=""/>
        <dsp:cNvSpPr/>
      </dsp:nvSpPr>
      <dsp:spPr>
        <a:xfrm>
          <a:off x="3183989" y="1703"/>
          <a:ext cx="1640495" cy="8202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Physics sensitivity</a:t>
          </a:r>
        </a:p>
      </dsp:txBody>
      <dsp:txXfrm>
        <a:off x="3208013" y="25727"/>
        <a:ext cx="1592447" cy="772199"/>
      </dsp:txXfrm>
    </dsp:sp>
    <dsp:sp modelId="{A81E8089-CEA8-45A3-B56E-96CCEEFEFB79}">
      <dsp:nvSpPr>
        <dsp:cNvPr id="0" name=""/>
        <dsp:cNvSpPr/>
      </dsp:nvSpPr>
      <dsp:spPr>
        <a:xfrm rot="2160000">
          <a:off x="4742671" y="1065105"/>
          <a:ext cx="716589" cy="28708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828797" y="1122522"/>
        <a:ext cx="544337" cy="172252"/>
      </dsp:txXfrm>
    </dsp:sp>
    <dsp:sp modelId="{D4C0A706-35C9-4677-8D5A-DE078514D6A0}">
      <dsp:nvSpPr>
        <dsp:cNvPr id="0" name=""/>
        <dsp:cNvSpPr/>
      </dsp:nvSpPr>
      <dsp:spPr>
        <a:xfrm>
          <a:off x="5377448" y="1595345"/>
          <a:ext cx="1640495" cy="8202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Detector design</a:t>
          </a:r>
        </a:p>
      </dsp:txBody>
      <dsp:txXfrm>
        <a:off x="5401472" y="1619369"/>
        <a:ext cx="1592447" cy="772199"/>
      </dsp:txXfrm>
    </dsp:sp>
    <dsp:sp modelId="{B0ED17F6-9F6D-4F16-B49D-CC415E61D218}">
      <dsp:nvSpPr>
        <dsp:cNvPr id="0" name=""/>
        <dsp:cNvSpPr/>
      </dsp:nvSpPr>
      <dsp:spPr>
        <a:xfrm rot="6480000">
          <a:off x="5420488" y="3151208"/>
          <a:ext cx="716589" cy="28708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5506614" y="3208625"/>
        <a:ext cx="544337" cy="172252"/>
      </dsp:txXfrm>
    </dsp:sp>
    <dsp:sp modelId="{8CBACA1A-FCFF-4E28-B1CC-2491CEE4B85B}">
      <dsp:nvSpPr>
        <dsp:cNvPr id="0" name=""/>
        <dsp:cNvSpPr/>
      </dsp:nvSpPr>
      <dsp:spPr>
        <a:xfrm>
          <a:off x="4364589" y="4173911"/>
          <a:ext cx="1990560" cy="8202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Monte Carlo simulations</a:t>
          </a:r>
        </a:p>
      </dsp:txBody>
      <dsp:txXfrm>
        <a:off x="4388613" y="4197935"/>
        <a:ext cx="1942512" cy="772199"/>
      </dsp:txXfrm>
    </dsp:sp>
    <dsp:sp modelId="{FE9469D9-F204-4AE0-8FE1-40FFC997196F}">
      <dsp:nvSpPr>
        <dsp:cNvPr id="0" name=""/>
        <dsp:cNvSpPr/>
      </dsp:nvSpPr>
      <dsp:spPr>
        <a:xfrm rot="10800000">
          <a:off x="3558425" y="4440491"/>
          <a:ext cx="716589" cy="28708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3644551" y="4497908"/>
        <a:ext cx="544337" cy="172252"/>
      </dsp:txXfrm>
    </dsp:sp>
    <dsp:sp modelId="{81730CA3-C572-42A1-80CD-47E0F5191A09}">
      <dsp:nvSpPr>
        <dsp:cNvPr id="0" name=""/>
        <dsp:cNvSpPr/>
      </dsp:nvSpPr>
      <dsp:spPr>
        <a:xfrm>
          <a:off x="1828357" y="4173911"/>
          <a:ext cx="1640495" cy="8202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Material assays</a:t>
          </a:r>
        </a:p>
      </dsp:txBody>
      <dsp:txXfrm>
        <a:off x="1852381" y="4197935"/>
        <a:ext cx="1592447" cy="772199"/>
      </dsp:txXfrm>
    </dsp:sp>
    <dsp:sp modelId="{984115F7-8FA9-4331-AD03-2E717239DB49}">
      <dsp:nvSpPr>
        <dsp:cNvPr id="0" name=""/>
        <dsp:cNvSpPr/>
      </dsp:nvSpPr>
      <dsp:spPr>
        <a:xfrm rot="15120000">
          <a:off x="1871396" y="3151208"/>
          <a:ext cx="716589" cy="28708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 rot="10800000">
        <a:off x="1957522" y="3208625"/>
        <a:ext cx="544337" cy="172252"/>
      </dsp:txXfrm>
    </dsp:sp>
    <dsp:sp modelId="{A3B13826-A8F9-40A8-9C2E-223C359D09A0}">
      <dsp:nvSpPr>
        <dsp:cNvPr id="0" name=""/>
        <dsp:cNvSpPr/>
      </dsp:nvSpPr>
      <dsp:spPr>
        <a:xfrm>
          <a:off x="868756" y="1595345"/>
          <a:ext cx="1884043" cy="8202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Background budget</a:t>
          </a:r>
        </a:p>
      </dsp:txBody>
      <dsp:txXfrm>
        <a:off x="892780" y="1619369"/>
        <a:ext cx="1835995" cy="772199"/>
      </dsp:txXfrm>
    </dsp:sp>
    <dsp:sp modelId="{B3943446-9487-4A38-9FCB-94EEE2B7426C}">
      <dsp:nvSpPr>
        <dsp:cNvPr id="0" name=""/>
        <dsp:cNvSpPr/>
      </dsp:nvSpPr>
      <dsp:spPr>
        <a:xfrm rot="19440000">
          <a:off x="2549212" y="1065105"/>
          <a:ext cx="716589" cy="28708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635338" y="1122522"/>
        <a:ext cx="544337" cy="172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0EA00-8A8D-42D0-B7A6-756CF34C4B7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5366A-F53C-4BF3-BCDA-6D4F1D6C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47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5366A-F53C-4BF3-BCDA-6D4F1D6C99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12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61C3B-5630-82D3-F7D4-64B342B47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044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DE3C6-A522-D0A7-EC8C-4F54C1A30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6432"/>
            <a:ext cx="10515600" cy="482053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3E531-AAE3-2591-A443-D7F299F9C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4064-201C-4F5F-84B4-08E667BC2AE4}" type="datetime1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DD036-7F9C-C8A6-19EE-A430E6E78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42437-4E48-B5CF-8619-4736E3510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67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50BAD-E928-C79D-C72A-224EF3ADE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194081-F25E-0816-7E06-0846BCC32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F4ED2-2795-02FD-7239-214C9D679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58604-C3F5-4C54-8DF4-914BA15AF699}" type="datetime1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91CD9-3CC8-C630-57F7-E15BFE067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83CD5-6DEF-97C3-F8AA-6D22985C8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31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55F701-AE0F-88E5-3D73-C918FC2D18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3B15DD-8D60-F9D4-B229-438D770CF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4CC57-3080-3633-A161-E4A1E7140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D9BB3-834C-4C66-960C-10E97A688937}" type="datetime1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8BE69-29A8-F27B-164C-B27DD8EFF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7E195-4398-C0D5-03FC-398F6574E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73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3937-572F-2799-4FCB-9097DC1639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9D6804-58FF-1ED2-E6E4-70F5A17FD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5B946-5460-4E25-AFE1-25B9A13B1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F550-B460-4DA0-86B1-4D91A4686DCC}" type="datetime1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DD536-C43F-3077-605F-A8ED78C48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68EDD-B73E-9652-8878-64EFB4A14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91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6ABDC-18B0-2926-CB8B-D095E7D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9531A-08AB-2B18-7CCC-745480C63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BCEB8-6EC2-8698-D701-89A30DBC2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F5D81-C213-4D0C-9278-762C706C19FC}" type="datetime1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FA05F-85F4-82CD-1224-1DC1BD69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7B42B-604D-F22A-8978-91DB1D5E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07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2AA6F-D353-DA43-5C4A-A651FA81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D920D-52A0-E945-C29E-0FC90F3339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520BA5-0CBB-E981-CD67-D96C3B2D6E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C2D67-15F5-A435-D9A0-C93EB5D5D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88F3-99B0-4F30-930D-77D6DCF87441}" type="datetime1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9D363-9973-7A6E-E7F6-F0DEC19FB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F2A8E5-FC17-44BE-7EDA-8C5C544A7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79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E272-7B00-280F-9ED4-431D2CCBD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E4762-7B56-B90C-0EDE-0D801B443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F2E81-14D1-54DC-1628-A7E04958E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933BF4-18E3-E7EE-FFCA-8C43D27F6A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B6A8A2-4811-5D76-B741-F77DE8DFE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E97CC8-5A05-8995-A16A-D4AAF1F33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F7807-310A-4D9C-B960-75419509257F}" type="datetime1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A0EA9A-5CD6-DF76-DAF0-4BAFD56D8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1A5394-89BC-091B-0D26-0DD675C6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1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37842-D1C4-3B64-908D-3D938744C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7EFB5-3E62-7959-862E-D1699820E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7A3D-CB81-4B2D-885C-FF0FA1520E5C}" type="datetime1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76FA7-4BCF-A37C-75E2-5E36F74E7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B02F5-AFF4-1C1E-E2FE-1F4A0BF5A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13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35BCE5-C774-727C-7586-55E0AE000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D607D-7526-4E00-8A0B-BA00E4BD1ECE}" type="datetime1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9DDDEC-CB02-7CE3-A0E1-CDD09C89F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B6695-191F-4744-51B7-7B9E5A410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48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9582B-ABD8-6713-9B2C-CBD7FBA56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A26A4-C9FF-7EAC-91D6-3243FCBD1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415FF5-141D-4BD4-8AEA-3591B21C7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53675E-5975-1A34-B2E0-D263EC43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DD34-4B03-4FFD-A77E-62DDE046CEC1}" type="datetime1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40FC8-294F-9CE3-062F-4059265B0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11642-B012-ED9B-ECE5-A61E2AF37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55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59F8A-46B3-BF0B-FB5B-0B766069F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9628B-67B9-D93F-AC5C-F40FA96C52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F0B6D4-E060-A58D-CE05-D6E7AB58C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E46367-6E90-D8CA-1C3E-659A47A16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479C-9304-465A-9326-D1143141BB60}" type="datetime1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EB932-1EAF-C6CA-230D-81983477C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D34215-E183-CC63-A881-F52ECBECE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5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E485C-3761-308F-A392-E22CFB102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760"/>
            <a:ext cx="10515600" cy="749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EEFDF-F743-A306-830B-971AF7D76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53312"/>
            <a:ext cx="10515600" cy="4818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97B8A-9A7D-B9F5-E37F-F8A1EF3323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D36492-853F-4194-A17D-044D528D493B}" type="datetime1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35D2A-BFA5-AACD-D83B-3DBC1B5893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B. Mong - Radon in 0vBB (McGill - Nov 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777A6-16D1-364D-B9BB-0A9A520778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3695FA-35B0-403F-8525-311A00251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2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4.png"/><Relationship Id="rId7" Type="http://schemas.openxmlformats.org/officeDocument/2006/relationships/diagramData" Target="../diagrams/data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diagramDrawing" Target="../diagrams/drawing1.xml"/><Relationship Id="rId5" Type="http://schemas.openxmlformats.org/officeDocument/2006/relationships/image" Target="../media/image26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5.emf"/><Relationship Id="rId9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hyperlink" Target="https://doi.org/10.1016/S0168-9002(98)01230-3" TargetMode="Externa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hyperlink" Target="https://doi.org/10.11588/heidok.0002326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https://arxiv.org/abs/2502.04209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hyperlink" Target="https://doi.org/10.1016/j.nima.2025.17077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dico.cern.ch/event/1199289/contributions/5449632/attachments/2703469/4692729/simgen_taup_2023.pdf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deap3600.ca/Contents/presentations/DEAP-3600CAP2012Ward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hyperlink" Target="https://doi.org/10.1103/PhysRevD.108.012010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00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aea.org/publications/10369/measurement-and-calculation-of-radon-releases-from-norm-residue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8E8A4-DD80-5309-E7DD-24A69F91CE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Radon </a:t>
            </a:r>
            <a:br>
              <a:rPr lang="en-US" sz="4400" dirty="0"/>
            </a:br>
            <a:r>
              <a:rPr lang="en-US" sz="4400" dirty="0"/>
              <a:t>[backgrounds, measurement, control] </a:t>
            </a:r>
            <a:br>
              <a:rPr lang="en-US" sz="4400" dirty="0"/>
            </a:br>
            <a:r>
              <a:rPr lang="en-US" sz="4400" dirty="0"/>
              <a:t>in rare event searches]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0BB9CB-ABCD-F7D3-29A1-528DD4962F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Brian Mong</a:t>
            </a:r>
          </a:p>
          <a:p>
            <a:r>
              <a:rPr lang="en-US" dirty="0"/>
              <a:t>SLAC National Lab</a:t>
            </a:r>
          </a:p>
          <a:p>
            <a:r>
              <a:rPr lang="en-US" dirty="0"/>
              <a:t>McGill - 2025/11/11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BEF419-00C1-D6F6-AAEC-9D875106E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B09CEF-601E-0C63-AE3A-325CE3216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32BFDB2-9370-40ED-3F60-EBDB561DAA5C}"/>
                  </a:ext>
                </a:extLst>
              </p:cNvPr>
              <p:cNvSpPr txBox="1"/>
              <p:nvPr/>
            </p:nvSpPr>
            <p:spPr>
              <a:xfrm>
                <a:off x="8153400" y="3429000"/>
                <a:ext cx="345447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0" dirty="0">
                    <a:solidFill>
                      <a:srgbClr val="0070C0"/>
                    </a:solidFill>
                    <a:latin typeface="Cavolini" panose="03000502040302020204" pitchFamily="66" charset="0"/>
                    <a:cs typeface="Cavolini" panose="03000502040302020204" pitchFamily="66" charset="0"/>
                  </a:rPr>
                  <a:t>i.e. LXe Based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  <a:latin typeface="Cavolini" panose="03000502040302020204" pitchFamily="66" charset="0"/>
                    <a:cs typeface="Cavolini" panose="03000502040302020204" pitchFamily="66" charset="0"/>
                  </a:rPr>
                  <a:t> &amp; Dark Matter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32BFDB2-9370-40ED-3F60-EBDB561DA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3429000"/>
                <a:ext cx="3454472" cy="830997"/>
              </a:xfrm>
              <a:prstGeom prst="rect">
                <a:avLst/>
              </a:prstGeom>
              <a:blipFill>
                <a:blip r:embed="rId2"/>
                <a:stretch>
                  <a:fillRect l="-1590" t="-5882" r="-1767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8157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157" y="2295049"/>
            <a:ext cx="1720438" cy="1925696"/>
          </a:xfrm>
          <a:prstGeom prst="rect">
            <a:avLst/>
          </a:prstGeom>
        </p:spPr>
      </p:pic>
      <p:pic>
        <p:nvPicPr>
          <p:cNvPr id="10" name="Shape 6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5413" y="251192"/>
            <a:ext cx="2460031" cy="1864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290" y="4417698"/>
            <a:ext cx="3119383" cy="213306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022" y="4259887"/>
            <a:ext cx="4287926" cy="2006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Shape 2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34533" y="1112809"/>
            <a:ext cx="2622620" cy="25045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Iterative Design Process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3235050"/>
              </p:ext>
            </p:extLst>
          </p:nvPr>
        </p:nvGraphicFramePr>
        <p:xfrm>
          <a:off x="2152650" y="1181101"/>
          <a:ext cx="7886700" cy="4995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6BAD3-3CB4-F54D-9B70-BEE5099DC962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90A26B-C890-0846-93EA-FA301B7813BC}"/>
              </a:ext>
            </a:extLst>
          </p:cNvPr>
          <p:cNvSpPr txBox="1"/>
          <p:nvPr/>
        </p:nvSpPr>
        <p:spPr>
          <a:xfrm>
            <a:off x="4879809" y="2718326"/>
            <a:ext cx="2622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Need to provide assays with enough resolution to give feedback to design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5ED7AB-AB4D-9386-E777-BCD0BA04E4EC}"/>
              </a:ext>
            </a:extLst>
          </p:cNvPr>
          <p:cNvSpPr txBox="1"/>
          <p:nvPr/>
        </p:nvSpPr>
        <p:spPr>
          <a:xfrm>
            <a:off x="393064" y="4447425"/>
            <a:ext cx="3519172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Material assays capable of providing data on the solder flux</a:t>
            </a:r>
            <a:br>
              <a:rPr lang="en-US" sz="2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2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(**with assumptions**)</a:t>
            </a:r>
          </a:p>
        </p:txBody>
      </p:sp>
    </p:spTree>
    <p:extLst>
      <p:ext uri="{BB962C8B-B14F-4D97-AF65-F5344CB8AC3E}">
        <p14:creationId xmlns:p14="http://schemas.microsoft.com/office/powerpoint/2010/main" val="74257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E460E-909E-B640-E56C-CA6CF7E81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364876"/>
            <a:ext cx="5987007" cy="4812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Principle of Operation: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Rn decays in counter volume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Daughters tend to be +ions (&gt;80% in gas)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SiDiode</a:t>
            </a:r>
            <a:r>
              <a:rPr lang="en-US" sz="2400" dirty="0"/>
              <a:t> biased to collect +ions (&gt;80%)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Subsequent decays in chain on </a:t>
            </a:r>
            <a:r>
              <a:rPr lang="en-US" sz="2400" dirty="0" err="1"/>
              <a:t>SiDiode</a:t>
            </a:r>
            <a:r>
              <a:rPr lang="en-US" sz="2400" dirty="0"/>
              <a:t> create signal (50%)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E9EF37-DBCB-EDE3-F10E-89ADF3DE1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119" y="845344"/>
            <a:ext cx="4825290" cy="5167312"/>
          </a:xfrm>
          <a:prstGeom prst="rect">
            <a:avLst/>
          </a:prstGeom>
        </p:spPr>
      </p:pic>
      <p:pic>
        <p:nvPicPr>
          <p:cNvPr id="7" name="Picture 6" descr="A silver round object with pink and blue accents&#10;&#10;Description automatically generated">
            <a:extLst>
              <a:ext uri="{FF2B5EF4-FFF2-40B4-BE49-F238E27FC236}">
                <a16:creationId xmlns:a16="http://schemas.microsoft.com/office/drawing/2014/main" id="{1C50EE64-DD10-9F63-2FA6-89DF027D0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778" l="28646" r="66667">
                        <a14:foregroundMark x1="28646" y1="45741" x2="28802" y2="44630"/>
                        <a14:foregroundMark x1="66458" y1="44722" x2="66615" y2="53241"/>
                        <a14:foregroundMark x1="47708" y1="92778" x2="48438" y2="90185"/>
                        <a14:foregroundMark x1="53177" y1="20093" x2="53021" y2="1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33" r="28609"/>
          <a:stretch/>
        </p:blipFill>
        <p:spPr>
          <a:xfrm>
            <a:off x="6888119" y="613432"/>
            <a:ext cx="4762377" cy="57291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348823-7C61-F0BB-BCCB-4524CF56A61B}"/>
              </a:ext>
            </a:extLst>
          </p:cNvPr>
          <p:cNvSpPr txBox="1"/>
          <p:nvPr/>
        </p:nvSpPr>
        <p:spPr>
          <a:xfrm>
            <a:off x="9924747" y="1857225"/>
            <a:ext cx="1949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SiDiode</a:t>
            </a:r>
            <a:r>
              <a:rPr lang="en-US" dirty="0"/>
              <a:t> @ -1000V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9BF5A35-6E85-15DA-ACF8-E1F56099B3F6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9403080" y="2041891"/>
            <a:ext cx="521667" cy="2474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xplosion: 8 Points 12">
            <a:extLst>
              <a:ext uri="{FF2B5EF4-FFF2-40B4-BE49-F238E27FC236}">
                <a16:creationId xmlns:a16="http://schemas.microsoft.com/office/drawing/2014/main" id="{13000CCD-5C42-97B4-01FE-8CBCD51783F7}"/>
              </a:ext>
            </a:extLst>
          </p:cNvPr>
          <p:cNvSpPr/>
          <p:nvPr/>
        </p:nvSpPr>
        <p:spPr>
          <a:xfrm>
            <a:off x="8312150" y="3937000"/>
            <a:ext cx="203200" cy="2032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FD0BD90-75CE-B64F-DEAC-57B39B9C35B9}"/>
              </a:ext>
            </a:extLst>
          </p:cNvPr>
          <p:cNvSpPr/>
          <p:nvPr/>
        </p:nvSpPr>
        <p:spPr>
          <a:xfrm>
            <a:off x="8509000" y="2362200"/>
            <a:ext cx="654477" cy="1581150"/>
          </a:xfrm>
          <a:custGeom>
            <a:avLst/>
            <a:gdLst>
              <a:gd name="connsiteX0" fmla="*/ 0 w 654477"/>
              <a:gd name="connsiteY0" fmla="*/ 1581150 h 1581150"/>
              <a:gd name="connsiteX1" fmla="*/ 69850 w 654477"/>
              <a:gd name="connsiteY1" fmla="*/ 1568450 h 1581150"/>
              <a:gd name="connsiteX2" fmla="*/ 88900 w 654477"/>
              <a:gd name="connsiteY2" fmla="*/ 1555750 h 1581150"/>
              <a:gd name="connsiteX3" fmla="*/ 184150 w 654477"/>
              <a:gd name="connsiteY3" fmla="*/ 1504950 h 1581150"/>
              <a:gd name="connsiteX4" fmla="*/ 209550 w 654477"/>
              <a:gd name="connsiteY4" fmla="*/ 1479550 h 1581150"/>
              <a:gd name="connsiteX5" fmla="*/ 228600 w 654477"/>
              <a:gd name="connsiteY5" fmla="*/ 1466850 h 1581150"/>
              <a:gd name="connsiteX6" fmla="*/ 273050 w 654477"/>
              <a:gd name="connsiteY6" fmla="*/ 1422400 h 1581150"/>
              <a:gd name="connsiteX7" fmla="*/ 349250 w 654477"/>
              <a:gd name="connsiteY7" fmla="*/ 1358900 h 1581150"/>
              <a:gd name="connsiteX8" fmla="*/ 381000 w 654477"/>
              <a:gd name="connsiteY8" fmla="*/ 1320800 h 1581150"/>
              <a:gd name="connsiteX9" fmla="*/ 469900 w 654477"/>
              <a:gd name="connsiteY9" fmla="*/ 1174750 h 1581150"/>
              <a:gd name="connsiteX10" fmla="*/ 495300 w 654477"/>
              <a:gd name="connsiteY10" fmla="*/ 1041400 h 1581150"/>
              <a:gd name="connsiteX11" fmla="*/ 508000 w 654477"/>
              <a:gd name="connsiteY11" fmla="*/ 990600 h 1581150"/>
              <a:gd name="connsiteX12" fmla="*/ 527050 w 654477"/>
              <a:gd name="connsiteY12" fmla="*/ 933450 h 1581150"/>
              <a:gd name="connsiteX13" fmla="*/ 539750 w 654477"/>
              <a:gd name="connsiteY13" fmla="*/ 857250 h 1581150"/>
              <a:gd name="connsiteX14" fmla="*/ 552450 w 654477"/>
              <a:gd name="connsiteY14" fmla="*/ 781050 h 1581150"/>
              <a:gd name="connsiteX15" fmla="*/ 558800 w 654477"/>
              <a:gd name="connsiteY15" fmla="*/ 736600 h 1581150"/>
              <a:gd name="connsiteX16" fmla="*/ 571500 w 654477"/>
              <a:gd name="connsiteY16" fmla="*/ 685800 h 1581150"/>
              <a:gd name="connsiteX17" fmla="*/ 603250 w 654477"/>
              <a:gd name="connsiteY17" fmla="*/ 450850 h 1581150"/>
              <a:gd name="connsiteX18" fmla="*/ 615950 w 654477"/>
              <a:gd name="connsiteY18" fmla="*/ 374650 h 1581150"/>
              <a:gd name="connsiteX19" fmla="*/ 628650 w 654477"/>
              <a:gd name="connsiteY19" fmla="*/ 203200 h 1581150"/>
              <a:gd name="connsiteX20" fmla="*/ 635000 w 654477"/>
              <a:gd name="connsiteY20" fmla="*/ 177800 h 1581150"/>
              <a:gd name="connsiteX21" fmla="*/ 641350 w 654477"/>
              <a:gd name="connsiteY21" fmla="*/ 146050 h 1581150"/>
              <a:gd name="connsiteX22" fmla="*/ 647700 w 654477"/>
              <a:gd name="connsiteY22" fmla="*/ 120650 h 1581150"/>
              <a:gd name="connsiteX23" fmla="*/ 654050 w 654477"/>
              <a:gd name="connsiteY23" fmla="*/ 0 h 15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54477" h="1581150">
                <a:moveTo>
                  <a:pt x="0" y="1581150"/>
                </a:moveTo>
                <a:cubicBezTo>
                  <a:pt x="23283" y="1576917"/>
                  <a:pt x="47095" y="1574951"/>
                  <a:pt x="69850" y="1568450"/>
                </a:cubicBezTo>
                <a:cubicBezTo>
                  <a:pt x="77188" y="1566353"/>
                  <a:pt x="82074" y="1559163"/>
                  <a:pt x="88900" y="1555750"/>
                </a:cubicBezTo>
                <a:cubicBezTo>
                  <a:pt x="127434" y="1536483"/>
                  <a:pt x="145817" y="1543283"/>
                  <a:pt x="184150" y="1504950"/>
                </a:cubicBezTo>
                <a:cubicBezTo>
                  <a:pt x="192617" y="1496483"/>
                  <a:pt x="200459" y="1487342"/>
                  <a:pt x="209550" y="1479550"/>
                </a:cubicBezTo>
                <a:cubicBezTo>
                  <a:pt x="215344" y="1474583"/>
                  <a:pt x="222927" y="1471955"/>
                  <a:pt x="228600" y="1466850"/>
                </a:cubicBezTo>
                <a:cubicBezTo>
                  <a:pt x="244175" y="1452833"/>
                  <a:pt x="256953" y="1435814"/>
                  <a:pt x="273050" y="1422400"/>
                </a:cubicBezTo>
                <a:cubicBezTo>
                  <a:pt x="298450" y="1401233"/>
                  <a:pt x="328083" y="1384300"/>
                  <a:pt x="349250" y="1358900"/>
                </a:cubicBezTo>
                <a:cubicBezTo>
                  <a:pt x="359833" y="1346200"/>
                  <a:pt x="371940" y="1334628"/>
                  <a:pt x="381000" y="1320800"/>
                </a:cubicBezTo>
                <a:cubicBezTo>
                  <a:pt x="412234" y="1273128"/>
                  <a:pt x="469900" y="1174750"/>
                  <a:pt x="469900" y="1174750"/>
                </a:cubicBezTo>
                <a:cubicBezTo>
                  <a:pt x="482361" y="1099983"/>
                  <a:pt x="479626" y="1108013"/>
                  <a:pt x="495300" y="1041400"/>
                </a:cubicBezTo>
                <a:cubicBezTo>
                  <a:pt x="499298" y="1024410"/>
                  <a:pt x="503075" y="1007345"/>
                  <a:pt x="508000" y="990600"/>
                </a:cubicBezTo>
                <a:cubicBezTo>
                  <a:pt x="513666" y="971335"/>
                  <a:pt x="522399" y="952984"/>
                  <a:pt x="527050" y="933450"/>
                </a:cubicBezTo>
                <a:cubicBezTo>
                  <a:pt x="533014" y="908400"/>
                  <a:pt x="535517" y="882650"/>
                  <a:pt x="539750" y="857250"/>
                </a:cubicBezTo>
                <a:cubicBezTo>
                  <a:pt x="539753" y="857235"/>
                  <a:pt x="552450" y="781050"/>
                  <a:pt x="552450" y="781050"/>
                </a:cubicBezTo>
                <a:cubicBezTo>
                  <a:pt x="554567" y="766233"/>
                  <a:pt x="555865" y="751276"/>
                  <a:pt x="558800" y="736600"/>
                </a:cubicBezTo>
                <a:cubicBezTo>
                  <a:pt x="562223" y="719484"/>
                  <a:pt x="567267" y="702733"/>
                  <a:pt x="571500" y="685800"/>
                </a:cubicBezTo>
                <a:cubicBezTo>
                  <a:pt x="581239" y="529969"/>
                  <a:pt x="570745" y="629628"/>
                  <a:pt x="603250" y="450850"/>
                </a:cubicBezTo>
                <a:cubicBezTo>
                  <a:pt x="607856" y="425515"/>
                  <a:pt x="615950" y="374650"/>
                  <a:pt x="615950" y="374650"/>
                </a:cubicBezTo>
                <a:cubicBezTo>
                  <a:pt x="619078" y="315220"/>
                  <a:pt x="619050" y="260799"/>
                  <a:pt x="628650" y="203200"/>
                </a:cubicBezTo>
                <a:cubicBezTo>
                  <a:pt x="630085" y="194592"/>
                  <a:pt x="633107" y="186319"/>
                  <a:pt x="635000" y="177800"/>
                </a:cubicBezTo>
                <a:cubicBezTo>
                  <a:pt x="637341" y="167264"/>
                  <a:pt x="639009" y="156586"/>
                  <a:pt x="641350" y="146050"/>
                </a:cubicBezTo>
                <a:cubicBezTo>
                  <a:pt x="643243" y="137531"/>
                  <a:pt x="646265" y="129258"/>
                  <a:pt x="647700" y="120650"/>
                </a:cubicBezTo>
                <a:cubicBezTo>
                  <a:pt x="656938" y="65222"/>
                  <a:pt x="654050" y="61707"/>
                  <a:pt x="654050" y="0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0A889E-279C-0BA0-12AD-0B0AE63D021E}"/>
              </a:ext>
            </a:extLst>
          </p:cNvPr>
          <p:cNvSpPr txBox="1"/>
          <p:nvPr/>
        </p:nvSpPr>
        <p:spPr>
          <a:xfrm>
            <a:off x="8220299" y="785708"/>
            <a:ext cx="346165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Charge Sensitive Amplifier + DAQ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BBD5AA-F9D0-FB69-FD0C-F540E76A8C52}"/>
              </a:ext>
            </a:extLst>
          </p:cNvPr>
          <p:cNvSpPr txBox="1"/>
          <p:nvPr/>
        </p:nvSpPr>
        <p:spPr>
          <a:xfrm>
            <a:off x="7987390" y="3574018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latin typeface="Cavolini" panose="020B0502040204020203" pitchFamily="66" charset="0"/>
                <a:cs typeface="Cavolini" panose="020B0502040204020203" pitchFamily="66" charset="0"/>
              </a:rPr>
              <a:t>218</a:t>
            </a:r>
            <a:r>
              <a:rPr lang="en-US" dirty="0">
                <a:latin typeface="Cavolini" panose="020B0502040204020203" pitchFamily="66" charset="0"/>
                <a:cs typeface="Cavolini" panose="020B0502040204020203" pitchFamily="66" charset="0"/>
              </a:rPr>
              <a:t>Po</a:t>
            </a:r>
            <a:r>
              <a:rPr lang="en-US" baseline="30000" dirty="0">
                <a:latin typeface="Cavolini" panose="020B0502040204020203" pitchFamily="66" charset="0"/>
                <a:cs typeface="Cavolini" panose="020B0502040204020203" pitchFamily="66" charset="0"/>
              </a:rPr>
              <a:t>+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FE7691-BB96-6C05-F1B8-DC735BB03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u="sng" dirty="0"/>
              <a:t>E</a:t>
            </a:r>
            <a:r>
              <a:rPr lang="en-US" sz="4400" dirty="0"/>
              <a:t>lectro</a:t>
            </a:r>
            <a:r>
              <a:rPr lang="en-US" sz="4400" u="sng" dirty="0"/>
              <a:t>S</a:t>
            </a:r>
            <a:r>
              <a:rPr lang="en-US" sz="4400" dirty="0"/>
              <a:t>tatic </a:t>
            </a:r>
            <a:r>
              <a:rPr lang="en-US" sz="4400" u="sng" dirty="0"/>
              <a:t>C</a:t>
            </a:r>
            <a:r>
              <a:rPr lang="en-US" sz="4400" dirty="0"/>
              <a:t>ounter (ESC)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FD89CDE-05E0-AE84-861A-A4521A80F4E8}"/>
              </a:ext>
            </a:extLst>
          </p:cNvPr>
          <p:cNvSpPr/>
          <p:nvPr/>
        </p:nvSpPr>
        <p:spPr>
          <a:xfrm>
            <a:off x="7987390" y="694059"/>
            <a:ext cx="3887186" cy="584775"/>
          </a:xfrm>
          <a:custGeom>
            <a:avLst/>
            <a:gdLst>
              <a:gd name="csX0" fmla="*/ 0 w 3887186"/>
              <a:gd name="csY0" fmla="*/ 97464 h 584775"/>
              <a:gd name="csX1" fmla="*/ 97464 w 3887186"/>
              <a:gd name="csY1" fmla="*/ 0 h 584775"/>
              <a:gd name="csX2" fmla="*/ 712840 w 3887186"/>
              <a:gd name="csY2" fmla="*/ 0 h 584775"/>
              <a:gd name="csX3" fmla="*/ 1291294 w 3887186"/>
              <a:gd name="csY3" fmla="*/ 0 h 584775"/>
              <a:gd name="csX4" fmla="*/ 1795903 w 3887186"/>
              <a:gd name="csY4" fmla="*/ 0 h 584775"/>
              <a:gd name="csX5" fmla="*/ 2411279 w 3887186"/>
              <a:gd name="csY5" fmla="*/ 0 h 584775"/>
              <a:gd name="csX6" fmla="*/ 2915888 w 3887186"/>
              <a:gd name="csY6" fmla="*/ 0 h 584775"/>
              <a:gd name="csX7" fmla="*/ 3789722 w 3887186"/>
              <a:gd name="csY7" fmla="*/ 0 h 584775"/>
              <a:gd name="csX8" fmla="*/ 3887186 w 3887186"/>
              <a:gd name="csY8" fmla="*/ 97464 h 584775"/>
              <a:gd name="csX9" fmla="*/ 3887186 w 3887186"/>
              <a:gd name="csY9" fmla="*/ 487311 h 584775"/>
              <a:gd name="csX10" fmla="*/ 3789722 w 3887186"/>
              <a:gd name="csY10" fmla="*/ 584775 h 584775"/>
              <a:gd name="csX11" fmla="*/ 3174346 w 3887186"/>
              <a:gd name="csY11" fmla="*/ 584775 h 584775"/>
              <a:gd name="csX12" fmla="*/ 2595892 w 3887186"/>
              <a:gd name="csY12" fmla="*/ 584775 h 584775"/>
              <a:gd name="csX13" fmla="*/ 2017438 w 3887186"/>
              <a:gd name="csY13" fmla="*/ 584775 h 584775"/>
              <a:gd name="csX14" fmla="*/ 1475907 w 3887186"/>
              <a:gd name="csY14" fmla="*/ 584775 h 584775"/>
              <a:gd name="csX15" fmla="*/ 823608 w 3887186"/>
              <a:gd name="csY15" fmla="*/ 584775 h 584775"/>
              <a:gd name="csX16" fmla="*/ 97464 w 3887186"/>
              <a:gd name="csY16" fmla="*/ 584775 h 584775"/>
              <a:gd name="csX17" fmla="*/ 0 w 3887186"/>
              <a:gd name="csY17" fmla="*/ 487311 h 584775"/>
              <a:gd name="csX18" fmla="*/ 0 w 3887186"/>
              <a:gd name="csY18" fmla="*/ 97464 h 5847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887186" h="584775" extrusionOk="0">
                <a:moveTo>
                  <a:pt x="0" y="97464"/>
                </a:moveTo>
                <a:cubicBezTo>
                  <a:pt x="-9145" y="49128"/>
                  <a:pt x="56171" y="-414"/>
                  <a:pt x="97464" y="0"/>
                </a:cubicBezTo>
                <a:cubicBezTo>
                  <a:pt x="222190" y="-16113"/>
                  <a:pt x="458645" y="-25805"/>
                  <a:pt x="712840" y="0"/>
                </a:cubicBezTo>
                <a:cubicBezTo>
                  <a:pt x="967035" y="25805"/>
                  <a:pt x="1153471" y="-6394"/>
                  <a:pt x="1291294" y="0"/>
                </a:cubicBezTo>
                <a:cubicBezTo>
                  <a:pt x="1429117" y="6394"/>
                  <a:pt x="1643299" y="9791"/>
                  <a:pt x="1795903" y="0"/>
                </a:cubicBezTo>
                <a:cubicBezTo>
                  <a:pt x="1948507" y="-9791"/>
                  <a:pt x="2144966" y="1937"/>
                  <a:pt x="2411279" y="0"/>
                </a:cubicBezTo>
                <a:cubicBezTo>
                  <a:pt x="2677592" y="-1937"/>
                  <a:pt x="2697302" y="18837"/>
                  <a:pt x="2915888" y="0"/>
                </a:cubicBezTo>
                <a:cubicBezTo>
                  <a:pt x="3134474" y="-18837"/>
                  <a:pt x="3436242" y="-16192"/>
                  <a:pt x="3789722" y="0"/>
                </a:cubicBezTo>
                <a:cubicBezTo>
                  <a:pt x="3844609" y="8277"/>
                  <a:pt x="3882357" y="44823"/>
                  <a:pt x="3887186" y="97464"/>
                </a:cubicBezTo>
                <a:cubicBezTo>
                  <a:pt x="3891129" y="240901"/>
                  <a:pt x="3885503" y="357395"/>
                  <a:pt x="3887186" y="487311"/>
                </a:cubicBezTo>
                <a:cubicBezTo>
                  <a:pt x="3880101" y="536005"/>
                  <a:pt x="3845580" y="577098"/>
                  <a:pt x="3789722" y="584775"/>
                </a:cubicBezTo>
                <a:cubicBezTo>
                  <a:pt x="3539355" y="560370"/>
                  <a:pt x="3362944" y="596379"/>
                  <a:pt x="3174346" y="584775"/>
                </a:cubicBezTo>
                <a:cubicBezTo>
                  <a:pt x="2985748" y="573171"/>
                  <a:pt x="2766770" y="595897"/>
                  <a:pt x="2595892" y="584775"/>
                </a:cubicBezTo>
                <a:cubicBezTo>
                  <a:pt x="2425014" y="573653"/>
                  <a:pt x="2230861" y="599095"/>
                  <a:pt x="2017438" y="584775"/>
                </a:cubicBezTo>
                <a:cubicBezTo>
                  <a:pt x="1804015" y="570455"/>
                  <a:pt x="1686546" y="584749"/>
                  <a:pt x="1475907" y="584775"/>
                </a:cubicBezTo>
                <a:cubicBezTo>
                  <a:pt x="1265268" y="584801"/>
                  <a:pt x="1070599" y="604256"/>
                  <a:pt x="823608" y="584775"/>
                </a:cubicBezTo>
                <a:cubicBezTo>
                  <a:pt x="576617" y="565294"/>
                  <a:pt x="381554" y="563332"/>
                  <a:pt x="97464" y="584775"/>
                </a:cubicBezTo>
                <a:cubicBezTo>
                  <a:pt x="45351" y="583523"/>
                  <a:pt x="-10034" y="541902"/>
                  <a:pt x="0" y="487311"/>
                </a:cubicBezTo>
                <a:cubicBezTo>
                  <a:pt x="10180" y="393752"/>
                  <a:pt x="16077" y="177827"/>
                  <a:pt x="0" y="97464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395308793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3F6A07-3E41-9F2E-1139-17D36505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D6E74B-8457-574E-B8A0-D7958E44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B0DD-54F2-4DF7-86FD-10FC663320DF}" type="slidenum">
              <a:rPr lang="en-US" smtClean="0"/>
              <a:t>11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00C157-BED9-108A-935F-F8E94A311701}"/>
              </a:ext>
            </a:extLst>
          </p:cNvPr>
          <p:cNvSpPr txBox="1"/>
          <p:nvPr/>
        </p:nvSpPr>
        <p:spPr>
          <a:xfrm>
            <a:off x="7140696" y="6123543"/>
            <a:ext cx="45412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SLAC systems use 100% UHV components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3486E4-F842-0C5B-65D4-26FD0463CF6D}"/>
              </a:ext>
            </a:extLst>
          </p:cNvPr>
          <p:cNvSpPr txBox="1"/>
          <p:nvPr/>
        </p:nvSpPr>
        <p:spPr>
          <a:xfrm>
            <a:off x="7569555" y="63719"/>
            <a:ext cx="4407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Based on SNO water assay system</a:t>
            </a:r>
          </a:p>
          <a:p>
            <a:r>
              <a:rPr lang="en-US" sz="1600" dirty="0">
                <a:hlinkClick r:id="rId5"/>
              </a:rPr>
              <a:t>https://doi.org/10.1016/S0168-9002(98)01230-3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E21EF5-DAE9-492B-86D8-C907056599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849" t="10109" r="13784" b="7120"/>
          <a:stretch/>
        </p:blipFill>
        <p:spPr>
          <a:xfrm>
            <a:off x="10085407" y="4140630"/>
            <a:ext cx="1949829" cy="2025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F565ED-6CBF-C863-36F4-B972642231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7547" y="4006900"/>
            <a:ext cx="4228308" cy="2335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501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6" grpId="0" animBg="1"/>
      <p:bldP spid="17" grpId="0"/>
      <p:bldP spid="19" grpId="0"/>
      <p:bldP spid="20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5C9FE05-9EA7-2BF8-629C-CA0C54B96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ESC Analysis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EFF41C-9224-05C0-CF7B-BADD8D9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280B6-311E-89D1-58C3-5F6F02289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12</a:t>
            </a:fld>
            <a:endParaRPr lang="en-US"/>
          </a:p>
        </p:txBody>
      </p:sp>
      <p:grpSp>
        <p:nvGrpSpPr>
          <p:cNvPr id="10" name="Google Shape;83;p13">
            <a:extLst>
              <a:ext uri="{FF2B5EF4-FFF2-40B4-BE49-F238E27FC236}">
                <a16:creationId xmlns:a16="http://schemas.microsoft.com/office/drawing/2014/main" id="{6EDB6E4A-83C6-B75C-25BC-87FA4D0038BB}"/>
              </a:ext>
            </a:extLst>
          </p:cNvPr>
          <p:cNvGrpSpPr/>
          <p:nvPr/>
        </p:nvGrpSpPr>
        <p:grpSpPr>
          <a:xfrm>
            <a:off x="2540533" y="1228760"/>
            <a:ext cx="8017460" cy="5014397"/>
            <a:chOff x="24031050" y="5669225"/>
            <a:chExt cx="14078350" cy="8805088"/>
          </a:xfrm>
        </p:grpSpPr>
        <p:pic>
          <p:nvPicPr>
            <p:cNvPr id="11" name="Google Shape;84;p13">
              <a:extLst>
                <a:ext uri="{FF2B5EF4-FFF2-40B4-BE49-F238E27FC236}">
                  <a16:creationId xmlns:a16="http://schemas.microsoft.com/office/drawing/2014/main" id="{66E6192E-984F-BD9D-977B-53FEA14400AC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1016176" y="10550324"/>
              <a:ext cx="7093224" cy="3546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85;p13">
              <a:extLst>
                <a:ext uri="{FF2B5EF4-FFF2-40B4-BE49-F238E27FC236}">
                  <a16:creationId xmlns:a16="http://schemas.microsoft.com/office/drawing/2014/main" id="{5AC65ECF-90AB-783B-F581-843634194840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031050" y="10397925"/>
              <a:ext cx="6657802" cy="40763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86;p13">
              <a:extLst>
                <a:ext uri="{FF2B5EF4-FFF2-40B4-BE49-F238E27FC236}">
                  <a16:creationId xmlns:a16="http://schemas.microsoft.com/office/drawing/2014/main" id="{FF1A9E68-BA39-EFEB-B1FF-4D34C2EED428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873475" y="5669229"/>
              <a:ext cx="6762879" cy="371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87;p13" title="radon_decay_in_esc_transp.png">
              <a:extLst>
                <a:ext uri="{FF2B5EF4-FFF2-40B4-BE49-F238E27FC236}">
                  <a16:creationId xmlns:a16="http://schemas.microsoft.com/office/drawing/2014/main" id="{D7E8068E-237E-315D-51B1-7A838CAB3D9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3203"/>
            <a:stretch/>
          </p:blipFill>
          <p:spPr>
            <a:xfrm>
              <a:off x="24299150" y="5669225"/>
              <a:ext cx="6389700" cy="4728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88;p13">
              <a:extLst>
                <a:ext uri="{FF2B5EF4-FFF2-40B4-BE49-F238E27FC236}">
                  <a16:creationId xmlns:a16="http://schemas.microsoft.com/office/drawing/2014/main" id="{1510840C-9649-E381-8DCB-676B9B47DFDC}"/>
                </a:ext>
              </a:extLst>
            </p:cNvPr>
            <p:cNvSpPr/>
            <p:nvPr/>
          </p:nvSpPr>
          <p:spPr>
            <a:xfrm>
              <a:off x="30792750" y="8996975"/>
              <a:ext cx="1371600" cy="1847100"/>
            </a:xfrm>
            <a:prstGeom prst="curvedLeftArrow">
              <a:avLst>
                <a:gd name="adj1" fmla="val 25000"/>
                <a:gd name="adj2" fmla="val 50000"/>
                <a:gd name="adj3" fmla="val 30866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id="{48C44CB2-F6B7-424C-EAB3-C61C54CC2323}"/>
              </a:ext>
            </a:extLst>
          </p:cNvPr>
          <p:cNvSpPr txBox="1"/>
          <p:nvPr/>
        </p:nvSpPr>
        <p:spPr>
          <a:xfrm rot="3031013">
            <a:off x="4721553" y="2051966"/>
            <a:ext cx="2010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Collected on diode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D63734CD-B892-22E6-CA66-22BCC902A38E}"/>
              </a:ext>
            </a:extLst>
          </p:cNvPr>
          <p:cNvSpPr txBox="1"/>
          <p:nvPr/>
        </p:nvSpPr>
        <p:spPr>
          <a:xfrm>
            <a:off x="8924909" y="1721224"/>
            <a:ext cx="1253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BiPo</a:t>
            </a:r>
            <a:r>
              <a:rPr lang="en-US" sz="14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signal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F72FFF8-D781-896A-2A5E-817859247BB9}"/>
              </a:ext>
            </a:extLst>
          </p:cNvPr>
          <p:cNvSpPr txBox="1"/>
          <p:nvPr/>
        </p:nvSpPr>
        <p:spPr>
          <a:xfrm>
            <a:off x="3005606" y="3911244"/>
            <a:ext cx="928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Growth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975D060B-1216-DDFB-F4C6-29C0CE4B4C49}"/>
              </a:ext>
            </a:extLst>
          </p:cNvPr>
          <p:cNvSpPr txBox="1"/>
          <p:nvPr/>
        </p:nvSpPr>
        <p:spPr>
          <a:xfrm>
            <a:off x="3601175" y="5185797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Decay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B378496-1CAE-5039-7C25-6F0037433332}"/>
              </a:ext>
            </a:extLst>
          </p:cNvPr>
          <p:cNvGrpSpPr/>
          <p:nvPr/>
        </p:nvGrpSpPr>
        <p:grpSpPr>
          <a:xfrm>
            <a:off x="270225" y="1264039"/>
            <a:ext cx="2370417" cy="2911739"/>
            <a:chOff x="183469" y="1721224"/>
            <a:chExt cx="2822138" cy="346661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B513332-D2AD-0954-D51F-162ABB12CD45}"/>
                </a:ext>
              </a:extLst>
            </p:cNvPr>
            <p:cNvGrpSpPr/>
            <p:nvPr/>
          </p:nvGrpSpPr>
          <p:grpSpPr>
            <a:xfrm>
              <a:off x="183469" y="1792784"/>
              <a:ext cx="2822138" cy="3395058"/>
              <a:chOff x="6888119" y="613432"/>
              <a:chExt cx="4762377" cy="5729184"/>
            </a:xfrm>
          </p:grpSpPr>
          <p:pic>
            <p:nvPicPr>
              <p:cNvPr id="3" name="Picture 2" descr="A silver round object with pink and blue accents&#10;&#10;Description automatically generated">
                <a:extLst>
                  <a:ext uri="{FF2B5EF4-FFF2-40B4-BE49-F238E27FC236}">
                    <a16:creationId xmlns:a16="http://schemas.microsoft.com/office/drawing/2014/main" id="{D4451B2C-23FA-64F4-41F2-D924FA0F6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2778" l="28646" r="66667">
                            <a14:foregroundMark x1="28646" y1="45741" x2="28802" y2="44630"/>
                            <a14:foregroundMark x1="66458" y1="44722" x2="66615" y2="53241"/>
                            <a14:foregroundMark x1="47708" y1="92778" x2="48438" y2="90185"/>
                            <a14:foregroundMark x1="53177" y1="20093" x2="53021" y2="18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33" r="28609"/>
              <a:stretch/>
            </p:blipFill>
            <p:spPr>
              <a:xfrm>
                <a:off x="6888119" y="613432"/>
                <a:ext cx="4762377" cy="5729184"/>
              </a:xfrm>
              <a:prstGeom prst="rect">
                <a:avLst/>
              </a:prstGeom>
            </p:spPr>
          </p:pic>
          <p:sp>
            <p:nvSpPr>
              <p:cNvPr id="7" name="Explosion: 8 Points 6">
                <a:extLst>
                  <a:ext uri="{FF2B5EF4-FFF2-40B4-BE49-F238E27FC236}">
                    <a16:creationId xmlns:a16="http://schemas.microsoft.com/office/drawing/2014/main" id="{764A5FFE-48B7-F63E-D136-73D9EBDE8A57}"/>
                  </a:ext>
                </a:extLst>
              </p:cNvPr>
              <p:cNvSpPr/>
              <p:nvPr/>
            </p:nvSpPr>
            <p:spPr>
              <a:xfrm>
                <a:off x="8312150" y="3937000"/>
                <a:ext cx="203200" cy="203200"/>
              </a:xfrm>
              <a:prstGeom prst="irregularSeal1">
                <a:avLst/>
              </a:prstGeom>
              <a:solidFill>
                <a:srgbClr val="FF0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C97BFD19-1D17-5B12-D963-99A23261CA14}"/>
                  </a:ext>
                </a:extLst>
              </p:cNvPr>
              <p:cNvSpPr/>
              <p:nvPr/>
            </p:nvSpPr>
            <p:spPr>
              <a:xfrm>
                <a:off x="8509000" y="2362200"/>
                <a:ext cx="654477" cy="1581150"/>
              </a:xfrm>
              <a:custGeom>
                <a:avLst/>
                <a:gdLst>
                  <a:gd name="connsiteX0" fmla="*/ 0 w 654477"/>
                  <a:gd name="connsiteY0" fmla="*/ 1581150 h 1581150"/>
                  <a:gd name="connsiteX1" fmla="*/ 69850 w 654477"/>
                  <a:gd name="connsiteY1" fmla="*/ 1568450 h 1581150"/>
                  <a:gd name="connsiteX2" fmla="*/ 88900 w 654477"/>
                  <a:gd name="connsiteY2" fmla="*/ 1555750 h 1581150"/>
                  <a:gd name="connsiteX3" fmla="*/ 184150 w 654477"/>
                  <a:gd name="connsiteY3" fmla="*/ 1504950 h 1581150"/>
                  <a:gd name="connsiteX4" fmla="*/ 209550 w 654477"/>
                  <a:gd name="connsiteY4" fmla="*/ 1479550 h 1581150"/>
                  <a:gd name="connsiteX5" fmla="*/ 228600 w 654477"/>
                  <a:gd name="connsiteY5" fmla="*/ 1466850 h 1581150"/>
                  <a:gd name="connsiteX6" fmla="*/ 273050 w 654477"/>
                  <a:gd name="connsiteY6" fmla="*/ 1422400 h 1581150"/>
                  <a:gd name="connsiteX7" fmla="*/ 349250 w 654477"/>
                  <a:gd name="connsiteY7" fmla="*/ 1358900 h 1581150"/>
                  <a:gd name="connsiteX8" fmla="*/ 381000 w 654477"/>
                  <a:gd name="connsiteY8" fmla="*/ 1320800 h 1581150"/>
                  <a:gd name="connsiteX9" fmla="*/ 469900 w 654477"/>
                  <a:gd name="connsiteY9" fmla="*/ 1174750 h 1581150"/>
                  <a:gd name="connsiteX10" fmla="*/ 495300 w 654477"/>
                  <a:gd name="connsiteY10" fmla="*/ 1041400 h 1581150"/>
                  <a:gd name="connsiteX11" fmla="*/ 508000 w 654477"/>
                  <a:gd name="connsiteY11" fmla="*/ 990600 h 1581150"/>
                  <a:gd name="connsiteX12" fmla="*/ 527050 w 654477"/>
                  <a:gd name="connsiteY12" fmla="*/ 933450 h 1581150"/>
                  <a:gd name="connsiteX13" fmla="*/ 539750 w 654477"/>
                  <a:gd name="connsiteY13" fmla="*/ 857250 h 1581150"/>
                  <a:gd name="connsiteX14" fmla="*/ 552450 w 654477"/>
                  <a:gd name="connsiteY14" fmla="*/ 781050 h 1581150"/>
                  <a:gd name="connsiteX15" fmla="*/ 558800 w 654477"/>
                  <a:gd name="connsiteY15" fmla="*/ 736600 h 1581150"/>
                  <a:gd name="connsiteX16" fmla="*/ 571500 w 654477"/>
                  <a:gd name="connsiteY16" fmla="*/ 685800 h 1581150"/>
                  <a:gd name="connsiteX17" fmla="*/ 603250 w 654477"/>
                  <a:gd name="connsiteY17" fmla="*/ 450850 h 1581150"/>
                  <a:gd name="connsiteX18" fmla="*/ 615950 w 654477"/>
                  <a:gd name="connsiteY18" fmla="*/ 374650 h 1581150"/>
                  <a:gd name="connsiteX19" fmla="*/ 628650 w 654477"/>
                  <a:gd name="connsiteY19" fmla="*/ 203200 h 1581150"/>
                  <a:gd name="connsiteX20" fmla="*/ 635000 w 654477"/>
                  <a:gd name="connsiteY20" fmla="*/ 177800 h 1581150"/>
                  <a:gd name="connsiteX21" fmla="*/ 641350 w 654477"/>
                  <a:gd name="connsiteY21" fmla="*/ 146050 h 1581150"/>
                  <a:gd name="connsiteX22" fmla="*/ 647700 w 654477"/>
                  <a:gd name="connsiteY22" fmla="*/ 120650 h 1581150"/>
                  <a:gd name="connsiteX23" fmla="*/ 654050 w 654477"/>
                  <a:gd name="connsiteY23" fmla="*/ 0 h 158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54477" h="1581150">
                    <a:moveTo>
                      <a:pt x="0" y="1581150"/>
                    </a:moveTo>
                    <a:cubicBezTo>
                      <a:pt x="23283" y="1576917"/>
                      <a:pt x="47095" y="1574951"/>
                      <a:pt x="69850" y="1568450"/>
                    </a:cubicBezTo>
                    <a:cubicBezTo>
                      <a:pt x="77188" y="1566353"/>
                      <a:pt x="82074" y="1559163"/>
                      <a:pt x="88900" y="1555750"/>
                    </a:cubicBezTo>
                    <a:cubicBezTo>
                      <a:pt x="127434" y="1536483"/>
                      <a:pt x="145817" y="1543283"/>
                      <a:pt x="184150" y="1504950"/>
                    </a:cubicBezTo>
                    <a:cubicBezTo>
                      <a:pt x="192617" y="1496483"/>
                      <a:pt x="200459" y="1487342"/>
                      <a:pt x="209550" y="1479550"/>
                    </a:cubicBezTo>
                    <a:cubicBezTo>
                      <a:pt x="215344" y="1474583"/>
                      <a:pt x="222927" y="1471955"/>
                      <a:pt x="228600" y="1466850"/>
                    </a:cubicBezTo>
                    <a:cubicBezTo>
                      <a:pt x="244175" y="1452833"/>
                      <a:pt x="256953" y="1435814"/>
                      <a:pt x="273050" y="1422400"/>
                    </a:cubicBezTo>
                    <a:cubicBezTo>
                      <a:pt x="298450" y="1401233"/>
                      <a:pt x="328083" y="1384300"/>
                      <a:pt x="349250" y="1358900"/>
                    </a:cubicBezTo>
                    <a:cubicBezTo>
                      <a:pt x="359833" y="1346200"/>
                      <a:pt x="371940" y="1334628"/>
                      <a:pt x="381000" y="1320800"/>
                    </a:cubicBezTo>
                    <a:cubicBezTo>
                      <a:pt x="412234" y="1273128"/>
                      <a:pt x="469900" y="1174750"/>
                      <a:pt x="469900" y="1174750"/>
                    </a:cubicBezTo>
                    <a:cubicBezTo>
                      <a:pt x="482361" y="1099983"/>
                      <a:pt x="479626" y="1108013"/>
                      <a:pt x="495300" y="1041400"/>
                    </a:cubicBezTo>
                    <a:cubicBezTo>
                      <a:pt x="499298" y="1024410"/>
                      <a:pt x="503075" y="1007345"/>
                      <a:pt x="508000" y="990600"/>
                    </a:cubicBezTo>
                    <a:cubicBezTo>
                      <a:pt x="513666" y="971335"/>
                      <a:pt x="522399" y="952984"/>
                      <a:pt x="527050" y="933450"/>
                    </a:cubicBezTo>
                    <a:cubicBezTo>
                      <a:pt x="533014" y="908400"/>
                      <a:pt x="535517" y="882650"/>
                      <a:pt x="539750" y="857250"/>
                    </a:cubicBezTo>
                    <a:cubicBezTo>
                      <a:pt x="539753" y="857235"/>
                      <a:pt x="552450" y="781050"/>
                      <a:pt x="552450" y="781050"/>
                    </a:cubicBezTo>
                    <a:cubicBezTo>
                      <a:pt x="554567" y="766233"/>
                      <a:pt x="555865" y="751276"/>
                      <a:pt x="558800" y="736600"/>
                    </a:cubicBezTo>
                    <a:cubicBezTo>
                      <a:pt x="562223" y="719484"/>
                      <a:pt x="567267" y="702733"/>
                      <a:pt x="571500" y="685800"/>
                    </a:cubicBezTo>
                    <a:cubicBezTo>
                      <a:pt x="581239" y="529969"/>
                      <a:pt x="570745" y="629628"/>
                      <a:pt x="603250" y="450850"/>
                    </a:cubicBezTo>
                    <a:cubicBezTo>
                      <a:pt x="607856" y="425515"/>
                      <a:pt x="615950" y="374650"/>
                      <a:pt x="615950" y="374650"/>
                    </a:cubicBezTo>
                    <a:cubicBezTo>
                      <a:pt x="619078" y="315220"/>
                      <a:pt x="619050" y="260799"/>
                      <a:pt x="628650" y="203200"/>
                    </a:cubicBezTo>
                    <a:cubicBezTo>
                      <a:pt x="630085" y="194592"/>
                      <a:pt x="633107" y="186319"/>
                      <a:pt x="635000" y="177800"/>
                    </a:cubicBezTo>
                    <a:cubicBezTo>
                      <a:pt x="637341" y="167264"/>
                      <a:pt x="639009" y="156586"/>
                      <a:pt x="641350" y="146050"/>
                    </a:cubicBezTo>
                    <a:cubicBezTo>
                      <a:pt x="643243" y="137531"/>
                      <a:pt x="646265" y="129258"/>
                      <a:pt x="647700" y="120650"/>
                    </a:cubicBezTo>
                    <a:cubicBezTo>
                      <a:pt x="656938" y="65222"/>
                      <a:pt x="654050" y="61707"/>
                      <a:pt x="654050" y="0"/>
                    </a:cubicBezTo>
                  </a:path>
                </a:pathLst>
              </a:custGeom>
              <a:ln>
                <a:headEnd type="none" w="med" len="med"/>
                <a:tailEnd type="arrow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E41538-51BE-08B3-1836-03939198786D}"/>
                  </a:ext>
                </a:extLst>
              </p:cNvPr>
              <p:cNvSpPr txBox="1"/>
              <p:nvPr/>
            </p:nvSpPr>
            <p:spPr>
              <a:xfrm>
                <a:off x="7987390" y="3574018"/>
                <a:ext cx="8723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218</a:t>
                </a:r>
                <a:r>
                  <a:rPr lang="en-US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Po</a:t>
                </a:r>
                <a:r>
                  <a:rPr lang="en-US" baseline="30000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+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B12C1FE-CA72-902A-EFB3-1F2262681643}"/>
                </a:ext>
              </a:extLst>
            </p:cNvPr>
            <p:cNvSpPr txBox="1"/>
            <p:nvPr/>
          </p:nvSpPr>
          <p:spPr>
            <a:xfrm>
              <a:off x="1212473" y="1785005"/>
              <a:ext cx="638701" cy="369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DAQ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CB2192A-E136-0672-9076-134D36CDA6E2}"/>
                </a:ext>
              </a:extLst>
            </p:cNvPr>
            <p:cNvSpPr/>
            <p:nvPr/>
          </p:nvSpPr>
          <p:spPr>
            <a:xfrm>
              <a:off x="1027335" y="1721224"/>
              <a:ext cx="1146026" cy="584775"/>
            </a:xfrm>
            <a:custGeom>
              <a:avLst/>
              <a:gdLst>
                <a:gd name="csX0" fmla="*/ 0 w 1146026"/>
                <a:gd name="csY0" fmla="*/ 97464 h 584775"/>
                <a:gd name="csX1" fmla="*/ 97464 w 1146026"/>
                <a:gd name="csY1" fmla="*/ 0 h 584775"/>
                <a:gd name="csX2" fmla="*/ 573013 w 1146026"/>
                <a:gd name="csY2" fmla="*/ 0 h 584775"/>
                <a:gd name="csX3" fmla="*/ 1048562 w 1146026"/>
                <a:gd name="csY3" fmla="*/ 0 h 584775"/>
                <a:gd name="csX4" fmla="*/ 1146026 w 1146026"/>
                <a:gd name="csY4" fmla="*/ 97464 h 584775"/>
                <a:gd name="csX5" fmla="*/ 1146026 w 1146026"/>
                <a:gd name="csY5" fmla="*/ 487311 h 584775"/>
                <a:gd name="csX6" fmla="*/ 1048562 w 1146026"/>
                <a:gd name="csY6" fmla="*/ 584775 h 584775"/>
                <a:gd name="csX7" fmla="*/ 573013 w 1146026"/>
                <a:gd name="csY7" fmla="*/ 584775 h 584775"/>
                <a:gd name="csX8" fmla="*/ 97464 w 1146026"/>
                <a:gd name="csY8" fmla="*/ 584775 h 584775"/>
                <a:gd name="csX9" fmla="*/ 0 w 1146026"/>
                <a:gd name="csY9" fmla="*/ 487311 h 584775"/>
                <a:gd name="csX10" fmla="*/ 0 w 1146026"/>
                <a:gd name="csY10" fmla="*/ 97464 h 58477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146026" h="584775" extrusionOk="0">
                  <a:moveTo>
                    <a:pt x="0" y="97464"/>
                  </a:moveTo>
                  <a:cubicBezTo>
                    <a:pt x="-9145" y="49128"/>
                    <a:pt x="56171" y="-414"/>
                    <a:pt x="97464" y="0"/>
                  </a:cubicBezTo>
                  <a:cubicBezTo>
                    <a:pt x="268252" y="-23197"/>
                    <a:pt x="425367" y="-5451"/>
                    <a:pt x="573013" y="0"/>
                  </a:cubicBezTo>
                  <a:cubicBezTo>
                    <a:pt x="720659" y="5451"/>
                    <a:pt x="841984" y="5986"/>
                    <a:pt x="1048562" y="0"/>
                  </a:cubicBezTo>
                  <a:cubicBezTo>
                    <a:pt x="1103959" y="6444"/>
                    <a:pt x="1142705" y="38824"/>
                    <a:pt x="1146026" y="97464"/>
                  </a:cubicBezTo>
                  <a:cubicBezTo>
                    <a:pt x="1160252" y="289727"/>
                    <a:pt x="1151028" y="399682"/>
                    <a:pt x="1146026" y="487311"/>
                  </a:cubicBezTo>
                  <a:cubicBezTo>
                    <a:pt x="1143472" y="542080"/>
                    <a:pt x="1108134" y="581287"/>
                    <a:pt x="1048562" y="584775"/>
                  </a:cubicBezTo>
                  <a:cubicBezTo>
                    <a:pt x="837199" y="606381"/>
                    <a:pt x="692030" y="597260"/>
                    <a:pt x="573013" y="584775"/>
                  </a:cubicBezTo>
                  <a:cubicBezTo>
                    <a:pt x="453996" y="572290"/>
                    <a:pt x="267187" y="576367"/>
                    <a:pt x="97464" y="584775"/>
                  </a:cubicBezTo>
                  <a:cubicBezTo>
                    <a:pt x="36551" y="579641"/>
                    <a:pt x="2030" y="533462"/>
                    <a:pt x="0" y="487311"/>
                  </a:cubicBezTo>
                  <a:cubicBezTo>
                    <a:pt x="7872" y="367145"/>
                    <a:pt x="17761" y="262696"/>
                    <a:pt x="0" y="97464"/>
                  </a:cubicBezTo>
                  <a:close/>
                </a:path>
              </a:pathLst>
            </a:custGeom>
            <a:noFill/>
            <a:ln>
              <a:extLst>
                <a:ext uri="{C807C97D-BFC1-408E-A445-0C87EB9F89A2}">
                  <ask:lineSketchStyleProps xmlns:ask="http://schemas.microsoft.com/office/drawing/2018/sketchyshapes" sd="395308793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1F0B785-48AD-27DB-D165-97DCCA5ADF26}"/>
              </a:ext>
            </a:extLst>
          </p:cNvPr>
          <p:cNvSpPr txBox="1"/>
          <p:nvPr/>
        </p:nvSpPr>
        <p:spPr>
          <a:xfrm>
            <a:off x="170116" y="4433959"/>
            <a:ext cx="2523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Depending on how it’s used, measure growth or decay of Rn-progeny</a:t>
            </a:r>
          </a:p>
        </p:txBody>
      </p:sp>
    </p:spTree>
    <p:extLst>
      <p:ext uri="{BB962C8B-B14F-4D97-AF65-F5344CB8AC3E}">
        <p14:creationId xmlns:p14="http://schemas.microsoft.com/office/powerpoint/2010/main" val="258537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E0657-20C6-CCDF-867C-157ADFD71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Recirculation Assay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1CF1B-583A-4C5E-D5D2-90C7828E3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062" y="1288785"/>
            <a:ext cx="7339482" cy="22240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Process: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Sample placed in a closed loop with ESC filled w/ carrier gas (</a:t>
            </a:r>
            <a:r>
              <a:rPr lang="en-US" dirty="0" err="1"/>
              <a:t>Ar</a:t>
            </a:r>
            <a:r>
              <a:rPr lang="en-US" dirty="0"/>
              <a:t> or N2)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Rn continuously emanates from sample building up to steady state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Gas is </a:t>
            </a:r>
            <a:r>
              <a:rPr lang="en-US" u="sng" dirty="0"/>
              <a:t>recirculated</a:t>
            </a:r>
            <a:r>
              <a:rPr lang="en-US" dirty="0"/>
              <a:t> to transport Rn to ESC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6150248-E0AB-3136-11CF-672401ADD017}"/>
              </a:ext>
            </a:extLst>
          </p:cNvPr>
          <p:cNvGrpSpPr/>
          <p:nvPr/>
        </p:nvGrpSpPr>
        <p:grpSpPr>
          <a:xfrm>
            <a:off x="8271399" y="1776722"/>
            <a:ext cx="3295844" cy="2992228"/>
            <a:chOff x="3922643" y="2632561"/>
            <a:chExt cx="3295844" cy="2992228"/>
          </a:xfrm>
        </p:grpSpPr>
        <p:pic>
          <p:nvPicPr>
            <p:cNvPr id="6" name="Picture 5" descr="A silver round object with pink and blue accents&#10;&#10;Description automatically generated">
              <a:extLst>
                <a:ext uri="{FF2B5EF4-FFF2-40B4-BE49-F238E27FC236}">
                  <a16:creationId xmlns:a16="http://schemas.microsoft.com/office/drawing/2014/main" id="{9E6D63E3-2B61-407A-5E80-19759BCD7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32" t="6519" r="31761" b="5472"/>
            <a:stretch/>
          </p:blipFill>
          <p:spPr>
            <a:xfrm>
              <a:off x="3922643" y="2632561"/>
              <a:ext cx="2379385" cy="2893596"/>
            </a:xfrm>
            <a:prstGeom prst="rect">
              <a:avLst/>
            </a:prstGeom>
          </p:spPr>
        </p:pic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539A35E4-D479-00EC-B05D-7164D9778750}"/>
                </a:ext>
              </a:extLst>
            </p:cNvPr>
            <p:cNvSpPr/>
            <p:nvPr/>
          </p:nvSpPr>
          <p:spPr>
            <a:xfrm>
              <a:off x="5726285" y="2745129"/>
              <a:ext cx="916462" cy="609599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Pump</a:t>
              </a:r>
            </a:p>
          </p:txBody>
        </p:sp>
        <p:cxnSp>
          <p:nvCxnSpPr>
            <p:cNvPr id="8" name="Connector: Elbow 7">
              <a:extLst>
                <a:ext uri="{FF2B5EF4-FFF2-40B4-BE49-F238E27FC236}">
                  <a16:creationId xmlns:a16="http://schemas.microsoft.com/office/drawing/2014/main" id="{029ACB6A-9AB5-AD91-0D30-6F3E85AAFB6B}"/>
                </a:ext>
              </a:extLst>
            </p:cNvPr>
            <p:cNvCxnSpPr>
              <a:cxnSpLocks/>
              <a:stCxn id="7" idx="3"/>
              <a:endCxn id="9" idx="0"/>
            </p:cNvCxnSpPr>
            <p:nvPr/>
          </p:nvCxnSpPr>
          <p:spPr>
            <a:xfrm>
              <a:off x="6642747" y="3049929"/>
              <a:ext cx="52981" cy="1249297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14EA0E3-4628-EE77-B8B2-9B976CAF0211}"/>
                </a:ext>
              </a:extLst>
            </p:cNvPr>
            <p:cNvSpPr/>
            <p:nvPr/>
          </p:nvSpPr>
          <p:spPr>
            <a:xfrm>
              <a:off x="6172968" y="4299226"/>
              <a:ext cx="1045519" cy="132556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Sample</a:t>
              </a:r>
            </a:p>
          </p:txBody>
        </p:sp>
        <p:cxnSp>
          <p:nvCxnSpPr>
            <p:cNvPr id="10" name="Connector: Elbow 9">
              <a:extLst>
                <a:ext uri="{FF2B5EF4-FFF2-40B4-BE49-F238E27FC236}">
                  <a16:creationId xmlns:a16="http://schemas.microsoft.com/office/drawing/2014/main" id="{51660077-7674-B96F-8C5A-A9C81FE55BCD}"/>
                </a:ext>
              </a:extLst>
            </p:cNvPr>
            <p:cNvCxnSpPr>
              <a:cxnSpLocks/>
              <a:stCxn id="9" idx="2"/>
              <a:endCxn id="6" idx="2"/>
            </p:cNvCxnSpPr>
            <p:nvPr/>
          </p:nvCxnSpPr>
          <p:spPr>
            <a:xfrm rot="5400000" flipH="1">
              <a:off x="5854716" y="4783777"/>
              <a:ext cx="98632" cy="1583392"/>
            </a:xfrm>
            <a:prstGeom prst="bentConnector3">
              <a:avLst>
                <a:gd name="adj1" fmla="val -231771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209486B-C3AA-129E-C6AE-CAEAE5CA4A1B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>
              <a:off x="5526800" y="3049929"/>
              <a:ext cx="19948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5F880E95-D55A-A745-A4F2-F401F463B1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959126"/>
                <a:ext cx="7339482" cy="208409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rgbClr val="C00000"/>
                    </a:solidFill>
                  </a:rPr>
                  <a:t>Rn decaying outside ESC is not counted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)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Sample emanates during assay, measurement is a rate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For plumbing components: measurement is same conditions as use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Capable of measuring </a:t>
                </a:r>
                <a:r>
                  <a:rPr lang="en-US" baseline="30000" dirty="0">
                    <a:solidFill>
                      <a:schemeClr val="accent6">
                        <a:lumMod val="75000"/>
                      </a:schemeClr>
                    </a:solidFill>
                  </a:rPr>
                  <a:t>220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Rn and </a:t>
                </a:r>
                <a:r>
                  <a:rPr lang="en-US" baseline="30000" dirty="0">
                    <a:solidFill>
                      <a:schemeClr val="accent6">
                        <a:lumMod val="75000"/>
                      </a:schemeClr>
                    </a:solidFill>
                  </a:rPr>
                  <a:t>219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Rn as well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5F880E95-D55A-A745-A4F2-F401F463B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959126"/>
                <a:ext cx="7339482" cy="2084097"/>
              </a:xfrm>
              <a:prstGeom prst="rect">
                <a:avLst/>
              </a:prstGeom>
              <a:blipFill>
                <a:blip r:embed="rId3"/>
                <a:stretch>
                  <a:fillRect l="-1330" t="-5263" r="-1330" b="-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3B242A9-0243-62DA-73DA-CD7EB0554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707012" y="734457"/>
            <a:ext cx="2281245" cy="11255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82BD88-1015-9831-A345-53B9D752039D}"/>
              </a:ext>
            </a:extLst>
          </p:cNvPr>
          <p:cNvSpPr txBox="1"/>
          <p:nvPr/>
        </p:nvSpPr>
        <p:spPr>
          <a:xfrm>
            <a:off x="9210005" y="419602"/>
            <a:ext cx="2881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Custom Low Rn UHV pump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9CFFDA-A9C2-CB3D-98A0-4BA86EC8E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E5380E4-D327-001D-F4FD-06E834787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B0DD-54F2-4DF7-86FD-10FC663320DF}" type="slidenum">
              <a:rPr lang="en-US" smtClean="0"/>
              <a:t>13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121395-0404-EE77-16CE-73D7E0F4D358}"/>
              </a:ext>
            </a:extLst>
          </p:cNvPr>
          <p:cNvSpPr txBox="1"/>
          <p:nvPr/>
        </p:nvSpPr>
        <p:spPr>
          <a:xfrm>
            <a:off x="7936610" y="4149669"/>
            <a:ext cx="1382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Gas Filter </a:t>
            </a:r>
            <a:r>
              <a:rPr lang="en-US" sz="14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  <a:sym typeface="Wingdings" panose="05000000000000000000" pitchFamily="2" charset="2"/>
              </a:rPr>
              <a:t></a:t>
            </a:r>
            <a:endParaRPr lang="en-US" sz="1400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347017-EEE8-7E0A-E8C1-7DF3ED8202B4}"/>
              </a:ext>
            </a:extLst>
          </p:cNvPr>
          <p:cNvGrpSpPr/>
          <p:nvPr/>
        </p:nvGrpSpPr>
        <p:grpSpPr>
          <a:xfrm>
            <a:off x="7880447" y="5186319"/>
            <a:ext cx="3990217" cy="1421860"/>
            <a:chOff x="6521796" y="273372"/>
            <a:chExt cx="3491318" cy="1244084"/>
          </a:xfrm>
        </p:grpSpPr>
        <p:pic>
          <p:nvPicPr>
            <p:cNvPr id="17" name="Google Shape;85;p13">
              <a:extLst>
                <a:ext uri="{FF2B5EF4-FFF2-40B4-BE49-F238E27FC236}">
                  <a16:creationId xmlns:a16="http://schemas.microsoft.com/office/drawing/2014/main" id="{FEACBBCD-9114-8C4E-7EF5-8EC61E4315F8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rcRect l="6266" b="50639"/>
            <a:stretch>
              <a:fillRect/>
            </a:stretch>
          </p:blipFill>
          <p:spPr>
            <a:xfrm>
              <a:off x="6521796" y="273372"/>
              <a:ext cx="3491318" cy="11416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B6BCE7-1694-788A-436A-8652896A3CEA}"/>
                </a:ext>
              </a:extLst>
            </p:cNvPr>
            <p:cNvSpPr txBox="1"/>
            <p:nvPr/>
          </p:nvSpPr>
          <p:spPr>
            <a:xfrm>
              <a:off x="7966011" y="1255846"/>
              <a:ext cx="8787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Time (days)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2264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AA55-8505-FAE1-C75D-744BA5D0B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Recirculation Assays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D14B81-AE25-2552-3C61-38522961D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115" y="2081539"/>
            <a:ext cx="3893505" cy="3650161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826DCA-481C-2B22-5842-DF7353054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967" y="1083675"/>
            <a:ext cx="2443233" cy="24616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7C60A6-2E79-114F-5CE9-F52AFD970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0387" y="4285156"/>
            <a:ext cx="2443233" cy="2073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A3463F-C03C-BF63-45D0-39CA7FE35917}"/>
              </a:ext>
            </a:extLst>
          </p:cNvPr>
          <p:cNvSpPr txBox="1"/>
          <p:nvPr/>
        </p:nvSpPr>
        <p:spPr>
          <a:xfrm>
            <a:off x="1835568" y="5060796"/>
            <a:ext cx="2524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nEXO HV Cable Sample</a:t>
            </a:r>
          </a:p>
          <a:p>
            <a:r>
              <a:rPr lang="en-US" dirty="0">
                <a:highlight>
                  <a:srgbClr val="C0C0C0"/>
                </a:highlight>
              </a:rPr>
              <a:t>~10 meters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DC9D32E-26DE-1002-3AAB-9340C68F6115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3041331" y="4575611"/>
            <a:ext cx="56731" cy="485185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AAB4ACA-C915-CDC2-4583-ECD6A940E406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3577243" y="3598069"/>
            <a:ext cx="498295" cy="313275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7B0807C-88A3-87B8-7E82-E878E60FD126}"/>
              </a:ext>
            </a:extLst>
          </p:cNvPr>
          <p:cNvSpPr txBox="1"/>
          <p:nvPr/>
        </p:nvSpPr>
        <p:spPr>
          <a:xfrm rot="5400000">
            <a:off x="3147951" y="3413402"/>
            <a:ext cx="222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Recirculation Pump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CB8C4D-E1A2-C100-5D1A-79533E26B078}"/>
              </a:ext>
            </a:extLst>
          </p:cNvPr>
          <p:cNvSpPr txBox="1"/>
          <p:nvPr/>
        </p:nvSpPr>
        <p:spPr>
          <a:xfrm>
            <a:off x="8545364" y="3491120"/>
            <a:ext cx="32650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600" dirty="0" err="1"/>
              <a:t>Sample+BG</a:t>
            </a:r>
            <a:r>
              <a:rPr lang="en-US" sz="1600" dirty="0"/>
              <a:t> = 183 ± 17 µ</a:t>
            </a:r>
            <a:r>
              <a:rPr lang="en-US" sz="1600" dirty="0" err="1"/>
              <a:t>Bq</a:t>
            </a:r>
            <a:endParaRPr lang="en-US" sz="1600" dirty="0"/>
          </a:p>
          <a:p>
            <a:pPr lvl="1"/>
            <a:r>
              <a:rPr lang="en-US" sz="1600" dirty="0"/>
              <a:t>BG = 141 ± 19 µ</a:t>
            </a:r>
            <a:r>
              <a:rPr lang="en-US" sz="1600" dirty="0" err="1"/>
              <a:t>Bq</a:t>
            </a:r>
            <a:endParaRPr lang="en-US" sz="1600" dirty="0"/>
          </a:p>
          <a:p>
            <a:pPr lvl="1"/>
            <a:r>
              <a:rPr lang="en-US" sz="1600" dirty="0"/>
              <a:t>Sample = 42 ± 26 µ</a:t>
            </a:r>
            <a:r>
              <a:rPr lang="en-US" sz="1600" dirty="0" err="1"/>
              <a:t>Bq</a:t>
            </a:r>
            <a:endParaRPr lang="en-US" sz="16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A154EC8-2EFB-9AB5-2DF9-3C50616AC9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96"/>
          <a:stretch/>
        </p:blipFill>
        <p:spPr>
          <a:xfrm>
            <a:off x="4597324" y="2066100"/>
            <a:ext cx="4335095" cy="349456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5F38998-69EE-EC0C-C210-F2DFBE4416F5}"/>
              </a:ext>
            </a:extLst>
          </p:cNvPr>
          <p:cNvSpPr txBox="1"/>
          <p:nvPr/>
        </p:nvSpPr>
        <p:spPr>
          <a:xfrm>
            <a:off x="5475896" y="1725836"/>
            <a:ext cx="257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SAES PS4-MT50 (~4.5kg)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F3E17E2-7AED-1F51-16B4-B1AB63767F73}"/>
              </a:ext>
            </a:extLst>
          </p:cNvPr>
          <p:cNvSpPr txBox="1"/>
          <p:nvPr/>
        </p:nvSpPr>
        <p:spPr>
          <a:xfrm>
            <a:off x="4597324" y="5608539"/>
            <a:ext cx="4335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COLD Rn222 Emanation = 111.36 +- 37.73 µ</a:t>
            </a:r>
            <a:r>
              <a:rPr lang="en-US" sz="1600" dirty="0" err="1"/>
              <a:t>Bq</a:t>
            </a:r>
            <a:endParaRPr lang="en-US" sz="1600" dirty="0"/>
          </a:p>
          <a:p>
            <a:pPr algn="ctr"/>
            <a:r>
              <a:rPr lang="en-US" sz="1600" dirty="0"/>
              <a:t>HOT Rn222 Emanation = 321.12 +- 44.64 µ</a:t>
            </a:r>
            <a:r>
              <a:rPr lang="en-US" sz="1600" dirty="0" err="1"/>
              <a:t>Bq</a:t>
            </a:r>
            <a:endParaRPr lang="en-US" sz="1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C8AA403-9AD5-C223-2808-1F16C5C0C467}"/>
              </a:ext>
            </a:extLst>
          </p:cNvPr>
          <p:cNvSpPr txBox="1"/>
          <p:nvPr/>
        </p:nvSpPr>
        <p:spPr>
          <a:xfrm>
            <a:off x="1413151" y="5712843"/>
            <a:ext cx="2139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2.60 ± 2.71µBq/m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F7BAAC-9F62-4611-E488-68F2EC32FBE4}"/>
              </a:ext>
            </a:extLst>
          </p:cNvPr>
          <p:cNvSpPr txBox="1"/>
          <p:nvPr/>
        </p:nvSpPr>
        <p:spPr>
          <a:xfrm>
            <a:off x="846390" y="1769946"/>
            <a:ext cx="2793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Dielectric Science Cable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F5F7E5-9BEA-BC13-B79D-6DAD48A57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B741604-28EC-D8AF-F142-372EA9BAC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B0DD-54F2-4DF7-86FD-10FC663320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16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85;p13">
            <a:extLst>
              <a:ext uri="{FF2B5EF4-FFF2-40B4-BE49-F238E27FC236}">
                <a16:creationId xmlns:a16="http://schemas.microsoft.com/office/drawing/2014/main" id="{13251CFD-435C-6242-C6F6-38B623BA5C9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rcRect l="6419" t="45688"/>
          <a:stretch>
            <a:fillRect/>
          </a:stretch>
        </p:blipFill>
        <p:spPr>
          <a:xfrm>
            <a:off x="7858363" y="5080920"/>
            <a:ext cx="3780577" cy="13434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97E9B4-93CE-4122-37DB-A2FC57C68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Trap and Transfer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FDCC3-53D6-D1BD-23D5-D3E6FC9B2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49" y="2213908"/>
            <a:ext cx="2856842" cy="2761468"/>
          </a:xfrm>
        </p:spPr>
        <p:txBody>
          <a:bodyPr/>
          <a:lstStyle/>
          <a:p>
            <a:r>
              <a:rPr lang="en-US" dirty="0"/>
              <a:t>Emanate</a:t>
            </a:r>
          </a:p>
          <a:p>
            <a:r>
              <a:rPr lang="en-US" dirty="0"/>
              <a:t>Cool &amp; trap</a:t>
            </a:r>
          </a:p>
          <a:p>
            <a:r>
              <a:rPr lang="en-US" dirty="0"/>
              <a:t>Warm </a:t>
            </a:r>
            <a:r>
              <a:rPr lang="en-US" u="sng" dirty="0"/>
              <a:t>trap  </a:t>
            </a:r>
            <a:br>
              <a:rPr lang="en-US" u="sng" dirty="0"/>
            </a:br>
            <a:r>
              <a:rPr lang="en-US" u="sng" dirty="0"/>
              <a:t>&amp; transfer</a:t>
            </a:r>
          </a:p>
          <a:p>
            <a:r>
              <a:rPr lang="en-US" dirty="0"/>
              <a:t>Measure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A8A61D-8920-C281-90BD-5998B0B648F7}"/>
              </a:ext>
            </a:extLst>
          </p:cNvPr>
          <p:cNvGrpSpPr/>
          <p:nvPr/>
        </p:nvGrpSpPr>
        <p:grpSpPr>
          <a:xfrm>
            <a:off x="3466850" y="1272680"/>
            <a:ext cx="3392980" cy="3891048"/>
            <a:chOff x="8520861" y="2117874"/>
            <a:chExt cx="3392980" cy="3891048"/>
          </a:xfrm>
        </p:grpSpPr>
        <p:pic>
          <p:nvPicPr>
            <p:cNvPr id="5" name="Picture 4" descr="A silver round object with pink and blue accents&#10;&#10;Description automatically generated">
              <a:extLst>
                <a:ext uri="{FF2B5EF4-FFF2-40B4-BE49-F238E27FC236}">
                  <a16:creationId xmlns:a16="http://schemas.microsoft.com/office/drawing/2014/main" id="{3F95F7EC-9815-F994-6D04-64FE31CFF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61" t="5572" r="32705" b="4767"/>
            <a:stretch/>
          </p:blipFill>
          <p:spPr>
            <a:xfrm>
              <a:off x="9874327" y="2117874"/>
              <a:ext cx="1531853" cy="1964174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DB07CBD-DBA8-3CD1-3913-6446F6D3F8B0}"/>
                </a:ext>
              </a:extLst>
            </p:cNvPr>
            <p:cNvSpPr/>
            <p:nvPr/>
          </p:nvSpPr>
          <p:spPr>
            <a:xfrm>
              <a:off x="8520861" y="3754641"/>
              <a:ext cx="1118788" cy="225428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Sample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05CF37-603C-D449-8E9C-9EA7578C335D}"/>
                </a:ext>
              </a:extLst>
            </p:cNvPr>
            <p:cNvGrpSpPr/>
            <p:nvPr/>
          </p:nvGrpSpPr>
          <p:grpSpPr>
            <a:xfrm>
              <a:off x="9950703" y="4738922"/>
              <a:ext cx="736347" cy="1165118"/>
              <a:chOff x="9762350" y="4149073"/>
              <a:chExt cx="778266" cy="1180693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08AB87E-E524-8509-2E27-2DB275BA4B9D}"/>
                  </a:ext>
                </a:extLst>
              </p:cNvPr>
              <p:cNvSpPr/>
              <p:nvPr/>
            </p:nvSpPr>
            <p:spPr>
              <a:xfrm>
                <a:off x="9762350" y="4546600"/>
                <a:ext cx="778266" cy="78316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A1BC093-E1EC-536E-8215-51BC2415DDCE}"/>
                  </a:ext>
                </a:extLst>
              </p:cNvPr>
              <p:cNvSpPr/>
              <p:nvPr/>
            </p:nvSpPr>
            <p:spPr>
              <a:xfrm>
                <a:off x="9861550" y="4648219"/>
                <a:ext cx="575878" cy="56804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0176BD9-0AC9-32A7-AE1C-C33E14664DAB}"/>
                  </a:ext>
                </a:extLst>
              </p:cNvPr>
              <p:cNvSpPr/>
              <p:nvPr/>
            </p:nvSpPr>
            <p:spPr>
              <a:xfrm>
                <a:off x="9763655" y="4149073"/>
                <a:ext cx="99483" cy="78316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0AF445D-6613-519F-3E9F-A3ACC91536A8}"/>
                  </a:ext>
                </a:extLst>
              </p:cNvPr>
              <p:cNvSpPr/>
              <p:nvPr/>
            </p:nvSpPr>
            <p:spPr>
              <a:xfrm>
                <a:off x="10442045" y="4156253"/>
                <a:ext cx="98571" cy="77598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CA342C6-93AF-8F1C-9344-2285B3130462}"/>
                  </a:ext>
                </a:extLst>
              </p:cNvPr>
              <p:cNvSpPr/>
              <p:nvPr/>
            </p:nvSpPr>
            <p:spPr>
              <a:xfrm>
                <a:off x="10451269" y="4906961"/>
                <a:ext cx="79775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EE12C0F-1CF6-C292-717E-C6984AAD9394}"/>
                  </a:ext>
                </a:extLst>
              </p:cNvPr>
              <p:cNvSpPr/>
              <p:nvPr/>
            </p:nvSpPr>
            <p:spPr>
              <a:xfrm>
                <a:off x="9772063" y="4906960"/>
                <a:ext cx="79775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99B2C60-A71C-B988-4E7E-FD5D0D0586F3}"/>
                  </a:ext>
                </a:extLst>
              </p:cNvPr>
              <p:cNvSpPr/>
              <p:nvPr/>
            </p:nvSpPr>
            <p:spPr>
              <a:xfrm>
                <a:off x="9881621" y="4505325"/>
                <a:ext cx="540882" cy="4016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7FE49B7-5B67-F4E4-2B2D-F414D08A5187}"/>
                </a:ext>
              </a:extLst>
            </p:cNvPr>
            <p:cNvGrpSpPr/>
            <p:nvPr/>
          </p:nvGrpSpPr>
          <p:grpSpPr>
            <a:xfrm>
              <a:off x="9386586" y="3298782"/>
              <a:ext cx="393700" cy="379347"/>
              <a:chOff x="9120185" y="2590407"/>
              <a:chExt cx="393700" cy="379347"/>
            </a:xfrm>
          </p:grpSpPr>
          <p:sp>
            <p:nvSpPr>
              <p:cNvPr id="21" name="Flowchart: Collate 20">
                <a:extLst>
                  <a:ext uri="{FF2B5EF4-FFF2-40B4-BE49-F238E27FC236}">
                    <a16:creationId xmlns:a16="http://schemas.microsoft.com/office/drawing/2014/main" id="{1EC0519D-6DB8-1C3D-883D-99E3D904D7E0}"/>
                  </a:ext>
                </a:extLst>
              </p:cNvPr>
              <p:cNvSpPr/>
              <p:nvPr/>
            </p:nvSpPr>
            <p:spPr>
              <a:xfrm rot="5400000">
                <a:off x="9182097" y="2637967"/>
                <a:ext cx="269875" cy="393700"/>
              </a:xfrm>
              <a:prstGeom prst="flowChartCollat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D466A47-C579-F6C5-349A-69BAF1F0DB36}"/>
                  </a:ext>
                </a:extLst>
              </p:cNvPr>
              <p:cNvCxnSpPr>
                <a:stCxn id="21" idx="1"/>
              </p:cNvCxnSpPr>
              <p:nvPr/>
            </p:nvCxnSpPr>
            <p:spPr>
              <a:xfrm flipH="1" flipV="1">
                <a:off x="9317034" y="2634857"/>
                <a:ext cx="1" cy="19996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Flowchart: Delay 22">
                <a:extLst>
                  <a:ext uri="{FF2B5EF4-FFF2-40B4-BE49-F238E27FC236}">
                    <a16:creationId xmlns:a16="http://schemas.microsoft.com/office/drawing/2014/main" id="{A86E9FAD-6211-3570-B92F-2B8FDD0B896E}"/>
                  </a:ext>
                </a:extLst>
              </p:cNvPr>
              <p:cNvSpPr/>
              <p:nvPr/>
            </p:nvSpPr>
            <p:spPr>
              <a:xfrm rot="16200000">
                <a:off x="9269618" y="2542782"/>
                <a:ext cx="88900" cy="184150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9CF33C2B-B038-525E-DF07-4BEFC4F02163}"/>
                </a:ext>
              </a:extLst>
            </p:cNvPr>
            <p:cNvCxnSpPr>
              <a:cxnSpLocks/>
              <a:stCxn id="6" idx="0"/>
              <a:endCxn id="21" idx="2"/>
            </p:cNvCxnSpPr>
            <p:nvPr/>
          </p:nvCxnSpPr>
          <p:spPr>
            <a:xfrm rot="5400000" flipH="1" flipV="1">
              <a:off x="9127696" y="3495752"/>
              <a:ext cx="211448" cy="306331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or: Elbow 9">
              <a:extLst>
                <a:ext uri="{FF2B5EF4-FFF2-40B4-BE49-F238E27FC236}">
                  <a16:creationId xmlns:a16="http://schemas.microsoft.com/office/drawing/2014/main" id="{7E843B6F-76BC-7D0B-454D-1F7DDDDDC806}"/>
                </a:ext>
              </a:extLst>
            </p:cNvPr>
            <p:cNvCxnSpPr>
              <a:stCxn id="21" idx="0"/>
              <a:endCxn id="26" idx="0"/>
            </p:cNvCxnSpPr>
            <p:nvPr/>
          </p:nvCxnSpPr>
          <p:spPr>
            <a:xfrm>
              <a:off x="9780286" y="3543193"/>
              <a:ext cx="218715" cy="1195729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59E06CDE-BD8A-9064-59D5-98D281C64512}"/>
                </a:ext>
              </a:extLst>
            </p:cNvPr>
            <p:cNvCxnSpPr>
              <a:cxnSpLocks/>
              <a:stCxn id="27" idx="0"/>
              <a:endCxn id="5" idx="2"/>
            </p:cNvCxnSpPr>
            <p:nvPr/>
          </p:nvCxnSpPr>
          <p:spPr>
            <a:xfrm rot="16200000" flipV="1">
              <a:off x="10308358" y="4413945"/>
              <a:ext cx="663959" cy="165"/>
            </a:xfrm>
            <a:prstGeom prst="bent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86C75A3C-49D2-C120-F764-04038303308C}"/>
                </a:ext>
              </a:extLst>
            </p:cNvPr>
            <p:cNvSpPr/>
            <p:nvPr/>
          </p:nvSpPr>
          <p:spPr>
            <a:xfrm rot="5400000">
              <a:off x="11151948" y="3773845"/>
              <a:ext cx="914187" cy="609599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Pump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6E0FAC1-9AA0-FA69-8121-B6DF4E7E8F4B}"/>
                </a:ext>
              </a:extLst>
            </p:cNvPr>
            <p:cNvGrpSpPr/>
            <p:nvPr/>
          </p:nvGrpSpPr>
          <p:grpSpPr>
            <a:xfrm>
              <a:off x="11098076" y="2183479"/>
              <a:ext cx="393700" cy="379347"/>
              <a:chOff x="8834437" y="2435291"/>
              <a:chExt cx="393700" cy="379347"/>
            </a:xfrm>
          </p:grpSpPr>
          <p:sp>
            <p:nvSpPr>
              <p:cNvPr id="18" name="Flowchart: Collate 17">
                <a:extLst>
                  <a:ext uri="{FF2B5EF4-FFF2-40B4-BE49-F238E27FC236}">
                    <a16:creationId xmlns:a16="http://schemas.microsoft.com/office/drawing/2014/main" id="{51446491-DC5D-357C-C9F7-27C67A51B310}"/>
                  </a:ext>
                </a:extLst>
              </p:cNvPr>
              <p:cNvSpPr/>
              <p:nvPr/>
            </p:nvSpPr>
            <p:spPr>
              <a:xfrm rot="5400000">
                <a:off x="8896349" y="2482851"/>
                <a:ext cx="269875" cy="393700"/>
              </a:xfrm>
              <a:prstGeom prst="flowChartCollat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852DAC5-487E-FEBD-2F50-B5250A0D6965}"/>
                  </a:ext>
                </a:extLst>
              </p:cNvPr>
              <p:cNvCxnSpPr>
                <a:stCxn id="18" idx="1"/>
              </p:cNvCxnSpPr>
              <p:nvPr/>
            </p:nvCxnSpPr>
            <p:spPr>
              <a:xfrm flipH="1" flipV="1">
                <a:off x="9031286" y="2479741"/>
                <a:ext cx="1" cy="19996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lowchart: Delay 19">
                <a:extLst>
                  <a:ext uri="{FF2B5EF4-FFF2-40B4-BE49-F238E27FC236}">
                    <a16:creationId xmlns:a16="http://schemas.microsoft.com/office/drawing/2014/main" id="{5921E1FA-8FAF-5512-2FFF-7BCEAFD023D6}"/>
                  </a:ext>
                </a:extLst>
              </p:cNvPr>
              <p:cNvSpPr/>
              <p:nvPr/>
            </p:nvSpPr>
            <p:spPr>
              <a:xfrm rot="16200000">
                <a:off x="8983870" y="2387666"/>
                <a:ext cx="88900" cy="184150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9B01D7E-CE25-F4CC-C81B-D426A1FA6E68}"/>
                </a:ext>
              </a:extLst>
            </p:cNvPr>
            <p:cNvCxnSpPr>
              <a:cxnSpLocks/>
              <a:endCxn id="18" idx="2"/>
            </p:cNvCxnSpPr>
            <p:nvPr/>
          </p:nvCxnSpPr>
          <p:spPr>
            <a:xfrm>
              <a:off x="10918298" y="2427890"/>
              <a:ext cx="17977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C1EA9F90-14AE-259D-1315-964983083E9E}"/>
                </a:ext>
              </a:extLst>
            </p:cNvPr>
            <p:cNvCxnSpPr>
              <a:cxnSpLocks/>
              <a:stCxn id="18" idx="0"/>
              <a:endCxn id="12" idx="1"/>
            </p:cNvCxnSpPr>
            <p:nvPr/>
          </p:nvCxnSpPr>
          <p:spPr>
            <a:xfrm>
              <a:off x="11491776" y="2427890"/>
              <a:ext cx="117265" cy="1193661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362374-2A36-86E2-09F5-A8193D72A0F6}"/>
                </a:ext>
              </a:extLst>
            </p:cNvPr>
            <p:cNvSpPr txBox="1"/>
            <p:nvPr/>
          </p:nvSpPr>
          <p:spPr>
            <a:xfrm>
              <a:off x="10024531" y="5140037"/>
              <a:ext cx="6082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Trap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66CE757A-91AA-1888-B0E5-5D0FD99092C2}"/>
              </a:ext>
            </a:extLst>
          </p:cNvPr>
          <p:cNvSpPr/>
          <p:nvPr/>
        </p:nvSpPr>
        <p:spPr>
          <a:xfrm>
            <a:off x="3652235" y="3703850"/>
            <a:ext cx="107220" cy="1072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0226B13-22D9-73ED-AEE2-51ED187A38B1}"/>
              </a:ext>
            </a:extLst>
          </p:cNvPr>
          <p:cNvSpPr/>
          <p:nvPr/>
        </p:nvSpPr>
        <p:spPr>
          <a:xfrm>
            <a:off x="4196760" y="3298219"/>
            <a:ext cx="107220" cy="1072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2A7F01F-499C-2E64-6872-22074FE5FFBD}"/>
              </a:ext>
            </a:extLst>
          </p:cNvPr>
          <p:cNvSpPr/>
          <p:nvPr/>
        </p:nvSpPr>
        <p:spPr>
          <a:xfrm>
            <a:off x="3767405" y="4443449"/>
            <a:ext cx="107220" cy="1072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C29CC93-0F2E-635B-15E1-006CA112CFAA}"/>
              </a:ext>
            </a:extLst>
          </p:cNvPr>
          <p:cNvSpPr/>
          <p:nvPr/>
        </p:nvSpPr>
        <p:spPr>
          <a:xfrm>
            <a:off x="4263070" y="4618818"/>
            <a:ext cx="107220" cy="1072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5B776BD-9977-A64E-224C-A5BC7ACB3628}"/>
              </a:ext>
            </a:extLst>
          </p:cNvPr>
          <p:cNvSpPr/>
          <p:nvPr/>
        </p:nvSpPr>
        <p:spPr>
          <a:xfrm>
            <a:off x="4026243" y="4172925"/>
            <a:ext cx="107220" cy="1072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BAACB1A-AA20-F263-C547-9CCCD63EFA16}"/>
              </a:ext>
            </a:extLst>
          </p:cNvPr>
          <p:cNvSpPr/>
          <p:nvPr/>
        </p:nvSpPr>
        <p:spPr>
          <a:xfrm>
            <a:off x="4782139" y="4245281"/>
            <a:ext cx="971550" cy="1195729"/>
          </a:xfrm>
          <a:prstGeom prst="rect">
            <a:avLst/>
          </a:prstGeom>
          <a:solidFill>
            <a:srgbClr val="00B0F0">
              <a:alpha val="121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tx1"/>
                </a:solidFill>
              </a:rPr>
              <a:t>LN2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9FCBD00-461F-EFA3-660E-A1F87B2FFFE7}"/>
              </a:ext>
            </a:extLst>
          </p:cNvPr>
          <p:cNvGrpSpPr/>
          <p:nvPr/>
        </p:nvGrpSpPr>
        <p:grpSpPr>
          <a:xfrm rot="16200000">
            <a:off x="3455385" y="2263914"/>
            <a:ext cx="393700" cy="379347"/>
            <a:chOff x="7645445" y="2903369"/>
            <a:chExt cx="393700" cy="379347"/>
          </a:xfrm>
        </p:grpSpPr>
        <p:sp>
          <p:nvSpPr>
            <p:cNvPr id="48" name="Flowchart: Collate 47">
              <a:extLst>
                <a:ext uri="{FF2B5EF4-FFF2-40B4-BE49-F238E27FC236}">
                  <a16:creationId xmlns:a16="http://schemas.microsoft.com/office/drawing/2014/main" id="{754756C5-560A-4C4E-3E0F-42A45FF680B6}"/>
                </a:ext>
              </a:extLst>
            </p:cNvPr>
            <p:cNvSpPr/>
            <p:nvPr/>
          </p:nvSpPr>
          <p:spPr>
            <a:xfrm rot="5400000">
              <a:off x="7707357" y="2950929"/>
              <a:ext cx="269875" cy="393700"/>
            </a:xfrm>
            <a:prstGeom prst="flowChartCollat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B394465-6EC7-44F5-4EA5-5405968A5149}"/>
                </a:ext>
              </a:extLst>
            </p:cNvPr>
            <p:cNvCxnSpPr>
              <a:stCxn id="48" idx="1"/>
            </p:cNvCxnSpPr>
            <p:nvPr/>
          </p:nvCxnSpPr>
          <p:spPr>
            <a:xfrm flipH="1" flipV="1">
              <a:off x="7842294" y="2947819"/>
              <a:ext cx="1" cy="19996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Flowchart: Delay 49">
              <a:extLst>
                <a:ext uri="{FF2B5EF4-FFF2-40B4-BE49-F238E27FC236}">
                  <a16:creationId xmlns:a16="http://schemas.microsoft.com/office/drawing/2014/main" id="{E159C715-DA33-228C-0D3C-0F84EA881F6F}"/>
                </a:ext>
              </a:extLst>
            </p:cNvPr>
            <p:cNvSpPr/>
            <p:nvPr/>
          </p:nvSpPr>
          <p:spPr>
            <a:xfrm rot="16200000">
              <a:off x="7794878" y="2855744"/>
              <a:ext cx="88900" cy="184150"/>
            </a:xfrm>
            <a:prstGeom prst="flowChartDela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22EEE55-27BB-F652-7F6D-EF5120E8C67F}"/>
              </a:ext>
            </a:extLst>
          </p:cNvPr>
          <p:cNvCxnSpPr>
            <a:stCxn id="48" idx="2"/>
          </p:cNvCxnSpPr>
          <p:nvPr/>
        </p:nvCxnSpPr>
        <p:spPr>
          <a:xfrm flipH="1">
            <a:off x="3705845" y="2650438"/>
            <a:ext cx="1127" cy="2590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97AFE86F-0C91-5C16-9327-55B3D3DD8A5A}"/>
              </a:ext>
            </a:extLst>
          </p:cNvPr>
          <p:cNvSpPr txBox="1"/>
          <p:nvPr/>
        </p:nvSpPr>
        <p:spPr>
          <a:xfrm>
            <a:off x="3237701" y="1427185"/>
            <a:ext cx="875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Carrier</a:t>
            </a:r>
          </a:p>
          <a:p>
            <a:pPr algn="ctr"/>
            <a:r>
              <a:rPr lang="en-US" dirty="0"/>
              <a:t> Gas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C8C1E1D-01EB-A8A7-57C7-D61276FB6ED3}"/>
              </a:ext>
            </a:extLst>
          </p:cNvPr>
          <p:cNvCxnSpPr>
            <a:endCxn id="48" idx="0"/>
          </p:cNvCxnSpPr>
          <p:nvPr/>
        </p:nvCxnSpPr>
        <p:spPr>
          <a:xfrm>
            <a:off x="3705845" y="1994970"/>
            <a:ext cx="1127" cy="261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Explosion: 8 Points 56">
            <a:extLst>
              <a:ext uri="{FF2B5EF4-FFF2-40B4-BE49-F238E27FC236}">
                <a16:creationId xmlns:a16="http://schemas.microsoft.com/office/drawing/2014/main" id="{E94900A0-3288-C08E-3F30-DD93759879CB}"/>
              </a:ext>
            </a:extLst>
          </p:cNvPr>
          <p:cNvSpPr/>
          <p:nvPr/>
        </p:nvSpPr>
        <p:spPr>
          <a:xfrm>
            <a:off x="5306390" y="2082348"/>
            <a:ext cx="183222" cy="183222"/>
          </a:xfrm>
          <a:prstGeom prst="irregularSeal1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B399918A-2E15-F0E9-3CFF-80FB9C00D00D}"/>
              </a:ext>
            </a:extLst>
          </p:cNvPr>
          <p:cNvSpPr/>
          <p:nvPr/>
        </p:nvSpPr>
        <p:spPr>
          <a:xfrm>
            <a:off x="5450130" y="1815583"/>
            <a:ext cx="142875" cy="319120"/>
          </a:xfrm>
          <a:custGeom>
            <a:avLst/>
            <a:gdLst>
              <a:gd name="connsiteX0" fmla="*/ 0 w 142875"/>
              <a:gd name="connsiteY0" fmla="*/ 311150 h 319120"/>
              <a:gd name="connsiteX1" fmla="*/ 20638 w 142875"/>
              <a:gd name="connsiteY1" fmla="*/ 319087 h 319120"/>
              <a:gd name="connsiteX2" fmla="*/ 61913 w 142875"/>
              <a:gd name="connsiteY2" fmla="*/ 312737 h 319120"/>
              <a:gd name="connsiteX3" fmla="*/ 76200 w 142875"/>
              <a:gd name="connsiteY3" fmla="*/ 301625 h 319120"/>
              <a:gd name="connsiteX4" fmla="*/ 122238 w 142875"/>
              <a:gd name="connsiteY4" fmla="*/ 254000 h 319120"/>
              <a:gd name="connsiteX5" fmla="*/ 142875 w 142875"/>
              <a:gd name="connsiteY5" fmla="*/ 201612 h 319120"/>
              <a:gd name="connsiteX6" fmla="*/ 141288 w 142875"/>
              <a:gd name="connsiteY6" fmla="*/ 46037 h 319120"/>
              <a:gd name="connsiteX7" fmla="*/ 134938 w 142875"/>
              <a:gd name="connsiteY7" fmla="*/ 22225 h 319120"/>
              <a:gd name="connsiteX8" fmla="*/ 134938 w 142875"/>
              <a:gd name="connsiteY8" fmla="*/ 0 h 31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875" h="319120">
                <a:moveTo>
                  <a:pt x="0" y="311150"/>
                </a:moveTo>
                <a:cubicBezTo>
                  <a:pt x="6879" y="313796"/>
                  <a:pt x="13270" y="318898"/>
                  <a:pt x="20638" y="319087"/>
                </a:cubicBezTo>
                <a:cubicBezTo>
                  <a:pt x="34554" y="319444"/>
                  <a:pt x="48633" y="316911"/>
                  <a:pt x="61913" y="312737"/>
                </a:cubicBezTo>
                <a:cubicBezTo>
                  <a:pt x="67669" y="310928"/>
                  <a:pt x="71630" y="305564"/>
                  <a:pt x="76200" y="301625"/>
                </a:cubicBezTo>
                <a:cubicBezTo>
                  <a:pt x="94545" y="285811"/>
                  <a:pt x="110169" y="274367"/>
                  <a:pt x="122238" y="254000"/>
                </a:cubicBezTo>
                <a:cubicBezTo>
                  <a:pt x="132266" y="237078"/>
                  <a:pt x="136689" y="220170"/>
                  <a:pt x="142875" y="201612"/>
                </a:cubicBezTo>
                <a:cubicBezTo>
                  <a:pt x="142346" y="149754"/>
                  <a:pt x="143207" y="97862"/>
                  <a:pt x="141288" y="46037"/>
                </a:cubicBezTo>
                <a:cubicBezTo>
                  <a:pt x="140984" y="37828"/>
                  <a:pt x="135370" y="30428"/>
                  <a:pt x="134938" y="22225"/>
                </a:cubicBezTo>
                <a:cubicBezTo>
                  <a:pt x="134549" y="14827"/>
                  <a:pt x="134938" y="7408"/>
                  <a:pt x="134938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690E566-6AE0-76E2-80C0-7223CEEA9F70}"/>
              </a:ext>
            </a:extLst>
          </p:cNvPr>
          <p:cNvSpPr txBox="1"/>
          <p:nvPr/>
        </p:nvSpPr>
        <p:spPr>
          <a:xfrm>
            <a:off x="684049" y="1690688"/>
            <a:ext cx="1532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Process: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4F5DF357-416C-4C62-D225-7D2AAFD6C03E}"/>
              </a:ext>
            </a:extLst>
          </p:cNvPr>
          <p:cNvSpPr txBox="1">
            <a:spLocks/>
          </p:cNvSpPr>
          <p:nvPr/>
        </p:nvSpPr>
        <p:spPr>
          <a:xfrm>
            <a:off x="541799" y="5549695"/>
            <a:ext cx="7611601" cy="10699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Trap &amp; transfer concentrates all Rn in ESC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larger samples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C00000"/>
                </a:solidFill>
              </a:rPr>
              <a:t>Rn is not supported by sample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 measuring a fixed (decaying) number of Rn atoms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33503D4-B1D0-FD4D-D2C9-D7FC9A5CE2FE}"/>
              </a:ext>
            </a:extLst>
          </p:cNvPr>
          <p:cNvGrpSpPr/>
          <p:nvPr/>
        </p:nvGrpSpPr>
        <p:grpSpPr>
          <a:xfrm>
            <a:off x="8089455" y="1045021"/>
            <a:ext cx="3548168" cy="4013825"/>
            <a:chOff x="8071415" y="1696353"/>
            <a:chExt cx="3884900" cy="439474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36BCF7B-3F8F-48ED-85C1-E8F6C8150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1415" y="1696353"/>
              <a:ext cx="3884900" cy="439474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2B79541-2C75-72E7-83DE-683838C28FE1}"/>
                </a:ext>
              </a:extLst>
            </p:cNvPr>
            <p:cNvSpPr txBox="1"/>
            <p:nvPr/>
          </p:nvSpPr>
          <p:spPr>
            <a:xfrm>
              <a:off x="9071381" y="4255358"/>
              <a:ext cx="9789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32L</a:t>
              </a:r>
            </a:p>
            <a:p>
              <a:pPr algn="ctr"/>
              <a:r>
                <a:rPr lang="en-US" dirty="0"/>
                <a:t>12.5” ID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886746E-0561-D648-F5FF-AF6FECE210D6}"/>
                </a:ext>
              </a:extLst>
            </p:cNvPr>
            <p:cNvSpPr txBox="1"/>
            <p:nvPr/>
          </p:nvSpPr>
          <p:spPr>
            <a:xfrm>
              <a:off x="10206934" y="4255358"/>
              <a:ext cx="855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13L</a:t>
              </a:r>
            </a:p>
            <a:p>
              <a:pPr algn="ctr"/>
              <a:r>
                <a:rPr lang="en-US" dirty="0"/>
                <a:t>7.8” ID</a:t>
              </a:r>
            </a:p>
          </p:txBody>
        </p:sp>
      </p:grp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377775F0-9700-A30A-C1A8-881ED541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EA71546D-B082-E764-1502-2BEC93459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B0DD-54F2-4DF7-86FD-10FC663320DF}" type="slidenum">
              <a:rPr lang="en-US" smtClean="0"/>
              <a:t>15</a:t>
            </a:fld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4FD0C5-3692-AA08-D02E-D9E0841DF64A}"/>
              </a:ext>
            </a:extLst>
          </p:cNvPr>
          <p:cNvSpPr txBox="1"/>
          <p:nvPr/>
        </p:nvSpPr>
        <p:spPr>
          <a:xfrm>
            <a:off x="6859830" y="284571"/>
            <a:ext cx="4999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Lucas cells &amp; proportional counters work similarly</a:t>
            </a:r>
          </a:p>
        </p:txBody>
      </p:sp>
    </p:spTree>
    <p:extLst>
      <p:ext uri="{BB962C8B-B14F-4D97-AF65-F5344CB8AC3E}">
        <p14:creationId xmlns:p14="http://schemas.microsoft.com/office/powerpoint/2010/main" val="201734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0.00046 L 0.00157 0.00069 C -0.00091 -0.00278 -0.00312 -0.00625 -0.00572 -0.0088 C -0.00716 -0.01042 -0.00898 -0.01065 -0.01041 -0.01158 C -0.01106 -0.01204 -0.01145 -0.01297 -0.01197 -0.01343 C -0.01276 -0.01413 -0.01341 -0.01482 -0.01406 -0.01528 C -0.01432 -0.01621 -0.01445 -0.01737 -0.01458 -0.01806 C -0.0151 -0.01968 -0.01588 -0.02107 -0.01614 -0.02269 C -0.01666 -0.02524 -0.01692 -0.02778 -0.01718 -0.0301 C -0.01744 -0.03334 -0.01783 -0.03635 -0.0177 -0.03936 C -0.01744 -0.05024 -0.01692 -0.06112 -0.01614 -0.07176 C -0.01588 -0.07755 -0.01445 -0.0845 -0.01302 -0.08936 C -0.0125 -0.09144 -0.01158 -0.09306 -0.01093 -0.09491 C -0.00794 -0.10463 -0.01054 -0.1007 -0.00625 -0.1051 C -0.00234 -0.10463 0.0017 -0.1044 0.00573 -0.10325 C 0.01511 -0.10093 0.01784 -0.09908 0.02605 -0.09491 C 0.02839 -0.0919 0.03073 -0.08843 0.03334 -0.08565 C 0.03985 -0.07871 0.03151 -0.08843 0.03698 -0.08195 C 0.03803 -0.08288 0.03894 -0.08403 0.04011 -0.08473 C 0.04076 -0.08542 0.04141 -0.08542 0.04219 -0.08565 C 0.04336 -0.08635 0.04454 -0.08704 0.04584 -0.0875 C 0.05066 -0.09028 0.04701 -0.08889 0.05157 -0.09028 C 0.05313 -0.08982 0.05495 -0.09028 0.05625 -0.08843 C 0.05782 -0.08635 0.05847 -0.08241 0.05938 -0.07917 C 0.0612 -0.07223 0.06276 -0.06505 0.06459 -0.05788 C 0.06524 -0.04908 0.06654 -0.04028 0.06667 -0.03102 C 0.0668 -0.01413 0.06602 0.00277 0.06563 0.0199 C 0.0655 0.02291 0.06537 0.02592 0.06511 0.02916 C 0.06342 0.04421 0.06303 0.04537 0.06094 0.05694 C 0.06107 0.07013 0.06055 0.08333 0.06146 0.09675 C 0.06159 0.10092 0.06329 0.10462 0.06407 0.10879 C 0.06485 0.11365 0.06537 0.11851 0.06615 0.12361 C 0.06628 0.12824 0.06667 0.13263 0.06667 0.1375 C 0.06667 0.14513 0.06628 0.15277 0.06615 0.16064 C 0.06589 0.16921 0.06576 0.17777 0.06563 0.18657 C 0.06654 0.2243 0.06433 0.1949 0.06771 0.21157 C 0.06823 0.21412 0.06836 0.2199 0.0698 0.22268 C 0.07032 0.22384 0.0711 0.22476 0.07188 0.22546 C 0.07422 0.22754 0.07852 0.22824 0.08073 0.22916 C 0.0862 0.2331 0.08425 0.23425 0.08698 0.23194 L 0.08698 0.23657 " pathEditMode="relative" rAng="0" ptsTypes="AAAAAAAAAAAAAAAAAAAAAAAAAAAAAAAAAAAAAAA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652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4 -0.00324 L 0.00144 -0.00301 C 0.00352 -0.0037 0.0056 -0.0037 0.00769 -0.00416 C 0.0112 -0.00509 0.0069 -0.00555 0.01133 -0.00879 C 0.0125 -0.00972 0.01407 -0.00949 0.0155 -0.00972 C 0.01654 -0.01157 0.01719 -0.01435 0.01862 -0.01527 C 0.0194 -0.01597 0.02032 -0.01643 0.02123 -0.01713 C 0.02461 -0.02037 0.025 -0.02083 0.02748 -0.02361 C 0.02722 -0.02986 0.02722 -0.03611 0.02696 -0.04213 C 0.02683 -0.04375 0.02657 -0.04537 0.02644 -0.04676 C 0.02617 -0.04861 0.02604 -0.05046 0.02591 -0.05231 C 0.02552 -0.06134 0.02513 -0.07037 0.02487 -0.07916 C 0.02448 -0.08796 0.02422 -0.0912 0.02383 -0.09953 C 0.02396 -0.11389 0.02383 -0.12801 0.02435 -0.14213 C 0.02435 -0.14375 0.02487 -0.14537 0.02539 -0.14676 C 0.0263 -0.15 0.02748 -0.15277 0.02904 -0.15509 C 0.02943 -0.15578 0.02995 -0.15648 0.0306 -0.15694 C 0.03125 -0.1574 0.0319 -0.15764 0.03269 -0.15787 C 0.03763 -0.15995 0.04102 -0.16018 0.04727 -0.16157 C 0.0569 -0.16389 0.0418 -0.16088 0.05508 -0.16342 C 0.05677 -0.16435 0.05847 -0.16597 0.06029 -0.1662 C 0.07591 -0.16759 0.07253 -0.16759 0.08112 -0.16342 C 0.08177 -0.16319 0.08242 -0.16296 0.08321 -0.1625 C 0.08464 -0.16157 0.08594 -0.15995 0.08737 -0.15879 C 0.09102 -0.15602 0.09076 -0.15625 0.09414 -0.15509 C 0.09492 -0.15416 0.09597 -0.15347 0.09675 -0.15231 C 0.09766 -0.15069 0.09896 -0.14722 0.09987 -0.1449 C 0.1 -0.14305 0.10013 -0.1412 0.10039 -0.13935 C 0.10065 -0.13657 0.1013 -0.13379 0.10144 -0.13102 C 0.10339 -0.07639 0.09896 -0.09768 0.10352 -0.07731 C 0.10365 -0.0625 0.10404 -0.04768 0.10404 -0.03287 C 0.10404 -0.02176 0.10339 -0.00578 0.103 0.00602 C 0.10274 0.02685 0.10261 0.04792 0.10248 0.06898 C 0.10235 0.07848 0.10196 0.08797 0.10196 0.09769 C 0.10196 0.1081 0.10196 0.11852 0.10248 0.12917 C 0.10248 0.13079 0.10313 0.13218 0.10352 0.1338 C 0.10378 0.13542 0.10456 0.13935 0.10456 0.13959 C 0.10391 0.14213 0.10391 0.14283 0.103 0.14584 C 0.10287 0.14607 0.10261 0.1463 0.10248 0.14676 L 0.10248 0.14584 " pathEditMode="relative" rAng="0" ptsTypes="AAAAAAAAAAAAAAAAAAAAAAAAAAAAAAAAAAAAAAAA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-69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023 L 0.00078 -1.48148E-6 C 0.00065 -0.00648 0.00078 -0.01273 0.00026 -0.01875 C -1.66667E-6 -0.02292 -0.00078 -0.02685 -0.0013 -0.03079 C -0.00143 -0.03264 -0.00156 -0.03449 -0.00182 -0.03634 C -0.00156 -0.03819 -0.00182 -0.04051 -0.0013 -0.0419 C 0.00091 -0.04722 0.00235 -0.04722 0.00495 -0.04838 C 0.00755 -0.05162 0.00625 -0.0493 0.0086 -0.05579 L 0.00964 -0.05856 C 0.00951 -0.06366 0.00964 -0.06852 0.00912 -0.07338 C 0.00899 -0.07523 0.0086 -0.07662 0.00807 -0.07801 C 0.00651 -0.08264 0.00469 -0.0868 0.00287 -0.09097 C 0.00235 -0.09259 0.00143 -0.09329 0.00078 -0.09467 C 0.00039 -0.09583 0.00013 -0.09722 -0.00026 -0.09838 C -0.00065 -0.1 -0.00117 -0.10162 -0.00182 -0.10301 C -0.00508 -0.11227 -0.00833 -0.11875 -0.01015 -0.13079 C -0.01133 -0.13981 -0.01081 -0.13588 -0.01159 -0.14282 C -0.01133 -0.14815 -0.01133 -0.15347 -0.01068 -0.15856 C -0.01041 -0.15995 -0.00937 -0.16018 -0.00911 -0.16134 C -0.00859 -0.16273 -0.00885 -0.16458 -0.00859 -0.16597 C -0.0082 -0.16736 -0.00742 -0.16852 -0.00703 -0.16967 C -0.00664 -0.1706 -0.00625 -0.17153 -0.00599 -0.17245 C -0.00547 -0.17407 -0.00521 -0.17569 -0.00495 -0.17708 C -0.00338 -0.18449 -0.00364 -0.18356 -0.00286 -0.18912 C -0.0026 -0.19259 -0.00247 -0.19606 -0.00234 -0.1993 C -0.00208 -0.20463 -0.00208 -0.20995 -0.00182 -0.21504 C -0.00169 -0.21643 -0.00169 -0.21782 -0.0013 -0.21875 C 0.0043 -0.2287 0.01354 -0.22407 0.02005 -0.2243 C 0.02865 -0.2287 0.02448 -0.22708 0.04037 -0.22708 C 0.0487 -0.22708 0.05703 -0.22662 0.06537 -0.22616 C 0.06641 -0.22523 0.06771 -0.225 0.06849 -0.22338 C 0.06979 -0.22106 0.07149 -0.20833 0.07162 -0.20671 C 0.07188 -0.2044 0.07201 -0.20185 0.07214 -0.1993 C 0.0724 -0.19629 0.0724 -0.19329 0.07266 -0.19004 C 0.07292 -0.18727 0.07344 -0.18449 0.0737 -0.18171 C 0.07396 -0.17963 0.07409 -0.17754 0.07422 -0.17523 C 0.07604 -0.15856 0.07474 -0.175 0.07578 -0.15949 C 0.0763 -0.13379 0.07682 -0.12893 0.07578 -0.10579 C 0.07578 -0.1044 0.07552 -0.10278 0.07526 -0.10116 C 0.07513 -0.0993 0.075 -0.09745 0.07474 -0.0956 C 0.07461 -0.09282 0.07461 -0.09004 0.07422 -0.08727 C 0.07409 -0.08565 0.07357 -0.08426 0.07318 -0.08264 C 0.0711 -0.05648 0.07305 -0.08426 0.07162 -0.04838 C 0.07162 -0.04699 0.07123 -0.04537 0.0711 -0.04375 C 0.07097 -0.04143 0.07084 -0.03889 0.07057 -0.03634 C 0.06979 -0.02893 0.06888 -0.02153 0.06797 -0.01412 C 0.06732 -0.00903 0.06654 -0.0037 0.06589 0.00162 L 0.06432 0.01644 C 0.06485 0.03033 0.06459 0.03079 0.06537 0.04144 C 0.06563 0.04329 0.06563 0.04514 0.06589 0.04699 C 0.06615 0.04815 0.06667 0.04931 0.06693 0.0507 C 0.06732 0.05208 0.06771 0.05371 0.06797 0.05533 C 0.06823 0.05671 0.06836 0.05833 0.06849 0.05996 C 0.06914 0.0632 0.07031 0.06713 0.0711 0.07014 C 0.07162 0.07732 0.07149 0.07708 0.07214 0.0831 C 0.0724 0.08426 0.07227 0.08565 0.07266 0.08681 C 0.07318 0.08773 0.07409 0.08796 0.07474 0.08866 C 0.07513 0.09005 0.07526 0.0919 0.07578 0.09329 C 0.07787 0.09861 0.07891 0.09653 0.08203 0.1007 C 0.09063 0.11158 0.08138 0.10278 0.08724 0.1081 C 0.08815 0.10996 0.08867 0.11227 0.08985 0.11366 C 0.09102 0.11458 0.09232 0.11412 0.09349 0.11458 C 0.0944 0.11482 0.09531 0.11505 0.0961 0.11551 C 0.09753 0.11505 0.09896 0.11505 0.10026 0.11458 C 0.10143 0.11412 0.10235 0.1132 0.10339 0.11273 C 0.1043 0.11227 0.10521 0.11204 0.10599 0.11181 C 0.10625 0.11088 0.10612 0.10949 0.10651 0.10903 C 0.10742 0.10787 0.10964 0.10718 0.10964 0.10741 C 0.11016 0.10625 0.11081 0.10533 0.1112 0.1044 C 0.11172 0.10347 0.11185 0.10232 0.11224 0.10162 C 0.11328 0.1 0.11537 0.09792 0.11537 0.09815 C 0.11602 0.09445 0.11589 0.09607 0.11589 0.09329 L 0.11589 0.09352 " pathEditMode="relative" rAng="0" ptsTypes="AAAAAAAAAAAA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0" y="-557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416 L 0.00013 0.0044 C -0.00156 0.00185 -0.00312 -0.00047 -0.00508 -0.00232 C -0.0056 -0.00301 -0.00651 -0.00278 -0.00716 -0.00324 C -0.0082 -0.00463 -0.00911 -0.00672 -0.01028 -0.00787 C -0.01067 -0.00857 -0.01133 -0.00857 -0.01185 -0.0088 C -0.01497 -0.01111 -0.01458 -0.01134 -0.01862 -0.0125 C -0.02005 -0.0132 -0.02174 -0.0132 -0.0233 -0.01343 C -0.02409 -0.01412 -0.02513 -0.01435 -0.02591 -0.01528 C -0.02721 -0.01713 -0.02838 -0.01945 -0.02955 -0.02176 C -0.02994 -0.02292 -0.03021 -0.02431 -0.0306 -0.02547 C -0.03086 -0.02662 -0.03125 -0.02732 -0.03151 -0.02824 C -0.03125 -0.0338 -0.03177 -0.03982 -0.0306 -0.04491 C -0.03008 -0.04676 -0.02838 -0.04537 -0.02747 -0.04584 C -0.02604 -0.04676 -0.025 -0.04884 -0.02383 -0.04954 C -0.01966 -0.05255 -0.01744 -0.05185 -0.01445 -0.05602 C -0.01315 -0.05787 -0.01002 -0.06412 -0.00924 -0.06621 C -0.0082 -0.06898 -0.00742 -0.07176 -0.00664 -0.07454 C -0.00573 -0.07778 -0.00468 -0.08079 -0.00403 -0.0838 C -0.00325 -0.08704 -0.00221 -0.09607 -0.00195 -0.09861 C -0.00117 -0.1125 -0.00078 -0.1169 -0.00195 -0.1338 C -0.00221 -0.13843 -0.00325 -0.14259 -0.00403 -0.14676 C -0.00429 -0.15139 -0.00468 -0.15625 -0.00508 -0.16065 C -0.00521 -0.16273 -0.00534 -0.16459 -0.0056 -0.16621 C -0.00677 -0.17593 -0.00612 -0.16945 -0.00768 -0.17732 C -0.00924 -0.18588 -0.00794 -0.18357 -0.01133 -0.19213 C -0.01237 -0.19514 -0.0138 -0.19769 -0.01497 -0.20047 C -0.01588 -0.20347 -0.01758 -0.20972 -0.01758 -0.20949 C -0.01758 -0.21042 -0.01823 -0.22547 -0.01862 -0.22732 C -0.01875 -0.22847 -0.01927 -0.22917 -0.01966 -0.23009 C -0.01992 -0.23287 -0.02031 -0.23565 -0.0207 -0.23843 C -0.02083 -0.24028 -0.02096 -0.24236 -0.02122 -0.24398 C -0.02148 -0.24607 -0.02187 -0.24769 -0.02226 -0.24954 C -0.022 -0.25695 -0.022 -0.26459 -0.02174 -0.27176 C -0.02161 -0.27315 -0.02174 -0.27477 -0.02122 -0.27547 C -0.01875 -0.2794 -0.01705 -0.27917 -0.01445 -0.28009 C -0.0125 -0.28102 -0.00911 -0.28287 -0.00716 -0.28287 C -0.00169 -0.28357 0.00365 -0.28357 0.00899 -0.2838 C 0.01953 -0.28565 0.01003 -0.28334 0.02201 -0.28843 C 0.02513 -0.28982 0.03295 -0.29028 0.03451 -0.29028 C 0.03737 -0.28982 0.04011 -0.28935 0.04284 -0.28843 C 0.04362 -0.28843 0.0444 -0.28843 0.04492 -0.2875 C 0.05365 -0.27454 0.03907 -0.29097 0.04909 -0.28009 C 0.04961 -0.27871 0.05026 -0.27709 0.05065 -0.27547 C 0.05261 -0.26875 0.05261 -0.26806 0.05378 -0.26158 C 0.05365 -0.24769 0.05365 -0.2338 0.05326 -0.21991 C 0.05313 -0.21111 0.05222 -0.20209 0.05222 -0.19306 C 0.05222 -0.12685 0.05287 -0.06042 0.05326 0.00602 C 0.05339 0.00787 0.05378 0.00949 0.05378 0.01157 C 0.05404 0.01504 0.05365 0.01921 0.0543 0.02268 C 0.05495 0.025 0.05742 0.02824 0.05742 0.02847 C 0.05808 0.03148 0.05795 0.03217 0.06003 0.03472 C 0.06302 0.03796 0.06263 0.03426 0.06263 0.03842 L 0.06263 0.03866 " pathEditMode="relative" rAng="0" ptsTypes="AAAAAAA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-130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208 L 0.00078 -0.00185 C 0.00286 -0.00439 0.00586 -0.00532 0.00703 -0.00949 C 0.00768 -0.0118 0.00859 -0.01412 0.00911 -0.01689 C 0.00937 -0.01898 0.00976 -0.02106 0.01015 -0.02338 C 0.01224 -0.04004 0.00859 -0.0162 0.01172 -0.03541 C 0.01185 -0.03865 0.01198 -0.04213 0.01224 -0.0456 C 0.01224 -0.04676 0.01263 -0.04791 0.01276 -0.0493 C 0.01289 -0.05139 0.01302 -0.05347 0.01328 -0.05578 C 0.01289 -0.06041 0.01328 -0.07268 0.0112 -0.07893 C 0.01054 -0.08055 0.00976 -0.08194 0.00911 -0.08356 C 0.00729 -0.09282 0.01067 -0.07569 0.00651 -0.09097 C 0.00599 -0.09236 0.00612 -0.09398 0.00599 -0.0956 C 0.0056 -0.09791 0.00521 -0.10046 0.00495 -0.10301 C 0.00469 -0.10486 0.00456 -0.10671 0.00442 -0.10856 C 0.00416 -0.10995 0.00403 -0.11157 0.0039 -0.11319 C 0.00364 -0.11689 0.00312 -0.1206 0.00338 -0.1243 C 0.00364 -0.13055 0.0056 -0.14236 0.00703 -0.14838 C 0.00768 -0.15185 0.00885 -0.15486 0.00963 -0.15856 C 0.01054 -0.16365 0.0112 -0.16898 0.01224 -0.1743 C 0.01276 -0.17708 0.01328 -0.17963 0.0138 -0.18264 C 0.01614 -0.19838 0.01354 -0.18611 0.01588 -0.19652 C 0.01601 -0.20046 0.01627 -0.20439 0.0164 -0.20856 C 0.01653 -0.21898 0.01367 -0.23889 0.01797 -0.25115 C 0.01836 -0.25231 0.01901 -0.25347 0.01953 -0.25486 C 0.01979 -0.25555 0.02005 -0.25671 0.02057 -0.25764 C 0.02096 -0.2581 0.02161 -0.25787 0.02213 -0.25856 C 0.02317 -0.25949 0.02396 -0.26203 0.02526 -0.26227 C 0.03854 -0.26365 0.05195 -0.26273 0.06536 -0.26296 C 0.07174 -0.26273 0.07812 -0.26319 0.08463 -0.26227 C 0.08554 -0.26203 0.08633 -0.26018 0.08724 -0.25949 C 0.08763 -0.25902 0.08828 -0.25879 0.0888 -0.25856 C 0.08932 -0.25717 0.08984 -0.25602 0.09036 -0.25486 C 0.09075 -0.25324 0.09127 -0.25185 0.0914 -0.25023 C 0.09179 -0.23472 0.09166 -0.21921 0.09192 -0.20393 C 0.09206 -0.15439 0.09206 -0.10509 0.09245 -0.05578 C 0.09245 -0.05347 0.09271 -0.05139 0.09297 -0.0493 C 0.0931 -0.04676 0.09323 -0.04421 0.09349 -0.04189 C 0.09375 -0.02777 0.09375 -0.01875 0.09453 -0.00578 C 0.09674 0.03658 0.09414 0.00787 0.09765 0.02755 C 0.09935 0.03773 0.09739 0.03218 0.10026 0.03866 C 0.10039 0.04051 0.10039 0.0426 0.10078 0.04422 C 0.10091 0.04561 0.10143 0.04676 0.10182 0.04792 C 0.10208 0.04954 0.10247 0.05093 0.10286 0.05255 C 0.1039 0.0588 0.10234 0.05602 0.10495 0.05903 C 0.10521 0.05996 0.10573 0.06088 0.10599 0.06181 C 0.10703 0.06644 0.10625 0.0676 0.10859 0.07014 C 0.10898 0.07084 0.1095 0.0713 0.11015 0.07107 C 0.11054 0.07107 0.11081 0.06991 0.1112 0.06922 L 0.1112 0.06644 " pathEditMode="relative" rAng="0" ptsTypes="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03 0.24027 L 0.08803 0.2405 C 0.09141 0.23958 0.09493 0.23958 0.09844 0.23842 C 0.10039 0.23773 0.10222 0.23564 0.10417 0.23472 C 0.11029 0.23101 0.10534 0.23495 0.11094 0.23009 C 0.11146 0.2287 0.11185 0.22731 0.1125 0.22638 C 0.11342 0.2243 0.11563 0.22083 0.11563 0.22106 C 0.11602 0.21805 0.11693 0.21342 0.11719 0.21157 C 0.11745 0.20787 0.11745 0.20416 0.11771 0.20046 C 0.11745 0.18958 0.11719 0.1787 0.11719 0.16805 C 0.1168 0.12384 0.11706 0.07962 0.11667 0.03564 C 0.11641 0.00925 0.11576 0.01481 0.11459 -0.0051 C 0.11433 -0.00926 0.1142 -0.0132 0.11407 -0.01713 C 0.11381 -0.02315 0.11381 -0.02894 0.11355 -0.03473 C 0.11329 -0.03774 0.11276 -0.04028 0.1125 -0.04306 C 0.11159 -0.06065 0.11172 -0.05602 0.11146 -0.0801 C 0.1112 -0.0963 0.11133 -0.11227 0.11094 -0.12825 C 0.11068 -0.13612 0.11042 -0.14399 0.10938 -0.15139 C 0.10899 -0.15371 0.10756 -0.15463 0.10678 -0.15602 C 0.10391 -0.16065 0.10456 -0.15996 0.10261 -0.16158 L 0.09532 -0.16991 " pathEditMode="relative" rAng="0" ptsTypes="AAAAAAAAAAAAAAAAAAAAA">
                                      <p:cBhvr>
                                        <p:cTn id="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2050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08 0.15324 L 0.10508 0.15348 C 0.10534 0.15463 0.1069 0.16574 0.10873 0.16713 L 0.11133 0.16898 C 0.11354 0.175 0.11081 0.16898 0.11394 0.17269 C 0.11706 0.17639 0.11367 0.17477 0.11758 0.17824 C 0.11849 0.17894 0.11966 0.17917 0.12071 0.1801 C 0.12136 0.18056 0.12201 0.18125 0.12279 0.18195 C 0.12409 0.18287 0.12539 0.1831 0.12696 0.1838 C 0.13229 0.18334 0.13763 0.18334 0.1431 0.18287 C 0.14362 0.18264 0.14414 0.18218 0.14466 0.18195 C 0.14519 0.18125 0.14571 0.18079 0.14623 0.1801 C 0.14688 0.17894 0.14753 0.17755 0.14831 0.17639 C 0.14844 0.17547 0.14857 0.17431 0.14883 0.17361 C 0.14909 0.17199 0.14948 0.17037 0.14987 0.16898 C 0.15 0.1676 0.15013 0.16644 0.15039 0.16528 C 0.1517 0.15834 0.15104 0.16435 0.15196 0.1588 C 0.15222 0.15625 0.153 0.15139 0.153 0.15162 C 0.15313 0.14723 0.15326 0.14329 0.15352 0.13935 C 0.15365 0.13681 0.15391 0.13426 0.15404 0.13195 C 0.1543 0.10741 0.1543 0.0831 0.15456 0.0588 C 0.15469 0.03982 0.15482 0.02107 0.15508 0.00232 C 0.15456 -0.03611 0.15326 -0.08495 0.15456 -0.12453 C 0.15482 -0.13634 0.15599 -0.13819 0.15769 -0.14768 C 0.15808 -0.15023 0.15821 -0.15277 0.15873 -0.15509 C 0.15899 -0.15694 0.15977 -0.15833 0.16029 -0.15972 C 0.16185 -0.16574 0.16198 -0.16805 0.16341 -0.17453 C 0.16367 -0.17615 0.1642 -0.17754 0.16446 -0.17916 C 0.16459 -0.18194 0.16446 -0.18472 0.16446 -0.1875 L 0.16758 -0.18379 " pathEditMode="relative" rAng="0" ptsTypes="AAAAAAAAAAAAAAAAAAAAAAAAAAAA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1550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58 0.11366 L 0.09258 0.11389 C 0.09349 0.11343 0.10313 0.11296 0.10612 0.11181 C 0.10794 0.11088 0.11315 0.10556 0.11393 0.10533 C 0.11784 0.10278 0.11602 0.10417 0.11966 0.10162 C 0.12044 0.09954 0.12552 0.08796 0.12591 0.08588 C 0.12669 0.08102 0.12656 0.07593 0.12695 0.07107 C 0.12669 0.0419 0.12722 0.01296 0.12643 -0.01597 C 0.12578 -0.03449 0.12383 -0.05254 0.12279 -0.0706 C 0.1224 -0.075 0.1224 -0.0794 0.12227 -0.08356 C 0.1224 -0.09792 0.1224 -0.11204 0.12279 -0.12616 C 0.12305 -0.1456 0.12474 -0.13727 0.12123 -0.16412 C 0.12031 -0.17037 0.11862 -0.17592 0.11758 -0.18171 C 0.11641 -0.18727 0.11524 -0.19282 0.11445 -0.19838 C 0.11198 -0.21458 0.11211 -0.21643 0.11133 -0.22893 L 0.11081 -0.24838 L 0.11029 -0.24838 " pathEditMode="relative" rAng="0" ptsTypes="AAAAAAAAAAAAAAAAA">
                                      <p:cBhvr>
                                        <p:cTn id="4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1810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58 0.0412 L 0.07058 0.04143 C 0.07448 0.04074 0.07852 0.04074 0.08256 0.04028 C 0.08321 0.04004 0.08386 0.03935 0.08464 0.03935 C 0.08581 0.03889 0.08698 0.03866 0.08828 0.03842 C 0.08998 0.03703 0.09193 0.03634 0.09349 0.03472 C 0.09453 0.03333 0.09558 0.03217 0.09662 0.03102 C 0.10039 0.02569 0.09571 0.03032 0.10026 0.02639 C 0.10039 0.02477 0.10052 0.02315 0.10078 0.02176 C 0.10091 0.02014 0.10209 0.01504 0.10235 0.01435 C 0.10274 0.01273 0.10339 0.01111 0.10391 0.00972 C 0.10404 0.00833 0.10417 0.00717 0.10443 0.00602 C 0.10521 -0.0007 0.10625 -0.01343 0.10651 -0.01713 L 0.10703 -0.02732 C 0.10664 -0.07662 0.10651 -0.13912 0.10495 -0.1875 C 0.10456 -0.1963 0.10352 -0.20486 0.10287 -0.21343 C 0.10326 -0.23102 0.09584 -0.26806 0.10703 -0.28287 C 0.11172 -0.28935 0.11732 -0.29398 0.12162 -0.30139 C 0.12487 -0.30741 0.12409 -0.30695 0.12839 -0.31065 C 0.12852 -0.31088 0.12865 -0.31065 0.12891 -0.31065 L 0.13568 -0.36343 " pathEditMode="relative" rAng="0" ptsTypes="AAAAAAAAAAAAAAAAAAAAA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-2023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32 0.07408 L 0.11432 0.07431 C 0.1181 0.07361 0.12187 0.07361 0.12578 0.07315 C 0.1263 0.07292 0.12682 0.07246 0.12734 0.07223 C 0.12747 0.07199 0.13086 0.06829 0.13151 0.0676 C 0.13203 0.06667 0.13255 0.06574 0.13307 0.06482 C 0.13333 0.06297 0.13359 0.06088 0.13411 0.05926 C 0.13463 0.05625 0.13554 0.05371 0.1362 0.05093 C 0.13659 0.04838 0.13672 0.04584 0.13724 0.04352 C 0.13763 0.04144 0.13841 0.03982 0.1388 0.03797 C 0.13919 0.03542 0.13932 0.03287 0.13984 0.03056 C 0.14245 0.01528 0.13958 0.03449 0.1414 0.02223 C 0.14153 0.01898 0.14166 0.01598 0.14192 0.01297 C 0.14232 0.00695 0.14284 0.00232 0.14349 -0.0037 C 0.14375 -0.01342 0.14427 -0.02801 0.14453 -0.03703 C 0.14544 -0.09444 0.14427 -0.06134 0.14557 -0.09259 C 0.14596 -0.18935 0.14739 -0.16759 0.14453 -0.23333 C 0.14427 -0.23773 0.14414 -0.24166 0.14297 -0.24537 C 0.14232 -0.24722 0.1414 -0.24838 0.14088 -0.25 C 0.13737 -0.25972 0.14166 -0.25254 0.13567 -0.26389 C 0.12956 -0.27569 0.13333 -0.26527 0.12838 -0.27685 C 0.12721 -0.27963 0.12643 -0.28264 0.12526 -0.28518 C 0.12448 -0.2868 0.12344 -0.28773 0.12265 -0.28889 C 0.12161 -0.29051 0.12083 -0.29189 0.12005 -0.29352 C 0.11758 -0.29861 0.12057 -0.29444 0.11745 -0.29814 C 0.11692 -0.30046 0.11679 -0.30208 0.11588 -0.3037 C 0.11575 -0.30393 0.11549 -0.3037 0.11536 -0.3037 L 0.11536 -0.30555 " pathEditMode="relative" rAng="0" ptsTypes="AAAAAAAAAAAAAAAAAAAAAAAAAAAA">
                                      <p:cBhvr>
                                        <p:cTn id="4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-189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7" grpId="0" animBg="1"/>
      <p:bldP spid="47" grpId="1" animBg="1"/>
      <p:bldP spid="57" grpId="0" animBg="1"/>
      <p:bldP spid="58" grpId="0" animBg="1"/>
      <p:bldP spid="60" grpId="0"/>
      <p:bldP spid="61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 descr="A graph of different types of injections&#10;&#10;Description automatically generated with medium confidence">
            <a:extLst>
              <a:ext uri="{FF2B5EF4-FFF2-40B4-BE49-F238E27FC236}">
                <a16:creationId xmlns:a16="http://schemas.microsoft.com/office/drawing/2014/main" id="{5C92E5E6-1A5B-4DDB-F9BE-1D25B894F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328" y="1372304"/>
            <a:ext cx="5688997" cy="37926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394833-E2E7-D825-080A-F67064415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ESC Assay Techniques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EABA993-B841-7C7F-658B-2D70F59B29ED}"/>
              </a:ext>
            </a:extLst>
          </p:cNvPr>
          <p:cNvGrpSpPr/>
          <p:nvPr/>
        </p:nvGrpSpPr>
        <p:grpSpPr>
          <a:xfrm>
            <a:off x="122129" y="3223596"/>
            <a:ext cx="3295844" cy="2992228"/>
            <a:chOff x="3922643" y="2632561"/>
            <a:chExt cx="3295844" cy="2992228"/>
          </a:xfrm>
        </p:grpSpPr>
        <p:pic>
          <p:nvPicPr>
            <p:cNvPr id="4" name="Picture 3" descr="A silver round object with pink and blue accents&#10;&#10;Description automatically generated">
              <a:extLst>
                <a:ext uri="{FF2B5EF4-FFF2-40B4-BE49-F238E27FC236}">
                  <a16:creationId xmlns:a16="http://schemas.microsoft.com/office/drawing/2014/main" id="{2858FFD2-1086-87FC-AD6A-CE8F23794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32" t="6519" r="31761" b="5472"/>
            <a:stretch/>
          </p:blipFill>
          <p:spPr>
            <a:xfrm>
              <a:off x="3922643" y="2632561"/>
              <a:ext cx="2379385" cy="2893596"/>
            </a:xfrm>
            <a:prstGeom prst="rect">
              <a:avLst/>
            </a:prstGeom>
          </p:spPr>
        </p:pic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86174E33-BD08-CC53-4E6D-82DE4EA7D7C1}"/>
                </a:ext>
              </a:extLst>
            </p:cNvPr>
            <p:cNvSpPr/>
            <p:nvPr/>
          </p:nvSpPr>
          <p:spPr>
            <a:xfrm>
              <a:off x="5726285" y="2745129"/>
              <a:ext cx="916462" cy="609599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Pump</a:t>
              </a:r>
            </a:p>
          </p:txBody>
        </p:sp>
        <p:cxnSp>
          <p:nvCxnSpPr>
            <p:cNvPr id="10" name="Connector: Elbow 9">
              <a:extLst>
                <a:ext uri="{FF2B5EF4-FFF2-40B4-BE49-F238E27FC236}">
                  <a16:creationId xmlns:a16="http://schemas.microsoft.com/office/drawing/2014/main" id="{492E367D-D045-19C2-7911-056E14FE9B97}"/>
                </a:ext>
              </a:extLst>
            </p:cNvPr>
            <p:cNvCxnSpPr>
              <a:cxnSpLocks/>
              <a:stCxn id="8" idx="3"/>
              <a:endCxn id="11" idx="0"/>
            </p:cNvCxnSpPr>
            <p:nvPr/>
          </p:nvCxnSpPr>
          <p:spPr>
            <a:xfrm>
              <a:off x="6642747" y="3049929"/>
              <a:ext cx="52981" cy="1249297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2CEED63-5EC8-41A0-CD47-AEE70F285F5B}"/>
                </a:ext>
              </a:extLst>
            </p:cNvPr>
            <p:cNvSpPr/>
            <p:nvPr/>
          </p:nvSpPr>
          <p:spPr>
            <a:xfrm>
              <a:off x="6172968" y="4299226"/>
              <a:ext cx="1045519" cy="132556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Sample</a:t>
              </a:r>
            </a:p>
          </p:txBody>
        </p: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39E83580-41B5-0A8E-2245-74BB227F792B}"/>
                </a:ext>
              </a:extLst>
            </p:cNvPr>
            <p:cNvCxnSpPr>
              <a:cxnSpLocks/>
              <a:stCxn id="11" idx="2"/>
              <a:endCxn id="4" idx="2"/>
            </p:cNvCxnSpPr>
            <p:nvPr/>
          </p:nvCxnSpPr>
          <p:spPr>
            <a:xfrm rot="5400000" flipH="1">
              <a:off x="5854716" y="4783777"/>
              <a:ext cx="98632" cy="1583392"/>
            </a:xfrm>
            <a:prstGeom prst="bentConnector3">
              <a:avLst>
                <a:gd name="adj1" fmla="val -231771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108A709-B395-68B1-BCA4-DFC197B08A50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5526800" y="3049929"/>
              <a:ext cx="19948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45C51E9-0E4B-AF78-588D-B6F64C248808}"/>
              </a:ext>
            </a:extLst>
          </p:cNvPr>
          <p:cNvSpPr txBox="1"/>
          <p:nvPr/>
        </p:nvSpPr>
        <p:spPr>
          <a:xfrm>
            <a:off x="431997" y="2800533"/>
            <a:ext cx="1953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Recirculation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3222B7A-515E-807B-DDE9-12A31F4C57A5}"/>
              </a:ext>
            </a:extLst>
          </p:cNvPr>
          <p:cNvGrpSpPr/>
          <p:nvPr/>
        </p:nvGrpSpPr>
        <p:grpSpPr>
          <a:xfrm>
            <a:off x="8671823" y="2608438"/>
            <a:ext cx="3392980" cy="3891048"/>
            <a:chOff x="8520861" y="2117874"/>
            <a:chExt cx="3392980" cy="3891048"/>
          </a:xfrm>
        </p:grpSpPr>
        <p:pic>
          <p:nvPicPr>
            <p:cNvPr id="30" name="Picture 29" descr="A silver round object with pink and blue accents&#10;&#10;Description automatically generated">
              <a:extLst>
                <a:ext uri="{FF2B5EF4-FFF2-40B4-BE49-F238E27FC236}">
                  <a16:creationId xmlns:a16="http://schemas.microsoft.com/office/drawing/2014/main" id="{337B7F52-2A3E-1B6F-FD19-BB1E0C22A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61" t="5572" r="32705" b="4767"/>
            <a:stretch/>
          </p:blipFill>
          <p:spPr>
            <a:xfrm>
              <a:off x="9874327" y="2117874"/>
              <a:ext cx="1531853" cy="1964174"/>
            </a:xfrm>
            <a:prstGeom prst="rect">
              <a:avLst/>
            </a:prstGeom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DE90662-0013-B0B2-115A-09FCFC35ACFA}"/>
                </a:ext>
              </a:extLst>
            </p:cNvPr>
            <p:cNvSpPr/>
            <p:nvPr/>
          </p:nvSpPr>
          <p:spPr>
            <a:xfrm>
              <a:off x="8520861" y="3754641"/>
              <a:ext cx="1118788" cy="225428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Sample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78BBA03-B274-A9F5-16D8-DDD0237AC01F}"/>
                </a:ext>
              </a:extLst>
            </p:cNvPr>
            <p:cNvGrpSpPr/>
            <p:nvPr/>
          </p:nvGrpSpPr>
          <p:grpSpPr>
            <a:xfrm>
              <a:off x="9950703" y="4738922"/>
              <a:ext cx="736347" cy="1165118"/>
              <a:chOff x="9762350" y="4149073"/>
              <a:chExt cx="778266" cy="1180693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43F0C79-7E0D-D94B-E783-3172D16D46FE}"/>
                  </a:ext>
                </a:extLst>
              </p:cNvPr>
              <p:cNvSpPr/>
              <p:nvPr/>
            </p:nvSpPr>
            <p:spPr>
              <a:xfrm>
                <a:off x="9762350" y="4546600"/>
                <a:ext cx="778266" cy="78316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631EABA-5B53-8064-61BD-43C0BC9CEE08}"/>
                  </a:ext>
                </a:extLst>
              </p:cNvPr>
              <p:cNvSpPr/>
              <p:nvPr/>
            </p:nvSpPr>
            <p:spPr>
              <a:xfrm>
                <a:off x="9861550" y="4648219"/>
                <a:ext cx="575878" cy="56804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BBFCF9B-D110-B1B5-AA83-9C8C6A7133C4}"/>
                  </a:ext>
                </a:extLst>
              </p:cNvPr>
              <p:cNvSpPr/>
              <p:nvPr/>
            </p:nvSpPr>
            <p:spPr>
              <a:xfrm>
                <a:off x="9763655" y="4149073"/>
                <a:ext cx="99483" cy="78316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3AB2C25-7269-AB89-47FE-A1A15A3E2183}"/>
                  </a:ext>
                </a:extLst>
              </p:cNvPr>
              <p:cNvSpPr/>
              <p:nvPr/>
            </p:nvSpPr>
            <p:spPr>
              <a:xfrm>
                <a:off x="10442045" y="4156253"/>
                <a:ext cx="98571" cy="77598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8D0CCC5-BE7E-DE91-5A43-7BD8CCF40587}"/>
                  </a:ext>
                </a:extLst>
              </p:cNvPr>
              <p:cNvSpPr/>
              <p:nvPr/>
            </p:nvSpPr>
            <p:spPr>
              <a:xfrm>
                <a:off x="10451269" y="4906961"/>
                <a:ext cx="79775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460699E-81D2-96FA-CF72-6A222C444721}"/>
                  </a:ext>
                </a:extLst>
              </p:cNvPr>
              <p:cNvSpPr/>
              <p:nvPr/>
            </p:nvSpPr>
            <p:spPr>
              <a:xfrm>
                <a:off x="9772063" y="4906960"/>
                <a:ext cx="79775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D15FC9C-A84C-6AAE-3C31-AFAD32535FF4}"/>
                  </a:ext>
                </a:extLst>
              </p:cNvPr>
              <p:cNvSpPr/>
              <p:nvPr/>
            </p:nvSpPr>
            <p:spPr>
              <a:xfrm>
                <a:off x="9881621" y="4505325"/>
                <a:ext cx="540882" cy="4016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AA3B1E7-96A8-5F8F-BC54-0C4024D1B448}"/>
                </a:ext>
              </a:extLst>
            </p:cNvPr>
            <p:cNvGrpSpPr/>
            <p:nvPr/>
          </p:nvGrpSpPr>
          <p:grpSpPr>
            <a:xfrm>
              <a:off x="9386586" y="3298782"/>
              <a:ext cx="393700" cy="379347"/>
              <a:chOff x="9120185" y="2590407"/>
              <a:chExt cx="393700" cy="379347"/>
            </a:xfrm>
          </p:grpSpPr>
          <p:sp>
            <p:nvSpPr>
              <p:cNvPr id="45" name="Flowchart: Collate 44">
                <a:extLst>
                  <a:ext uri="{FF2B5EF4-FFF2-40B4-BE49-F238E27FC236}">
                    <a16:creationId xmlns:a16="http://schemas.microsoft.com/office/drawing/2014/main" id="{58C1966B-8B1D-C8D2-A06E-359E27C517BC}"/>
                  </a:ext>
                </a:extLst>
              </p:cNvPr>
              <p:cNvSpPr/>
              <p:nvPr/>
            </p:nvSpPr>
            <p:spPr>
              <a:xfrm rot="5400000">
                <a:off x="9182097" y="2637967"/>
                <a:ext cx="269875" cy="393700"/>
              </a:xfrm>
              <a:prstGeom prst="flowChartCollat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7601659-B62E-6E6A-017D-09715A32A73C}"/>
                  </a:ext>
                </a:extLst>
              </p:cNvPr>
              <p:cNvCxnSpPr>
                <a:stCxn id="45" idx="1"/>
              </p:cNvCxnSpPr>
              <p:nvPr/>
            </p:nvCxnSpPr>
            <p:spPr>
              <a:xfrm flipH="1" flipV="1">
                <a:off x="9317034" y="2634857"/>
                <a:ext cx="1" cy="19996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Flowchart: Delay 48">
                <a:extLst>
                  <a:ext uri="{FF2B5EF4-FFF2-40B4-BE49-F238E27FC236}">
                    <a16:creationId xmlns:a16="http://schemas.microsoft.com/office/drawing/2014/main" id="{EB09F336-70D0-F656-C6C9-2D6C911A9306}"/>
                  </a:ext>
                </a:extLst>
              </p:cNvPr>
              <p:cNvSpPr/>
              <p:nvPr/>
            </p:nvSpPr>
            <p:spPr>
              <a:xfrm rot="16200000">
                <a:off x="9269618" y="2542782"/>
                <a:ext cx="88900" cy="184150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2" name="Connector: Elbow 51">
              <a:extLst>
                <a:ext uri="{FF2B5EF4-FFF2-40B4-BE49-F238E27FC236}">
                  <a16:creationId xmlns:a16="http://schemas.microsoft.com/office/drawing/2014/main" id="{782AB3C5-D4D1-20C1-B677-0B1CB59EFA5A}"/>
                </a:ext>
              </a:extLst>
            </p:cNvPr>
            <p:cNvCxnSpPr>
              <a:cxnSpLocks/>
              <a:stCxn id="31" idx="0"/>
              <a:endCxn id="45" idx="2"/>
            </p:cNvCxnSpPr>
            <p:nvPr/>
          </p:nvCxnSpPr>
          <p:spPr>
            <a:xfrm rot="5400000" flipH="1" flipV="1">
              <a:off x="9127696" y="3495752"/>
              <a:ext cx="211448" cy="306331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or: Elbow 54">
              <a:extLst>
                <a:ext uri="{FF2B5EF4-FFF2-40B4-BE49-F238E27FC236}">
                  <a16:creationId xmlns:a16="http://schemas.microsoft.com/office/drawing/2014/main" id="{90A46C7C-45DC-8F55-47D9-2DA40ED983EF}"/>
                </a:ext>
              </a:extLst>
            </p:cNvPr>
            <p:cNvCxnSpPr>
              <a:stCxn id="45" idx="0"/>
              <a:endCxn id="36" idx="0"/>
            </p:cNvCxnSpPr>
            <p:nvPr/>
          </p:nvCxnSpPr>
          <p:spPr>
            <a:xfrm>
              <a:off x="9780286" y="3543193"/>
              <a:ext cx="218715" cy="1195729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or: Elbow 56">
              <a:extLst>
                <a:ext uri="{FF2B5EF4-FFF2-40B4-BE49-F238E27FC236}">
                  <a16:creationId xmlns:a16="http://schemas.microsoft.com/office/drawing/2014/main" id="{07D9DBCF-374E-D985-9C23-DFFCC6647915}"/>
                </a:ext>
              </a:extLst>
            </p:cNvPr>
            <p:cNvCxnSpPr>
              <a:cxnSpLocks/>
              <a:stCxn id="39" idx="0"/>
              <a:endCxn id="30" idx="2"/>
            </p:cNvCxnSpPr>
            <p:nvPr/>
          </p:nvCxnSpPr>
          <p:spPr>
            <a:xfrm rot="16200000" flipV="1">
              <a:off x="10308358" y="4413945"/>
              <a:ext cx="663959" cy="165"/>
            </a:xfrm>
            <a:prstGeom prst="bent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Arrow: Right 58">
              <a:extLst>
                <a:ext uri="{FF2B5EF4-FFF2-40B4-BE49-F238E27FC236}">
                  <a16:creationId xmlns:a16="http://schemas.microsoft.com/office/drawing/2014/main" id="{59BDD137-A190-785D-7A22-0E91D4EC711F}"/>
                </a:ext>
              </a:extLst>
            </p:cNvPr>
            <p:cNvSpPr/>
            <p:nvPr/>
          </p:nvSpPr>
          <p:spPr>
            <a:xfrm rot="5400000">
              <a:off x="11151948" y="3773845"/>
              <a:ext cx="914187" cy="609599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Pump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B19867E-7A3A-060D-50F6-86A7F1B19489}"/>
                </a:ext>
              </a:extLst>
            </p:cNvPr>
            <p:cNvGrpSpPr/>
            <p:nvPr/>
          </p:nvGrpSpPr>
          <p:grpSpPr>
            <a:xfrm>
              <a:off x="11098076" y="2183479"/>
              <a:ext cx="393700" cy="379347"/>
              <a:chOff x="8834437" y="2435291"/>
              <a:chExt cx="393700" cy="379347"/>
            </a:xfrm>
          </p:grpSpPr>
          <p:sp>
            <p:nvSpPr>
              <p:cNvPr id="65" name="Flowchart: Collate 64">
                <a:extLst>
                  <a:ext uri="{FF2B5EF4-FFF2-40B4-BE49-F238E27FC236}">
                    <a16:creationId xmlns:a16="http://schemas.microsoft.com/office/drawing/2014/main" id="{56A97BC9-46A9-2BE7-95E0-0B4A080F80C7}"/>
                  </a:ext>
                </a:extLst>
              </p:cNvPr>
              <p:cNvSpPr/>
              <p:nvPr/>
            </p:nvSpPr>
            <p:spPr>
              <a:xfrm rot="5400000">
                <a:off x="8896349" y="2482851"/>
                <a:ext cx="269875" cy="393700"/>
              </a:xfrm>
              <a:prstGeom prst="flowChartCollat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D1FBA5B5-372F-F7FE-F1A3-3CEAB998F98E}"/>
                  </a:ext>
                </a:extLst>
              </p:cNvPr>
              <p:cNvCxnSpPr>
                <a:stCxn id="65" idx="1"/>
              </p:cNvCxnSpPr>
              <p:nvPr/>
            </p:nvCxnSpPr>
            <p:spPr>
              <a:xfrm flipH="1" flipV="1">
                <a:off x="9031286" y="2479741"/>
                <a:ext cx="1" cy="19996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Flowchart: Delay 66">
                <a:extLst>
                  <a:ext uri="{FF2B5EF4-FFF2-40B4-BE49-F238E27FC236}">
                    <a16:creationId xmlns:a16="http://schemas.microsoft.com/office/drawing/2014/main" id="{4C2EBEE3-73BF-9AD3-E892-98E6901F291C}"/>
                  </a:ext>
                </a:extLst>
              </p:cNvPr>
              <p:cNvSpPr/>
              <p:nvPr/>
            </p:nvSpPr>
            <p:spPr>
              <a:xfrm rot="16200000">
                <a:off x="8983870" y="2387666"/>
                <a:ext cx="88900" cy="184150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B0E9551-E502-E315-BCE2-D7B27C1F5DE0}"/>
                </a:ext>
              </a:extLst>
            </p:cNvPr>
            <p:cNvCxnSpPr>
              <a:cxnSpLocks/>
              <a:endCxn id="65" idx="2"/>
            </p:cNvCxnSpPr>
            <p:nvPr/>
          </p:nvCxnSpPr>
          <p:spPr>
            <a:xfrm>
              <a:off x="10918298" y="2427890"/>
              <a:ext cx="17977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or: Elbow 72">
              <a:extLst>
                <a:ext uri="{FF2B5EF4-FFF2-40B4-BE49-F238E27FC236}">
                  <a16:creationId xmlns:a16="http://schemas.microsoft.com/office/drawing/2014/main" id="{EEA6A0E2-A804-7F57-DF3E-754D5C9EE8D6}"/>
                </a:ext>
              </a:extLst>
            </p:cNvPr>
            <p:cNvCxnSpPr>
              <a:cxnSpLocks/>
              <a:stCxn id="65" idx="0"/>
              <a:endCxn id="59" idx="1"/>
            </p:cNvCxnSpPr>
            <p:nvPr/>
          </p:nvCxnSpPr>
          <p:spPr>
            <a:xfrm>
              <a:off x="11491776" y="2427890"/>
              <a:ext cx="117265" cy="1193661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2A39B18-A211-12F0-2FB0-B913AED3BDB2}"/>
                </a:ext>
              </a:extLst>
            </p:cNvPr>
            <p:cNvSpPr/>
            <p:nvPr/>
          </p:nvSpPr>
          <p:spPr>
            <a:xfrm>
              <a:off x="9836150" y="5090475"/>
              <a:ext cx="971550" cy="918447"/>
            </a:xfrm>
            <a:prstGeom prst="rect">
              <a:avLst/>
            </a:prstGeom>
            <a:solidFill>
              <a:srgbClr val="00B0F0">
                <a:alpha val="12157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E77C0FF-A19E-C9EC-2D12-666681A619B4}"/>
                </a:ext>
              </a:extLst>
            </p:cNvPr>
            <p:cNvSpPr txBox="1"/>
            <p:nvPr/>
          </p:nvSpPr>
          <p:spPr>
            <a:xfrm>
              <a:off x="10024531" y="5140037"/>
              <a:ext cx="6082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Trap</a:t>
              </a: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560EE259-ED01-C2A7-9AFB-4D90D4BFFC36}"/>
              </a:ext>
            </a:extLst>
          </p:cNvPr>
          <p:cNvSpPr txBox="1"/>
          <p:nvPr/>
        </p:nvSpPr>
        <p:spPr>
          <a:xfrm>
            <a:off x="9626342" y="2056101"/>
            <a:ext cx="2133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Trap &amp; Transfer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7CC406-F303-0E13-5385-7BC2E72B0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03FF68-8DDD-E221-86F5-5C25D1446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B0DD-54F2-4DF7-86FD-10FC663320DF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A5C1EA-1C15-A328-8504-761CFCE7123D}"/>
              </a:ext>
            </a:extLst>
          </p:cNvPr>
          <p:cNvSpPr txBox="1"/>
          <p:nvPr/>
        </p:nvSpPr>
        <p:spPr>
          <a:xfrm>
            <a:off x="3927249" y="5270255"/>
            <a:ext cx="433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Idea/Plot stolen from Stefan </a:t>
            </a:r>
            <a:r>
              <a:rPr lang="en-US" sz="1200" dirty="0" err="1"/>
              <a:t>Bruenner</a:t>
            </a:r>
            <a:r>
              <a:rPr lang="en-US" sz="1200" dirty="0"/>
              <a:t> (XENON1T) Ph.D. Thesis </a:t>
            </a:r>
          </a:p>
          <a:p>
            <a:pPr algn="ctr"/>
            <a:r>
              <a:rPr lang="en-US" sz="1200" dirty="0">
                <a:hlinkClick r:id="rId4"/>
              </a:rPr>
              <a:t>https://doi.org/10.11588/heidok.00023261</a:t>
            </a: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0E6624-70EB-E7A9-3E16-A2FBDD8E0B09}"/>
              </a:ext>
            </a:extLst>
          </p:cNvPr>
          <p:cNvSpPr txBox="1"/>
          <p:nvPr/>
        </p:nvSpPr>
        <p:spPr>
          <a:xfrm rot="21095635">
            <a:off x="7647142" y="3502463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(4.3 </a:t>
            </a:r>
            <a:r>
              <a:rPr lang="en-US" sz="12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dpd</a:t>
            </a:r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A8769F-25A4-6A6C-E152-8038CD92EDC2}"/>
              </a:ext>
            </a:extLst>
          </p:cNvPr>
          <p:cNvGrpSpPr/>
          <p:nvPr/>
        </p:nvGrpSpPr>
        <p:grpSpPr>
          <a:xfrm>
            <a:off x="8568618" y="204210"/>
            <a:ext cx="2680419" cy="1658504"/>
            <a:chOff x="2087270" y="3897148"/>
            <a:chExt cx="3791542" cy="2346009"/>
          </a:xfrm>
        </p:grpSpPr>
        <p:pic>
          <p:nvPicPr>
            <p:cNvPr id="12" name="Google Shape;85;p13">
              <a:extLst>
                <a:ext uri="{FF2B5EF4-FFF2-40B4-BE49-F238E27FC236}">
                  <a16:creationId xmlns:a16="http://schemas.microsoft.com/office/drawing/2014/main" id="{270D56A1-2690-58EB-AEB2-09F152B60C84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087270" y="3921701"/>
              <a:ext cx="3791542" cy="23214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07E9C7-692A-331E-552D-213B84F6BEF0}"/>
                </a:ext>
              </a:extLst>
            </p:cNvPr>
            <p:cNvSpPr txBox="1"/>
            <p:nvPr/>
          </p:nvSpPr>
          <p:spPr>
            <a:xfrm>
              <a:off x="2522992" y="3897148"/>
              <a:ext cx="1662532" cy="359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0070C0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Recirculation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EB9CF7-6FAD-5BFD-F0C2-CACBBC68DDFE}"/>
                </a:ext>
              </a:extLst>
            </p:cNvPr>
            <p:cNvSpPr txBox="1"/>
            <p:nvPr/>
          </p:nvSpPr>
          <p:spPr>
            <a:xfrm>
              <a:off x="3079551" y="5090256"/>
              <a:ext cx="1190891" cy="359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0070C0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Injection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5589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33CC3-B69C-BB9E-FBD1-7080A38F8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>
            <a:extLst>
              <a:ext uri="{FF2B5EF4-FFF2-40B4-BE49-F238E27FC236}">
                <a16:creationId xmlns:a16="http://schemas.microsoft.com/office/drawing/2014/main" id="{64B244CA-2F91-24B9-713F-7CFF1095E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1328" y="1372304"/>
            <a:ext cx="5688996" cy="37926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EA537B-B61C-1CD8-C46A-DD8C97BF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Assay Techniques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B10185C-0CC8-3AF4-3D67-07C17ACE9C4A}"/>
              </a:ext>
            </a:extLst>
          </p:cNvPr>
          <p:cNvGrpSpPr/>
          <p:nvPr/>
        </p:nvGrpSpPr>
        <p:grpSpPr>
          <a:xfrm>
            <a:off x="122129" y="3223596"/>
            <a:ext cx="3295844" cy="2992228"/>
            <a:chOff x="3922643" y="2632561"/>
            <a:chExt cx="3295844" cy="2992228"/>
          </a:xfrm>
        </p:grpSpPr>
        <p:pic>
          <p:nvPicPr>
            <p:cNvPr id="4" name="Picture 3" descr="A silver round object with pink and blue accents&#10;&#10;Description automatically generated">
              <a:extLst>
                <a:ext uri="{FF2B5EF4-FFF2-40B4-BE49-F238E27FC236}">
                  <a16:creationId xmlns:a16="http://schemas.microsoft.com/office/drawing/2014/main" id="{801156CB-5684-0EE3-7A0A-9D1837E63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32" t="6519" r="31761" b="5472"/>
            <a:stretch/>
          </p:blipFill>
          <p:spPr>
            <a:xfrm>
              <a:off x="3922643" y="2632561"/>
              <a:ext cx="2379385" cy="2893596"/>
            </a:xfrm>
            <a:prstGeom prst="rect">
              <a:avLst/>
            </a:prstGeom>
          </p:spPr>
        </p:pic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536F9009-2ACB-C32D-31FA-3E896985BCBC}"/>
                </a:ext>
              </a:extLst>
            </p:cNvPr>
            <p:cNvSpPr/>
            <p:nvPr/>
          </p:nvSpPr>
          <p:spPr>
            <a:xfrm>
              <a:off x="5726285" y="2745129"/>
              <a:ext cx="916462" cy="609599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Pump</a:t>
              </a:r>
            </a:p>
          </p:txBody>
        </p:sp>
        <p:cxnSp>
          <p:nvCxnSpPr>
            <p:cNvPr id="10" name="Connector: Elbow 9">
              <a:extLst>
                <a:ext uri="{FF2B5EF4-FFF2-40B4-BE49-F238E27FC236}">
                  <a16:creationId xmlns:a16="http://schemas.microsoft.com/office/drawing/2014/main" id="{2ABAB821-3EFD-9755-C763-C63B91D608EE}"/>
                </a:ext>
              </a:extLst>
            </p:cNvPr>
            <p:cNvCxnSpPr>
              <a:cxnSpLocks/>
              <a:stCxn id="8" idx="3"/>
              <a:endCxn id="11" idx="0"/>
            </p:cNvCxnSpPr>
            <p:nvPr/>
          </p:nvCxnSpPr>
          <p:spPr>
            <a:xfrm>
              <a:off x="6642747" y="3049929"/>
              <a:ext cx="52981" cy="1249297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BC982A2-AE78-E9BF-7E62-C5987C1EAFAA}"/>
                </a:ext>
              </a:extLst>
            </p:cNvPr>
            <p:cNvSpPr/>
            <p:nvPr/>
          </p:nvSpPr>
          <p:spPr>
            <a:xfrm>
              <a:off x="6172968" y="4299226"/>
              <a:ext cx="1045519" cy="132556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Sample</a:t>
              </a:r>
            </a:p>
          </p:txBody>
        </p: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69173E96-AC1E-5019-C3B0-33B372D54363}"/>
                </a:ext>
              </a:extLst>
            </p:cNvPr>
            <p:cNvCxnSpPr>
              <a:cxnSpLocks/>
              <a:stCxn id="11" idx="2"/>
              <a:endCxn id="4" idx="2"/>
            </p:cNvCxnSpPr>
            <p:nvPr/>
          </p:nvCxnSpPr>
          <p:spPr>
            <a:xfrm rot="5400000" flipH="1">
              <a:off x="5854716" y="4783777"/>
              <a:ext cx="98632" cy="1583392"/>
            </a:xfrm>
            <a:prstGeom prst="bentConnector3">
              <a:avLst>
                <a:gd name="adj1" fmla="val -231771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0EBAC31-FED2-F3EA-7C4C-C1848FFC81A0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5526800" y="3049929"/>
              <a:ext cx="19948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CA189EC-F8A4-F2CA-9B7E-B0EB838A5065}"/>
              </a:ext>
            </a:extLst>
          </p:cNvPr>
          <p:cNvSpPr txBox="1"/>
          <p:nvPr/>
        </p:nvSpPr>
        <p:spPr>
          <a:xfrm>
            <a:off x="431997" y="2800533"/>
            <a:ext cx="1953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Recirculation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11412E5-A428-FDC2-57FB-FEB66DC5D46D}"/>
              </a:ext>
            </a:extLst>
          </p:cNvPr>
          <p:cNvGrpSpPr/>
          <p:nvPr/>
        </p:nvGrpSpPr>
        <p:grpSpPr>
          <a:xfrm>
            <a:off x="8671823" y="2608438"/>
            <a:ext cx="3392980" cy="3891048"/>
            <a:chOff x="8520861" y="2117874"/>
            <a:chExt cx="3392980" cy="3891048"/>
          </a:xfrm>
        </p:grpSpPr>
        <p:pic>
          <p:nvPicPr>
            <p:cNvPr id="30" name="Picture 29" descr="A silver round object with pink and blue accents&#10;&#10;Description automatically generated">
              <a:extLst>
                <a:ext uri="{FF2B5EF4-FFF2-40B4-BE49-F238E27FC236}">
                  <a16:creationId xmlns:a16="http://schemas.microsoft.com/office/drawing/2014/main" id="{451F844B-897B-FFA2-A3BB-A3C95BC41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61" t="5572" r="32705" b="4767"/>
            <a:stretch/>
          </p:blipFill>
          <p:spPr>
            <a:xfrm>
              <a:off x="9874327" y="2117874"/>
              <a:ext cx="1531853" cy="1964174"/>
            </a:xfrm>
            <a:prstGeom prst="rect">
              <a:avLst/>
            </a:prstGeom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A1BFCDE-16A7-D96F-76D9-159B635F00EF}"/>
                </a:ext>
              </a:extLst>
            </p:cNvPr>
            <p:cNvSpPr/>
            <p:nvPr/>
          </p:nvSpPr>
          <p:spPr>
            <a:xfrm>
              <a:off x="8520861" y="3754641"/>
              <a:ext cx="1118788" cy="225428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Sample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4B6E28F-4987-68F4-F0F6-812997D30A37}"/>
                </a:ext>
              </a:extLst>
            </p:cNvPr>
            <p:cNvGrpSpPr/>
            <p:nvPr/>
          </p:nvGrpSpPr>
          <p:grpSpPr>
            <a:xfrm>
              <a:off x="9950703" y="4738922"/>
              <a:ext cx="736347" cy="1165118"/>
              <a:chOff x="9762350" y="4149073"/>
              <a:chExt cx="778266" cy="1180693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E4FFEF6-EA7C-B484-F32D-9B414FA455E3}"/>
                  </a:ext>
                </a:extLst>
              </p:cNvPr>
              <p:cNvSpPr/>
              <p:nvPr/>
            </p:nvSpPr>
            <p:spPr>
              <a:xfrm>
                <a:off x="9762350" y="4546600"/>
                <a:ext cx="778266" cy="78316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7A9890E-6D82-C5FB-9C91-0F35A35F6C64}"/>
                  </a:ext>
                </a:extLst>
              </p:cNvPr>
              <p:cNvSpPr/>
              <p:nvPr/>
            </p:nvSpPr>
            <p:spPr>
              <a:xfrm>
                <a:off x="9861550" y="4648219"/>
                <a:ext cx="575878" cy="56804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220AD35-80F0-3B61-489A-611AF9713D5D}"/>
                  </a:ext>
                </a:extLst>
              </p:cNvPr>
              <p:cNvSpPr/>
              <p:nvPr/>
            </p:nvSpPr>
            <p:spPr>
              <a:xfrm>
                <a:off x="9763655" y="4149073"/>
                <a:ext cx="99483" cy="78316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A897E1A-35E3-6FEA-29B0-FC691736BF19}"/>
                  </a:ext>
                </a:extLst>
              </p:cNvPr>
              <p:cNvSpPr/>
              <p:nvPr/>
            </p:nvSpPr>
            <p:spPr>
              <a:xfrm>
                <a:off x="10442045" y="4156253"/>
                <a:ext cx="98571" cy="77598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40B4D0B-92E9-B6B7-D2EF-D90F2A8C7112}"/>
                  </a:ext>
                </a:extLst>
              </p:cNvPr>
              <p:cNvSpPr/>
              <p:nvPr/>
            </p:nvSpPr>
            <p:spPr>
              <a:xfrm>
                <a:off x="10451269" y="4906961"/>
                <a:ext cx="79775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145D595-CB66-D426-A7BF-0AD814E8C940}"/>
                  </a:ext>
                </a:extLst>
              </p:cNvPr>
              <p:cNvSpPr/>
              <p:nvPr/>
            </p:nvSpPr>
            <p:spPr>
              <a:xfrm>
                <a:off x="9772063" y="4906960"/>
                <a:ext cx="79775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CB023F1-C97C-6704-084C-CEAB40D2687B}"/>
                  </a:ext>
                </a:extLst>
              </p:cNvPr>
              <p:cNvSpPr/>
              <p:nvPr/>
            </p:nvSpPr>
            <p:spPr>
              <a:xfrm>
                <a:off x="9881621" y="4505325"/>
                <a:ext cx="540882" cy="4016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A92A25B-7A92-B81E-C294-ACEB3B8BAE5F}"/>
                </a:ext>
              </a:extLst>
            </p:cNvPr>
            <p:cNvGrpSpPr/>
            <p:nvPr/>
          </p:nvGrpSpPr>
          <p:grpSpPr>
            <a:xfrm>
              <a:off x="9386586" y="3298782"/>
              <a:ext cx="393700" cy="379347"/>
              <a:chOff x="9120185" y="2590407"/>
              <a:chExt cx="393700" cy="379347"/>
            </a:xfrm>
          </p:grpSpPr>
          <p:sp>
            <p:nvSpPr>
              <p:cNvPr id="45" name="Flowchart: Collate 44">
                <a:extLst>
                  <a:ext uri="{FF2B5EF4-FFF2-40B4-BE49-F238E27FC236}">
                    <a16:creationId xmlns:a16="http://schemas.microsoft.com/office/drawing/2014/main" id="{768EDC93-76C9-EDC1-0504-154CF7F38ED1}"/>
                  </a:ext>
                </a:extLst>
              </p:cNvPr>
              <p:cNvSpPr/>
              <p:nvPr/>
            </p:nvSpPr>
            <p:spPr>
              <a:xfrm rot="5400000">
                <a:off x="9182097" y="2637967"/>
                <a:ext cx="269875" cy="393700"/>
              </a:xfrm>
              <a:prstGeom prst="flowChartCollat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26BA387-99EB-F0AE-401F-73A78FE5333E}"/>
                  </a:ext>
                </a:extLst>
              </p:cNvPr>
              <p:cNvCxnSpPr>
                <a:stCxn id="45" idx="1"/>
              </p:cNvCxnSpPr>
              <p:nvPr/>
            </p:nvCxnSpPr>
            <p:spPr>
              <a:xfrm flipH="1" flipV="1">
                <a:off x="9317034" y="2634857"/>
                <a:ext cx="1" cy="19996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Flowchart: Delay 48">
                <a:extLst>
                  <a:ext uri="{FF2B5EF4-FFF2-40B4-BE49-F238E27FC236}">
                    <a16:creationId xmlns:a16="http://schemas.microsoft.com/office/drawing/2014/main" id="{92E9997E-DF46-62F1-786F-F331B7C68450}"/>
                  </a:ext>
                </a:extLst>
              </p:cNvPr>
              <p:cNvSpPr/>
              <p:nvPr/>
            </p:nvSpPr>
            <p:spPr>
              <a:xfrm rot="16200000">
                <a:off x="9269618" y="2542782"/>
                <a:ext cx="88900" cy="184150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2" name="Connector: Elbow 51">
              <a:extLst>
                <a:ext uri="{FF2B5EF4-FFF2-40B4-BE49-F238E27FC236}">
                  <a16:creationId xmlns:a16="http://schemas.microsoft.com/office/drawing/2014/main" id="{7249C8E9-E622-4C24-1627-2068E68C8E0B}"/>
                </a:ext>
              </a:extLst>
            </p:cNvPr>
            <p:cNvCxnSpPr>
              <a:cxnSpLocks/>
              <a:stCxn id="31" idx="0"/>
              <a:endCxn id="45" idx="2"/>
            </p:cNvCxnSpPr>
            <p:nvPr/>
          </p:nvCxnSpPr>
          <p:spPr>
            <a:xfrm rot="5400000" flipH="1" flipV="1">
              <a:off x="9127696" y="3495752"/>
              <a:ext cx="211448" cy="306331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or: Elbow 54">
              <a:extLst>
                <a:ext uri="{FF2B5EF4-FFF2-40B4-BE49-F238E27FC236}">
                  <a16:creationId xmlns:a16="http://schemas.microsoft.com/office/drawing/2014/main" id="{9D16BB70-34AB-369E-4403-A0E0732728C1}"/>
                </a:ext>
              </a:extLst>
            </p:cNvPr>
            <p:cNvCxnSpPr>
              <a:stCxn id="45" idx="0"/>
              <a:endCxn id="36" idx="0"/>
            </p:cNvCxnSpPr>
            <p:nvPr/>
          </p:nvCxnSpPr>
          <p:spPr>
            <a:xfrm>
              <a:off x="9780286" y="3543193"/>
              <a:ext cx="218715" cy="1195729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or: Elbow 56">
              <a:extLst>
                <a:ext uri="{FF2B5EF4-FFF2-40B4-BE49-F238E27FC236}">
                  <a16:creationId xmlns:a16="http://schemas.microsoft.com/office/drawing/2014/main" id="{F922BF3A-4EF9-8DE4-2CED-B4B194D89D38}"/>
                </a:ext>
              </a:extLst>
            </p:cNvPr>
            <p:cNvCxnSpPr>
              <a:cxnSpLocks/>
              <a:stCxn id="39" idx="0"/>
              <a:endCxn id="30" idx="2"/>
            </p:cNvCxnSpPr>
            <p:nvPr/>
          </p:nvCxnSpPr>
          <p:spPr>
            <a:xfrm rot="16200000" flipV="1">
              <a:off x="10308358" y="4413945"/>
              <a:ext cx="663959" cy="165"/>
            </a:xfrm>
            <a:prstGeom prst="bent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Arrow: Right 58">
              <a:extLst>
                <a:ext uri="{FF2B5EF4-FFF2-40B4-BE49-F238E27FC236}">
                  <a16:creationId xmlns:a16="http://schemas.microsoft.com/office/drawing/2014/main" id="{BAD6E6EA-6608-93C5-E12E-DAC60878D681}"/>
                </a:ext>
              </a:extLst>
            </p:cNvPr>
            <p:cNvSpPr/>
            <p:nvPr/>
          </p:nvSpPr>
          <p:spPr>
            <a:xfrm rot="5400000">
              <a:off x="11151948" y="3773845"/>
              <a:ext cx="914187" cy="609599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Pump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E1D26DE3-DD41-5BDF-3ECF-EDD3888B7F00}"/>
                </a:ext>
              </a:extLst>
            </p:cNvPr>
            <p:cNvGrpSpPr/>
            <p:nvPr/>
          </p:nvGrpSpPr>
          <p:grpSpPr>
            <a:xfrm>
              <a:off x="11098076" y="2183479"/>
              <a:ext cx="393700" cy="379347"/>
              <a:chOff x="8834437" y="2435291"/>
              <a:chExt cx="393700" cy="379347"/>
            </a:xfrm>
          </p:grpSpPr>
          <p:sp>
            <p:nvSpPr>
              <p:cNvPr id="65" name="Flowchart: Collate 64">
                <a:extLst>
                  <a:ext uri="{FF2B5EF4-FFF2-40B4-BE49-F238E27FC236}">
                    <a16:creationId xmlns:a16="http://schemas.microsoft.com/office/drawing/2014/main" id="{FB844AFC-0C21-DEAA-BB8B-3B30CDD89296}"/>
                  </a:ext>
                </a:extLst>
              </p:cNvPr>
              <p:cNvSpPr/>
              <p:nvPr/>
            </p:nvSpPr>
            <p:spPr>
              <a:xfrm rot="5400000">
                <a:off x="8896349" y="2482851"/>
                <a:ext cx="269875" cy="393700"/>
              </a:xfrm>
              <a:prstGeom prst="flowChartCollat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A65768CB-A9EF-B767-4A54-A83E2B5AD138}"/>
                  </a:ext>
                </a:extLst>
              </p:cNvPr>
              <p:cNvCxnSpPr>
                <a:stCxn id="65" idx="1"/>
              </p:cNvCxnSpPr>
              <p:nvPr/>
            </p:nvCxnSpPr>
            <p:spPr>
              <a:xfrm flipH="1" flipV="1">
                <a:off x="9031286" y="2479741"/>
                <a:ext cx="1" cy="19996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Flowchart: Delay 66">
                <a:extLst>
                  <a:ext uri="{FF2B5EF4-FFF2-40B4-BE49-F238E27FC236}">
                    <a16:creationId xmlns:a16="http://schemas.microsoft.com/office/drawing/2014/main" id="{B3A164BC-EB93-B5C9-B826-37F43502440B}"/>
                  </a:ext>
                </a:extLst>
              </p:cNvPr>
              <p:cNvSpPr/>
              <p:nvPr/>
            </p:nvSpPr>
            <p:spPr>
              <a:xfrm rot="16200000">
                <a:off x="8983870" y="2387666"/>
                <a:ext cx="88900" cy="184150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241F2B5D-44F7-7923-89DB-BAFE1E8CA768}"/>
                </a:ext>
              </a:extLst>
            </p:cNvPr>
            <p:cNvCxnSpPr>
              <a:cxnSpLocks/>
              <a:endCxn id="65" idx="2"/>
            </p:cNvCxnSpPr>
            <p:nvPr/>
          </p:nvCxnSpPr>
          <p:spPr>
            <a:xfrm>
              <a:off x="10918298" y="2427890"/>
              <a:ext cx="17977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or: Elbow 72">
              <a:extLst>
                <a:ext uri="{FF2B5EF4-FFF2-40B4-BE49-F238E27FC236}">
                  <a16:creationId xmlns:a16="http://schemas.microsoft.com/office/drawing/2014/main" id="{D6645FD3-7406-5590-3C2E-939572AFF341}"/>
                </a:ext>
              </a:extLst>
            </p:cNvPr>
            <p:cNvCxnSpPr>
              <a:cxnSpLocks/>
              <a:stCxn id="65" idx="0"/>
              <a:endCxn id="59" idx="1"/>
            </p:cNvCxnSpPr>
            <p:nvPr/>
          </p:nvCxnSpPr>
          <p:spPr>
            <a:xfrm>
              <a:off x="11491776" y="2427890"/>
              <a:ext cx="117265" cy="1193661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EED780B-BC9E-0890-CE1A-9B024F27E7DD}"/>
                </a:ext>
              </a:extLst>
            </p:cNvPr>
            <p:cNvSpPr/>
            <p:nvPr/>
          </p:nvSpPr>
          <p:spPr>
            <a:xfrm>
              <a:off x="9836150" y="5090475"/>
              <a:ext cx="971550" cy="918447"/>
            </a:xfrm>
            <a:prstGeom prst="rect">
              <a:avLst/>
            </a:prstGeom>
            <a:solidFill>
              <a:srgbClr val="00B0F0">
                <a:alpha val="12157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41A773C-8C36-4309-7ED7-560D6A3563A5}"/>
                </a:ext>
              </a:extLst>
            </p:cNvPr>
            <p:cNvSpPr txBox="1"/>
            <p:nvPr/>
          </p:nvSpPr>
          <p:spPr>
            <a:xfrm>
              <a:off x="10024531" y="5140037"/>
              <a:ext cx="6082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Trap</a:t>
              </a: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89C9CEC8-8E51-CD62-6B88-EBEEBFC0AC12}"/>
              </a:ext>
            </a:extLst>
          </p:cNvPr>
          <p:cNvSpPr txBox="1"/>
          <p:nvPr/>
        </p:nvSpPr>
        <p:spPr>
          <a:xfrm>
            <a:off x="9626342" y="2056101"/>
            <a:ext cx="2133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Trap &amp; Transfer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923A0A-7C88-10AB-0E2A-09C513795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1BCAAB-6888-326F-CF05-0C55C471F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B0DD-54F2-4DF7-86FD-10FC663320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97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EF214-C4D8-923B-2B48-727A348E6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>
            <a:extLst>
              <a:ext uri="{FF2B5EF4-FFF2-40B4-BE49-F238E27FC236}">
                <a16:creationId xmlns:a16="http://schemas.microsoft.com/office/drawing/2014/main" id="{67CBD16A-2672-5FD1-FB69-E7112BDFC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1328" y="1372304"/>
            <a:ext cx="5688996" cy="37926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2AA0F9-8349-6B75-0B15-01FFCF36E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Assay Techniques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84D67C0-3730-7971-B3C6-550F53D24A06}"/>
              </a:ext>
            </a:extLst>
          </p:cNvPr>
          <p:cNvGrpSpPr/>
          <p:nvPr/>
        </p:nvGrpSpPr>
        <p:grpSpPr>
          <a:xfrm>
            <a:off x="122129" y="3223596"/>
            <a:ext cx="3295844" cy="2992228"/>
            <a:chOff x="3922643" y="2632561"/>
            <a:chExt cx="3295844" cy="2992228"/>
          </a:xfrm>
        </p:grpSpPr>
        <p:pic>
          <p:nvPicPr>
            <p:cNvPr id="4" name="Picture 3" descr="A silver round object with pink and blue accents&#10;&#10;Description automatically generated">
              <a:extLst>
                <a:ext uri="{FF2B5EF4-FFF2-40B4-BE49-F238E27FC236}">
                  <a16:creationId xmlns:a16="http://schemas.microsoft.com/office/drawing/2014/main" id="{E43E6383-F8C7-ACC0-C4A3-B80A6CE28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32" t="6519" r="31761" b="5472"/>
            <a:stretch/>
          </p:blipFill>
          <p:spPr>
            <a:xfrm>
              <a:off x="3922643" y="2632561"/>
              <a:ext cx="2379385" cy="2893596"/>
            </a:xfrm>
            <a:prstGeom prst="rect">
              <a:avLst/>
            </a:prstGeom>
          </p:spPr>
        </p:pic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EE56E925-D58B-3929-C042-25A15528694C}"/>
                </a:ext>
              </a:extLst>
            </p:cNvPr>
            <p:cNvSpPr/>
            <p:nvPr/>
          </p:nvSpPr>
          <p:spPr>
            <a:xfrm>
              <a:off x="5726285" y="2745129"/>
              <a:ext cx="916462" cy="609599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Pump</a:t>
              </a:r>
            </a:p>
          </p:txBody>
        </p:sp>
        <p:cxnSp>
          <p:nvCxnSpPr>
            <p:cNvPr id="10" name="Connector: Elbow 9">
              <a:extLst>
                <a:ext uri="{FF2B5EF4-FFF2-40B4-BE49-F238E27FC236}">
                  <a16:creationId xmlns:a16="http://schemas.microsoft.com/office/drawing/2014/main" id="{0DCDB278-8C45-0933-3DAA-1D4FF0AD2CEF}"/>
                </a:ext>
              </a:extLst>
            </p:cNvPr>
            <p:cNvCxnSpPr>
              <a:cxnSpLocks/>
              <a:stCxn id="8" idx="3"/>
              <a:endCxn id="11" idx="0"/>
            </p:cNvCxnSpPr>
            <p:nvPr/>
          </p:nvCxnSpPr>
          <p:spPr>
            <a:xfrm>
              <a:off x="6642747" y="3049929"/>
              <a:ext cx="52981" cy="1249297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F3E349-36ED-F1C3-69C5-3233BEB01231}"/>
                </a:ext>
              </a:extLst>
            </p:cNvPr>
            <p:cNvSpPr/>
            <p:nvPr/>
          </p:nvSpPr>
          <p:spPr>
            <a:xfrm>
              <a:off x="6172968" y="4299226"/>
              <a:ext cx="1045519" cy="132556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Sample</a:t>
              </a:r>
            </a:p>
          </p:txBody>
        </p: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C126EA19-D032-4150-209E-52BF114EF78D}"/>
                </a:ext>
              </a:extLst>
            </p:cNvPr>
            <p:cNvCxnSpPr>
              <a:cxnSpLocks/>
              <a:stCxn id="11" idx="2"/>
              <a:endCxn id="4" idx="2"/>
            </p:cNvCxnSpPr>
            <p:nvPr/>
          </p:nvCxnSpPr>
          <p:spPr>
            <a:xfrm rot="5400000" flipH="1">
              <a:off x="5854716" y="4783777"/>
              <a:ext cx="98632" cy="1583392"/>
            </a:xfrm>
            <a:prstGeom prst="bentConnector3">
              <a:avLst>
                <a:gd name="adj1" fmla="val -231771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49EE85C-3841-485B-6D47-F2A367E4913A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5526800" y="3049929"/>
              <a:ext cx="19948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FA0C2A3-B306-6F8A-5C0E-E8C7532E30F7}"/>
              </a:ext>
            </a:extLst>
          </p:cNvPr>
          <p:cNvSpPr txBox="1"/>
          <p:nvPr/>
        </p:nvSpPr>
        <p:spPr>
          <a:xfrm>
            <a:off x="431997" y="2800533"/>
            <a:ext cx="1953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Recirculation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4F72B7D-6739-4068-97DF-35E7EF7A3290}"/>
              </a:ext>
            </a:extLst>
          </p:cNvPr>
          <p:cNvGrpSpPr/>
          <p:nvPr/>
        </p:nvGrpSpPr>
        <p:grpSpPr>
          <a:xfrm>
            <a:off x="8671823" y="2608438"/>
            <a:ext cx="3392980" cy="3891048"/>
            <a:chOff x="8520861" y="2117874"/>
            <a:chExt cx="3392980" cy="3891048"/>
          </a:xfrm>
        </p:grpSpPr>
        <p:pic>
          <p:nvPicPr>
            <p:cNvPr id="30" name="Picture 29" descr="A silver round object with pink and blue accents&#10;&#10;Description automatically generated">
              <a:extLst>
                <a:ext uri="{FF2B5EF4-FFF2-40B4-BE49-F238E27FC236}">
                  <a16:creationId xmlns:a16="http://schemas.microsoft.com/office/drawing/2014/main" id="{85E9960B-3364-5250-DABF-446CF16D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61" t="5572" r="32705" b="4767"/>
            <a:stretch/>
          </p:blipFill>
          <p:spPr>
            <a:xfrm>
              <a:off x="9874327" y="2117874"/>
              <a:ext cx="1531853" cy="1964174"/>
            </a:xfrm>
            <a:prstGeom prst="rect">
              <a:avLst/>
            </a:prstGeom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95D2604-E0DD-ABE7-080D-1A8FE734D6F3}"/>
                </a:ext>
              </a:extLst>
            </p:cNvPr>
            <p:cNvSpPr/>
            <p:nvPr/>
          </p:nvSpPr>
          <p:spPr>
            <a:xfrm>
              <a:off x="8520861" y="3754641"/>
              <a:ext cx="1118788" cy="225428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Sample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3345C74-6460-0C57-2A42-0BA055436BFC}"/>
                </a:ext>
              </a:extLst>
            </p:cNvPr>
            <p:cNvGrpSpPr/>
            <p:nvPr/>
          </p:nvGrpSpPr>
          <p:grpSpPr>
            <a:xfrm>
              <a:off x="9950703" y="4738922"/>
              <a:ext cx="736347" cy="1165118"/>
              <a:chOff x="9762350" y="4149073"/>
              <a:chExt cx="778266" cy="1180693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027CDFC6-FA17-A635-42DD-721D08BB9DE2}"/>
                  </a:ext>
                </a:extLst>
              </p:cNvPr>
              <p:cNvSpPr/>
              <p:nvPr/>
            </p:nvSpPr>
            <p:spPr>
              <a:xfrm>
                <a:off x="9762350" y="4546600"/>
                <a:ext cx="778266" cy="78316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158A2BF-F598-1BC8-4F47-25A1C0278389}"/>
                  </a:ext>
                </a:extLst>
              </p:cNvPr>
              <p:cNvSpPr/>
              <p:nvPr/>
            </p:nvSpPr>
            <p:spPr>
              <a:xfrm>
                <a:off x="9861550" y="4648219"/>
                <a:ext cx="575878" cy="56804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D83B22C-8E07-EC4B-C673-B7F6F572E9C5}"/>
                  </a:ext>
                </a:extLst>
              </p:cNvPr>
              <p:cNvSpPr/>
              <p:nvPr/>
            </p:nvSpPr>
            <p:spPr>
              <a:xfrm>
                <a:off x="9763655" y="4149073"/>
                <a:ext cx="99483" cy="78316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B5A4FF7-DB64-48F3-5502-7A7806BD4F93}"/>
                  </a:ext>
                </a:extLst>
              </p:cNvPr>
              <p:cNvSpPr/>
              <p:nvPr/>
            </p:nvSpPr>
            <p:spPr>
              <a:xfrm>
                <a:off x="10442045" y="4156253"/>
                <a:ext cx="98571" cy="77598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CE4A6E9-31C2-9E8C-4365-417FE746BF13}"/>
                  </a:ext>
                </a:extLst>
              </p:cNvPr>
              <p:cNvSpPr/>
              <p:nvPr/>
            </p:nvSpPr>
            <p:spPr>
              <a:xfrm>
                <a:off x="10451269" y="4906961"/>
                <a:ext cx="79775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6885B26-45B7-D7ED-4BEB-5F6D845A7A88}"/>
                  </a:ext>
                </a:extLst>
              </p:cNvPr>
              <p:cNvSpPr/>
              <p:nvPr/>
            </p:nvSpPr>
            <p:spPr>
              <a:xfrm>
                <a:off x="9772063" y="4906960"/>
                <a:ext cx="79775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02679B5-CC5F-FF58-5B21-58D3FD4847B7}"/>
                  </a:ext>
                </a:extLst>
              </p:cNvPr>
              <p:cNvSpPr/>
              <p:nvPr/>
            </p:nvSpPr>
            <p:spPr>
              <a:xfrm>
                <a:off x="9881621" y="4505325"/>
                <a:ext cx="540882" cy="4016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2DD8AAE-EB0A-02C7-BA2E-C369BCA41C0F}"/>
                </a:ext>
              </a:extLst>
            </p:cNvPr>
            <p:cNvGrpSpPr/>
            <p:nvPr/>
          </p:nvGrpSpPr>
          <p:grpSpPr>
            <a:xfrm>
              <a:off x="9386586" y="3298782"/>
              <a:ext cx="393700" cy="379347"/>
              <a:chOff x="9120185" y="2590407"/>
              <a:chExt cx="393700" cy="379347"/>
            </a:xfrm>
          </p:grpSpPr>
          <p:sp>
            <p:nvSpPr>
              <p:cNvPr id="45" name="Flowchart: Collate 44">
                <a:extLst>
                  <a:ext uri="{FF2B5EF4-FFF2-40B4-BE49-F238E27FC236}">
                    <a16:creationId xmlns:a16="http://schemas.microsoft.com/office/drawing/2014/main" id="{061F09CA-2032-595A-5EA9-77B39A5ABFD9}"/>
                  </a:ext>
                </a:extLst>
              </p:cNvPr>
              <p:cNvSpPr/>
              <p:nvPr/>
            </p:nvSpPr>
            <p:spPr>
              <a:xfrm rot="5400000">
                <a:off x="9182097" y="2637967"/>
                <a:ext cx="269875" cy="393700"/>
              </a:xfrm>
              <a:prstGeom prst="flowChartCollat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FFE41B9-12F4-485E-0ADB-DCF95C611B60}"/>
                  </a:ext>
                </a:extLst>
              </p:cNvPr>
              <p:cNvCxnSpPr>
                <a:stCxn id="45" idx="1"/>
              </p:cNvCxnSpPr>
              <p:nvPr/>
            </p:nvCxnSpPr>
            <p:spPr>
              <a:xfrm flipH="1" flipV="1">
                <a:off x="9317034" y="2634857"/>
                <a:ext cx="1" cy="19996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Flowchart: Delay 48">
                <a:extLst>
                  <a:ext uri="{FF2B5EF4-FFF2-40B4-BE49-F238E27FC236}">
                    <a16:creationId xmlns:a16="http://schemas.microsoft.com/office/drawing/2014/main" id="{980732DF-EA72-961F-11DE-465D2A406EDF}"/>
                  </a:ext>
                </a:extLst>
              </p:cNvPr>
              <p:cNvSpPr/>
              <p:nvPr/>
            </p:nvSpPr>
            <p:spPr>
              <a:xfrm rot="16200000">
                <a:off x="9269618" y="2542782"/>
                <a:ext cx="88900" cy="184150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2" name="Connector: Elbow 51">
              <a:extLst>
                <a:ext uri="{FF2B5EF4-FFF2-40B4-BE49-F238E27FC236}">
                  <a16:creationId xmlns:a16="http://schemas.microsoft.com/office/drawing/2014/main" id="{A0347F43-6696-6352-856F-A9D26DBC0C3B}"/>
                </a:ext>
              </a:extLst>
            </p:cNvPr>
            <p:cNvCxnSpPr>
              <a:cxnSpLocks/>
              <a:stCxn id="31" idx="0"/>
              <a:endCxn id="45" idx="2"/>
            </p:cNvCxnSpPr>
            <p:nvPr/>
          </p:nvCxnSpPr>
          <p:spPr>
            <a:xfrm rot="5400000" flipH="1" flipV="1">
              <a:off x="9127696" y="3495752"/>
              <a:ext cx="211448" cy="306331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or: Elbow 54">
              <a:extLst>
                <a:ext uri="{FF2B5EF4-FFF2-40B4-BE49-F238E27FC236}">
                  <a16:creationId xmlns:a16="http://schemas.microsoft.com/office/drawing/2014/main" id="{F4A63684-301F-E096-2A47-73F105E61E87}"/>
                </a:ext>
              </a:extLst>
            </p:cNvPr>
            <p:cNvCxnSpPr>
              <a:stCxn id="45" idx="0"/>
              <a:endCxn id="36" idx="0"/>
            </p:cNvCxnSpPr>
            <p:nvPr/>
          </p:nvCxnSpPr>
          <p:spPr>
            <a:xfrm>
              <a:off x="9780286" y="3543193"/>
              <a:ext cx="218715" cy="1195729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or: Elbow 56">
              <a:extLst>
                <a:ext uri="{FF2B5EF4-FFF2-40B4-BE49-F238E27FC236}">
                  <a16:creationId xmlns:a16="http://schemas.microsoft.com/office/drawing/2014/main" id="{232006AE-820C-8D58-03C8-4172BA4ACA5F}"/>
                </a:ext>
              </a:extLst>
            </p:cNvPr>
            <p:cNvCxnSpPr>
              <a:cxnSpLocks/>
              <a:stCxn id="39" idx="0"/>
              <a:endCxn id="30" idx="2"/>
            </p:cNvCxnSpPr>
            <p:nvPr/>
          </p:nvCxnSpPr>
          <p:spPr>
            <a:xfrm rot="16200000" flipV="1">
              <a:off x="10308358" y="4413945"/>
              <a:ext cx="663959" cy="165"/>
            </a:xfrm>
            <a:prstGeom prst="bent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Arrow: Right 58">
              <a:extLst>
                <a:ext uri="{FF2B5EF4-FFF2-40B4-BE49-F238E27FC236}">
                  <a16:creationId xmlns:a16="http://schemas.microsoft.com/office/drawing/2014/main" id="{71DF983F-9A02-B92D-90CD-8E089ECC4A61}"/>
                </a:ext>
              </a:extLst>
            </p:cNvPr>
            <p:cNvSpPr/>
            <p:nvPr/>
          </p:nvSpPr>
          <p:spPr>
            <a:xfrm rot="5400000">
              <a:off x="11151948" y="3773845"/>
              <a:ext cx="914187" cy="609599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Pump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BD8D6EF-7F93-CB13-CAC0-ADFAA54F000F}"/>
                </a:ext>
              </a:extLst>
            </p:cNvPr>
            <p:cNvGrpSpPr/>
            <p:nvPr/>
          </p:nvGrpSpPr>
          <p:grpSpPr>
            <a:xfrm>
              <a:off x="11098076" y="2183479"/>
              <a:ext cx="393700" cy="379347"/>
              <a:chOff x="8834437" y="2435291"/>
              <a:chExt cx="393700" cy="379347"/>
            </a:xfrm>
          </p:grpSpPr>
          <p:sp>
            <p:nvSpPr>
              <p:cNvPr id="65" name="Flowchart: Collate 64">
                <a:extLst>
                  <a:ext uri="{FF2B5EF4-FFF2-40B4-BE49-F238E27FC236}">
                    <a16:creationId xmlns:a16="http://schemas.microsoft.com/office/drawing/2014/main" id="{88BFF32F-861E-0CFE-3A15-F9EE870CF72E}"/>
                  </a:ext>
                </a:extLst>
              </p:cNvPr>
              <p:cNvSpPr/>
              <p:nvPr/>
            </p:nvSpPr>
            <p:spPr>
              <a:xfrm rot="5400000">
                <a:off x="8896349" y="2482851"/>
                <a:ext cx="269875" cy="393700"/>
              </a:xfrm>
              <a:prstGeom prst="flowChartCollat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14A1FD3-7B92-0214-6554-9453CAB877C5}"/>
                  </a:ext>
                </a:extLst>
              </p:cNvPr>
              <p:cNvCxnSpPr>
                <a:stCxn id="65" idx="1"/>
              </p:cNvCxnSpPr>
              <p:nvPr/>
            </p:nvCxnSpPr>
            <p:spPr>
              <a:xfrm flipH="1" flipV="1">
                <a:off x="9031286" y="2479741"/>
                <a:ext cx="1" cy="19996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Flowchart: Delay 66">
                <a:extLst>
                  <a:ext uri="{FF2B5EF4-FFF2-40B4-BE49-F238E27FC236}">
                    <a16:creationId xmlns:a16="http://schemas.microsoft.com/office/drawing/2014/main" id="{FCAC7A97-A3BE-7ED3-7642-4B12683CEBBC}"/>
                  </a:ext>
                </a:extLst>
              </p:cNvPr>
              <p:cNvSpPr/>
              <p:nvPr/>
            </p:nvSpPr>
            <p:spPr>
              <a:xfrm rot="16200000">
                <a:off x="8983870" y="2387666"/>
                <a:ext cx="88900" cy="184150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2FBD062D-7E4E-310D-5EA2-10EB85284DB8}"/>
                </a:ext>
              </a:extLst>
            </p:cNvPr>
            <p:cNvCxnSpPr>
              <a:cxnSpLocks/>
              <a:endCxn id="65" idx="2"/>
            </p:cNvCxnSpPr>
            <p:nvPr/>
          </p:nvCxnSpPr>
          <p:spPr>
            <a:xfrm>
              <a:off x="10918298" y="2427890"/>
              <a:ext cx="17977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or: Elbow 72">
              <a:extLst>
                <a:ext uri="{FF2B5EF4-FFF2-40B4-BE49-F238E27FC236}">
                  <a16:creationId xmlns:a16="http://schemas.microsoft.com/office/drawing/2014/main" id="{783B4160-EA03-AA71-82F1-C8F46898C2B9}"/>
                </a:ext>
              </a:extLst>
            </p:cNvPr>
            <p:cNvCxnSpPr>
              <a:cxnSpLocks/>
              <a:stCxn id="65" idx="0"/>
              <a:endCxn id="59" idx="1"/>
            </p:cNvCxnSpPr>
            <p:nvPr/>
          </p:nvCxnSpPr>
          <p:spPr>
            <a:xfrm>
              <a:off x="11491776" y="2427890"/>
              <a:ext cx="117265" cy="1193661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B2DC16D-9AA7-D805-5079-9AB70637CAEB}"/>
                </a:ext>
              </a:extLst>
            </p:cNvPr>
            <p:cNvSpPr/>
            <p:nvPr/>
          </p:nvSpPr>
          <p:spPr>
            <a:xfrm>
              <a:off x="9836150" y="5090475"/>
              <a:ext cx="971550" cy="918447"/>
            </a:xfrm>
            <a:prstGeom prst="rect">
              <a:avLst/>
            </a:prstGeom>
            <a:solidFill>
              <a:srgbClr val="00B0F0">
                <a:alpha val="12157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E679A3B-EA48-69DE-3C53-026467EF7F32}"/>
                </a:ext>
              </a:extLst>
            </p:cNvPr>
            <p:cNvSpPr txBox="1"/>
            <p:nvPr/>
          </p:nvSpPr>
          <p:spPr>
            <a:xfrm>
              <a:off x="10024531" y="5140037"/>
              <a:ext cx="6082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Trap</a:t>
              </a: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96969029-F641-009F-1AA4-619DE9C9E3D9}"/>
              </a:ext>
            </a:extLst>
          </p:cNvPr>
          <p:cNvSpPr txBox="1"/>
          <p:nvPr/>
        </p:nvSpPr>
        <p:spPr>
          <a:xfrm>
            <a:off x="9626342" y="2056101"/>
            <a:ext cx="2133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Trap &amp; Transfer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5FC976-74A3-EC4F-61F8-1E5BD44A7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56D7CB-6FFA-66DC-3109-B981C6D5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B0DD-54F2-4DF7-86FD-10FC663320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38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A0D10-C2F3-4886-CF68-A20CC826E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>
            <a:extLst>
              <a:ext uri="{FF2B5EF4-FFF2-40B4-BE49-F238E27FC236}">
                <a16:creationId xmlns:a16="http://schemas.microsoft.com/office/drawing/2014/main" id="{D05F725C-2734-631C-26C9-2AD89D2BA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1328" y="1372304"/>
            <a:ext cx="5688995" cy="3792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845C26-C69D-B4B3-71A6-3AC6C9D32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Assay Techniques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206FADE-2E35-AD10-3DF5-5825DD7C60ED}"/>
              </a:ext>
            </a:extLst>
          </p:cNvPr>
          <p:cNvGrpSpPr/>
          <p:nvPr/>
        </p:nvGrpSpPr>
        <p:grpSpPr>
          <a:xfrm>
            <a:off x="122129" y="3223596"/>
            <a:ext cx="3295844" cy="2992228"/>
            <a:chOff x="3922643" y="2632561"/>
            <a:chExt cx="3295844" cy="2992228"/>
          </a:xfrm>
        </p:grpSpPr>
        <p:pic>
          <p:nvPicPr>
            <p:cNvPr id="4" name="Picture 3" descr="A silver round object with pink and blue accents&#10;&#10;Description automatically generated">
              <a:extLst>
                <a:ext uri="{FF2B5EF4-FFF2-40B4-BE49-F238E27FC236}">
                  <a16:creationId xmlns:a16="http://schemas.microsoft.com/office/drawing/2014/main" id="{1855D26B-5BC7-DB49-0FE9-085316926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32" t="6519" r="31761" b="5472"/>
            <a:stretch/>
          </p:blipFill>
          <p:spPr>
            <a:xfrm>
              <a:off x="3922643" y="2632561"/>
              <a:ext cx="2379385" cy="2893596"/>
            </a:xfrm>
            <a:prstGeom prst="rect">
              <a:avLst/>
            </a:prstGeom>
          </p:spPr>
        </p:pic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90B2FCAC-7CA1-7616-4AD0-BAB8D2874A67}"/>
                </a:ext>
              </a:extLst>
            </p:cNvPr>
            <p:cNvSpPr/>
            <p:nvPr/>
          </p:nvSpPr>
          <p:spPr>
            <a:xfrm>
              <a:off x="5726285" y="2745129"/>
              <a:ext cx="916462" cy="609599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Pump</a:t>
              </a:r>
            </a:p>
          </p:txBody>
        </p:sp>
        <p:cxnSp>
          <p:nvCxnSpPr>
            <p:cNvPr id="10" name="Connector: Elbow 9">
              <a:extLst>
                <a:ext uri="{FF2B5EF4-FFF2-40B4-BE49-F238E27FC236}">
                  <a16:creationId xmlns:a16="http://schemas.microsoft.com/office/drawing/2014/main" id="{9CCE3102-EA5D-D98B-61D7-D5353F1B67DB}"/>
                </a:ext>
              </a:extLst>
            </p:cNvPr>
            <p:cNvCxnSpPr>
              <a:cxnSpLocks/>
              <a:stCxn id="8" idx="3"/>
              <a:endCxn id="11" idx="0"/>
            </p:cNvCxnSpPr>
            <p:nvPr/>
          </p:nvCxnSpPr>
          <p:spPr>
            <a:xfrm>
              <a:off x="6642747" y="3049929"/>
              <a:ext cx="52981" cy="1249297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5A54073-7C8C-8AFD-D38D-9CCE37CF9C67}"/>
                </a:ext>
              </a:extLst>
            </p:cNvPr>
            <p:cNvSpPr/>
            <p:nvPr/>
          </p:nvSpPr>
          <p:spPr>
            <a:xfrm>
              <a:off x="6172968" y="4299226"/>
              <a:ext cx="1045519" cy="132556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Sample</a:t>
              </a:r>
            </a:p>
          </p:txBody>
        </p: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CF502E6A-FE1F-D593-5495-20888F7050C5}"/>
                </a:ext>
              </a:extLst>
            </p:cNvPr>
            <p:cNvCxnSpPr>
              <a:cxnSpLocks/>
              <a:stCxn id="11" idx="2"/>
              <a:endCxn id="4" idx="2"/>
            </p:cNvCxnSpPr>
            <p:nvPr/>
          </p:nvCxnSpPr>
          <p:spPr>
            <a:xfrm rot="5400000" flipH="1">
              <a:off x="5854716" y="4783777"/>
              <a:ext cx="98632" cy="1583392"/>
            </a:xfrm>
            <a:prstGeom prst="bentConnector3">
              <a:avLst>
                <a:gd name="adj1" fmla="val -231771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C8F8C34-7DED-86EF-0EF3-5B53107FEFF6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5526800" y="3049929"/>
              <a:ext cx="19948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CDA72E3-B16C-EC07-A4E5-38EC19A7743B}"/>
              </a:ext>
            </a:extLst>
          </p:cNvPr>
          <p:cNvSpPr txBox="1"/>
          <p:nvPr/>
        </p:nvSpPr>
        <p:spPr>
          <a:xfrm>
            <a:off x="431997" y="2800533"/>
            <a:ext cx="1953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Recirculation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6DF402C-A5C4-D294-1EC9-DD8A522822B5}"/>
              </a:ext>
            </a:extLst>
          </p:cNvPr>
          <p:cNvGrpSpPr/>
          <p:nvPr/>
        </p:nvGrpSpPr>
        <p:grpSpPr>
          <a:xfrm>
            <a:off x="8671823" y="2608438"/>
            <a:ext cx="3392980" cy="3891048"/>
            <a:chOff x="8520861" y="2117874"/>
            <a:chExt cx="3392980" cy="3891048"/>
          </a:xfrm>
        </p:grpSpPr>
        <p:pic>
          <p:nvPicPr>
            <p:cNvPr id="30" name="Picture 29" descr="A silver round object with pink and blue accents&#10;&#10;Description automatically generated">
              <a:extLst>
                <a:ext uri="{FF2B5EF4-FFF2-40B4-BE49-F238E27FC236}">
                  <a16:creationId xmlns:a16="http://schemas.microsoft.com/office/drawing/2014/main" id="{71505BFB-C123-267D-E22D-AEAD7BD14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61" t="5572" r="32705" b="4767"/>
            <a:stretch/>
          </p:blipFill>
          <p:spPr>
            <a:xfrm>
              <a:off x="9874327" y="2117874"/>
              <a:ext cx="1531853" cy="1964174"/>
            </a:xfrm>
            <a:prstGeom prst="rect">
              <a:avLst/>
            </a:prstGeom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E33CA85-1B54-DE2C-B51A-A2A6AF69F858}"/>
                </a:ext>
              </a:extLst>
            </p:cNvPr>
            <p:cNvSpPr/>
            <p:nvPr/>
          </p:nvSpPr>
          <p:spPr>
            <a:xfrm>
              <a:off x="8520861" y="3754641"/>
              <a:ext cx="1118788" cy="225428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Sample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601E072-0EF7-7E99-D608-61F9EC46489E}"/>
                </a:ext>
              </a:extLst>
            </p:cNvPr>
            <p:cNvGrpSpPr/>
            <p:nvPr/>
          </p:nvGrpSpPr>
          <p:grpSpPr>
            <a:xfrm>
              <a:off x="9950703" y="4738922"/>
              <a:ext cx="736347" cy="1165118"/>
              <a:chOff x="9762350" y="4149073"/>
              <a:chExt cx="778266" cy="1180693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7AD6481-A13B-45FD-EF25-B56505DA666C}"/>
                  </a:ext>
                </a:extLst>
              </p:cNvPr>
              <p:cNvSpPr/>
              <p:nvPr/>
            </p:nvSpPr>
            <p:spPr>
              <a:xfrm>
                <a:off x="9762350" y="4546600"/>
                <a:ext cx="778266" cy="78316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2ED4EFB-BFAC-B6F1-D015-3AB910E11206}"/>
                  </a:ext>
                </a:extLst>
              </p:cNvPr>
              <p:cNvSpPr/>
              <p:nvPr/>
            </p:nvSpPr>
            <p:spPr>
              <a:xfrm>
                <a:off x="9861550" y="4648219"/>
                <a:ext cx="575878" cy="56804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77B116E-5B8E-1B1E-B861-3A20ADFD8F60}"/>
                  </a:ext>
                </a:extLst>
              </p:cNvPr>
              <p:cNvSpPr/>
              <p:nvPr/>
            </p:nvSpPr>
            <p:spPr>
              <a:xfrm>
                <a:off x="9763655" y="4149073"/>
                <a:ext cx="99483" cy="78316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0E7021D-6C83-340A-E33C-EF899EA20552}"/>
                  </a:ext>
                </a:extLst>
              </p:cNvPr>
              <p:cNvSpPr/>
              <p:nvPr/>
            </p:nvSpPr>
            <p:spPr>
              <a:xfrm>
                <a:off x="10442045" y="4156253"/>
                <a:ext cx="98571" cy="77598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701A257-782E-AF54-0F6C-7FF4983294AA}"/>
                  </a:ext>
                </a:extLst>
              </p:cNvPr>
              <p:cNvSpPr/>
              <p:nvPr/>
            </p:nvSpPr>
            <p:spPr>
              <a:xfrm>
                <a:off x="10451269" y="4906961"/>
                <a:ext cx="79775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4C1F762-FC63-E833-5CF8-D20EA0FBC5BF}"/>
                  </a:ext>
                </a:extLst>
              </p:cNvPr>
              <p:cNvSpPr/>
              <p:nvPr/>
            </p:nvSpPr>
            <p:spPr>
              <a:xfrm>
                <a:off x="9772063" y="4906960"/>
                <a:ext cx="79775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FB19C2E-220A-792A-8965-5716896C54CD}"/>
                  </a:ext>
                </a:extLst>
              </p:cNvPr>
              <p:cNvSpPr/>
              <p:nvPr/>
            </p:nvSpPr>
            <p:spPr>
              <a:xfrm>
                <a:off x="9881621" y="4505325"/>
                <a:ext cx="540882" cy="4016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F294181-EB10-48DC-DF00-38776322B63E}"/>
                </a:ext>
              </a:extLst>
            </p:cNvPr>
            <p:cNvGrpSpPr/>
            <p:nvPr/>
          </p:nvGrpSpPr>
          <p:grpSpPr>
            <a:xfrm>
              <a:off x="9386586" y="3298782"/>
              <a:ext cx="393700" cy="379347"/>
              <a:chOff x="9120185" y="2590407"/>
              <a:chExt cx="393700" cy="379347"/>
            </a:xfrm>
          </p:grpSpPr>
          <p:sp>
            <p:nvSpPr>
              <p:cNvPr id="45" name="Flowchart: Collate 44">
                <a:extLst>
                  <a:ext uri="{FF2B5EF4-FFF2-40B4-BE49-F238E27FC236}">
                    <a16:creationId xmlns:a16="http://schemas.microsoft.com/office/drawing/2014/main" id="{BEC55845-0380-C531-1031-E4AE646BBADE}"/>
                  </a:ext>
                </a:extLst>
              </p:cNvPr>
              <p:cNvSpPr/>
              <p:nvPr/>
            </p:nvSpPr>
            <p:spPr>
              <a:xfrm rot="5400000">
                <a:off x="9182097" y="2637967"/>
                <a:ext cx="269875" cy="393700"/>
              </a:xfrm>
              <a:prstGeom prst="flowChartCollat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7982243-E565-DE3C-B75B-6A07327F54B6}"/>
                  </a:ext>
                </a:extLst>
              </p:cNvPr>
              <p:cNvCxnSpPr>
                <a:stCxn id="45" idx="1"/>
              </p:cNvCxnSpPr>
              <p:nvPr/>
            </p:nvCxnSpPr>
            <p:spPr>
              <a:xfrm flipH="1" flipV="1">
                <a:off x="9317034" y="2634857"/>
                <a:ext cx="1" cy="19996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Flowchart: Delay 48">
                <a:extLst>
                  <a:ext uri="{FF2B5EF4-FFF2-40B4-BE49-F238E27FC236}">
                    <a16:creationId xmlns:a16="http://schemas.microsoft.com/office/drawing/2014/main" id="{9D913125-42CA-C290-FD56-14201D66BC69}"/>
                  </a:ext>
                </a:extLst>
              </p:cNvPr>
              <p:cNvSpPr/>
              <p:nvPr/>
            </p:nvSpPr>
            <p:spPr>
              <a:xfrm rot="16200000">
                <a:off x="9269618" y="2542782"/>
                <a:ext cx="88900" cy="184150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2" name="Connector: Elbow 51">
              <a:extLst>
                <a:ext uri="{FF2B5EF4-FFF2-40B4-BE49-F238E27FC236}">
                  <a16:creationId xmlns:a16="http://schemas.microsoft.com/office/drawing/2014/main" id="{18D91454-A2F8-67E0-FB60-FEC5031D04C4}"/>
                </a:ext>
              </a:extLst>
            </p:cNvPr>
            <p:cNvCxnSpPr>
              <a:cxnSpLocks/>
              <a:stCxn id="31" idx="0"/>
              <a:endCxn id="45" idx="2"/>
            </p:cNvCxnSpPr>
            <p:nvPr/>
          </p:nvCxnSpPr>
          <p:spPr>
            <a:xfrm rot="5400000" flipH="1" flipV="1">
              <a:off x="9127696" y="3495752"/>
              <a:ext cx="211448" cy="306331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or: Elbow 54">
              <a:extLst>
                <a:ext uri="{FF2B5EF4-FFF2-40B4-BE49-F238E27FC236}">
                  <a16:creationId xmlns:a16="http://schemas.microsoft.com/office/drawing/2014/main" id="{4B914A4C-FCBB-1E98-25A4-43CD6B26463E}"/>
                </a:ext>
              </a:extLst>
            </p:cNvPr>
            <p:cNvCxnSpPr>
              <a:stCxn id="45" idx="0"/>
              <a:endCxn id="36" idx="0"/>
            </p:cNvCxnSpPr>
            <p:nvPr/>
          </p:nvCxnSpPr>
          <p:spPr>
            <a:xfrm>
              <a:off x="9780286" y="3543193"/>
              <a:ext cx="218715" cy="1195729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or: Elbow 56">
              <a:extLst>
                <a:ext uri="{FF2B5EF4-FFF2-40B4-BE49-F238E27FC236}">
                  <a16:creationId xmlns:a16="http://schemas.microsoft.com/office/drawing/2014/main" id="{6BFB6148-FB4B-3BDB-ABC7-DD3508801B4D}"/>
                </a:ext>
              </a:extLst>
            </p:cNvPr>
            <p:cNvCxnSpPr>
              <a:cxnSpLocks/>
              <a:stCxn id="39" idx="0"/>
              <a:endCxn id="30" idx="2"/>
            </p:cNvCxnSpPr>
            <p:nvPr/>
          </p:nvCxnSpPr>
          <p:spPr>
            <a:xfrm rot="16200000" flipV="1">
              <a:off x="10308358" y="4413945"/>
              <a:ext cx="663959" cy="165"/>
            </a:xfrm>
            <a:prstGeom prst="bent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Arrow: Right 58">
              <a:extLst>
                <a:ext uri="{FF2B5EF4-FFF2-40B4-BE49-F238E27FC236}">
                  <a16:creationId xmlns:a16="http://schemas.microsoft.com/office/drawing/2014/main" id="{C1032CA9-FD0B-8C0E-AE99-28D1EC262BBA}"/>
                </a:ext>
              </a:extLst>
            </p:cNvPr>
            <p:cNvSpPr/>
            <p:nvPr/>
          </p:nvSpPr>
          <p:spPr>
            <a:xfrm rot="5400000">
              <a:off x="11151948" y="3773845"/>
              <a:ext cx="914187" cy="609599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Pump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E939135-7FB8-6C98-0479-5AABD4E8941A}"/>
                </a:ext>
              </a:extLst>
            </p:cNvPr>
            <p:cNvGrpSpPr/>
            <p:nvPr/>
          </p:nvGrpSpPr>
          <p:grpSpPr>
            <a:xfrm>
              <a:off x="11098076" y="2183479"/>
              <a:ext cx="393700" cy="379347"/>
              <a:chOff x="8834437" y="2435291"/>
              <a:chExt cx="393700" cy="379347"/>
            </a:xfrm>
          </p:grpSpPr>
          <p:sp>
            <p:nvSpPr>
              <p:cNvPr id="65" name="Flowchart: Collate 64">
                <a:extLst>
                  <a:ext uri="{FF2B5EF4-FFF2-40B4-BE49-F238E27FC236}">
                    <a16:creationId xmlns:a16="http://schemas.microsoft.com/office/drawing/2014/main" id="{6F19ECF6-DAD9-2726-8A74-6386594330B2}"/>
                  </a:ext>
                </a:extLst>
              </p:cNvPr>
              <p:cNvSpPr/>
              <p:nvPr/>
            </p:nvSpPr>
            <p:spPr>
              <a:xfrm rot="5400000">
                <a:off x="8896349" y="2482851"/>
                <a:ext cx="269875" cy="393700"/>
              </a:xfrm>
              <a:prstGeom prst="flowChartCollat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BAE3442-4D36-59BC-13AC-0A9492D9D61B}"/>
                  </a:ext>
                </a:extLst>
              </p:cNvPr>
              <p:cNvCxnSpPr>
                <a:stCxn id="65" idx="1"/>
              </p:cNvCxnSpPr>
              <p:nvPr/>
            </p:nvCxnSpPr>
            <p:spPr>
              <a:xfrm flipH="1" flipV="1">
                <a:off x="9031286" y="2479741"/>
                <a:ext cx="1" cy="19996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Flowchart: Delay 66">
                <a:extLst>
                  <a:ext uri="{FF2B5EF4-FFF2-40B4-BE49-F238E27FC236}">
                    <a16:creationId xmlns:a16="http://schemas.microsoft.com/office/drawing/2014/main" id="{758663FA-4775-A415-221B-3CAD0F089F28}"/>
                  </a:ext>
                </a:extLst>
              </p:cNvPr>
              <p:cNvSpPr/>
              <p:nvPr/>
            </p:nvSpPr>
            <p:spPr>
              <a:xfrm rot="16200000">
                <a:off x="8983870" y="2387666"/>
                <a:ext cx="88900" cy="184150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C408D9A6-AA1E-D1B7-3373-C119601838AC}"/>
                </a:ext>
              </a:extLst>
            </p:cNvPr>
            <p:cNvCxnSpPr>
              <a:cxnSpLocks/>
              <a:endCxn id="65" idx="2"/>
            </p:cNvCxnSpPr>
            <p:nvPr/>
          </p:nvCxnSpPr>
          <p:spPr>
            <a:xfrm>
              <a:off x="10918298" y="2427890"/>
              <a:ext cx="17977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or: Elbow 72">
              <a:extLst>
                <a:ext uri="{FF2B5EF4-FFF2-40B4-BE49-F238E27FC236}">
                  <a16:creationId xmlns:a16="http://schemas.microsoft.com/office/drawing/2014/main" id="{8C8579E5-5CB0-413C-E40F-A6F370E5160E}"/>
                </a:ext>
              </a:extLst>
            </p:cNvPr>
            <p:cNvCxnSpPr>
              <a:cxnSpLocks/>
              <a:stCxn id="65" idx="0"/>
              <a:endCxn id="59" idx="1"/>
            </p:cNvCxnSpPr>
            <p:nvPr/>
          </p:nvCxnSpPr>
          <p:spPr>
            <a:xfrm>
              <a:off x="11491776" y="2427890"/>
              <a:ext cx="117265" cy="1193661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2E63850-AF6B-C820-E172-11E007AC68B0}"/>
                </a:ext>
              </a:extLst>
            </p:cNvPr>
            <p:cNvSpPr/>
            <p:nvPr/>
          </p:nvSpPr>
          <p:spPr>
            <a:xfrm>
              <a:off x="9836150" y="5090475"/>
              <a:ext cx="971550" cy="918447"/>
            </a:xfrm>
            <a:prstGeom prst="rect">
              <a:avLst/>
            </a:prstGeom>
            <a:solidFill>
              <a:srgbClr val="00B0F0">
                <a:alpha val="12157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ED61BA0-2B76-F8BF-BA74-6C251762B133}"/>
                </a:ext>
              </a:extLst>
            </p:cNvPr>
            <p:cNvSpPr txBox="1"/>
            <p:nvPr/>
          </p:nvSpPr>
          <p:spPr>
            <a:xfrm>
              <a:off x="10024531" y="5140037"/>
              <a:ext cx="6082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Trap</a:t>
              </a: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80B330B4-102D-2215-A279-E870223276FC}"/>
              </a:ext>
            </a:extLst>
          </p:cNvPr>
          <p:cNvSpPr txBox="1"/>
          <p:nvPr/>
        </p:nvSpPr>
        <p:spPr>
          <a:xfrm>
            <a:off x="9626342" y="2056101"/>
            <a:ext cx="2133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Trap &amp; Transfer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41D365-DB02-AF74-B430-A0F64E613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43FCFA-232A-1E57-2AA0-8FC2AB29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B0DD-54F2-4DF7-86FD-10FC663320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53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A8C80EB-0ADB-C92C-97B4-B8EB9FCF7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330C562-B365-814B-7BA1-935EA26D0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Brief Introduction, </a:t>
            </a:r>
            <a:r>
              <a:rPr lang="en-US" i="1" dirty="0"/>
              <a:t>hopefully thought provoking</a:t>
            </a:r>
          </a:p>
          <a:p>
            <a:r>
              <a:rPr lang="en-US" dirty="0"/>
              <a:t>Rn backgrounds</a:t>
            </a:r>
          </a:p>
          <a:p>
            <a:r>
              <a:rPr lang="en-US" dirty="0"/>
              <a:t>Rn assay techniques</a:t>
            </a:r>
          </a:p>
          <a:p>
            <a:r>
              <a:rPr lang="en-US" dirty="0"/>
              <a:t>Rn Mitigation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want to hear your thoughts in discussion!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8B234-EBFD-B0B4-01DB-0B9977E97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3C3765-5BD2-6753-4F15-E1321D86E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2</a:t>
            </a:fld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01133175-3CF3-7BDB-31D9-F0A88E8B2703}"/>
              </a:ext>
            </a:extLst>
          </p:cNvPr>
          <p:cNvSpPr/>
          <p:nvPr/>
        </p:nvSpPr>
        <p:spPr>
          <a:xfrm>
            <a:off x="7119756" y="1356432"/>
            <a:ext cx="725936" cy="181255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641731-ACD4-867D-4A68-801D00F33811}"/>
              </a:ext>
            </a:extLst>
          </p:cNvPr>
          <p:cNvSpPr txBox="1"/>
          <p:nvPr/>
        </p:nvSpPr>
        <p:spPr>
          <a:xfrm>
            <a:off x="7902115" y="2078044"/>
            <a:ext cx="153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~15 min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9211A5-08FE-21A3-839D-4AE884692AEE}"/>
              </a:ext>
            </a:extLst>
          </p:cNvPr>
          <p:cNvSpPr txBox="1"/>
          <p:nvPr/>
        </p:nvSpPr>
        <p:spPr>
          <a:xfrm>
            <a:off x="8536145" y="3896670"/>
            <a:ext cx="153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~15 min</a:t>
            </a:r>
          </a:p>
        </p:txBody>
      </p:sp>
    </p:spTree>
    <p:extLst>
      <p:ext uri="{BB962C8B-B14F-4D97-AF65-F5344CB8AC3E}">
        <p14:creationId xmlns:p14="http://schemas.microsoft.com/office/powerpoint/2010/main" val="459993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DAFA318C-2FBE-B5AA-5FB4-1E8DE4F3C90A}"/>
              </a:ext>
            </a:extLst>
          </p:cNvPr>
          <p:cNvGrpSpPr/>
          <p:nvPr/>
        </p:nvGrpSpPr>
        <p:grpSpPr>
          <a:xfrm>
            <a:off x="970073" y="4276996"/>
            <a:ext cx="3280839" cy="2493752"/>
            <a:chOff x="6690575" y="1846662"/>
            <a:chExt cx="4874653" cy="3899722"/>
          </a:xfrm>
        </p:grpSpPr>
        <p:pic>
          <p:nvPicPr>
            <p:cNvPr id="20" name="Picture 19" descr="A graph with numbers and lines&#10;&#10;Description automatically generated with medium confidence">
              <a:extLst>
                <a:ext uri="{FF2B5EF4-FFF2-40B4-BE49-F238E27FC236}">
                  <a16:creationId xmlns:a16="http://schemas.microsoft.com/office/drawing/2014/main" id="{486A49D7-0C39-2BF1-4703-B2B7F2DA8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0575" y="1846662"/>
              <a:ext cx="4874653" cy="3899722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9131E66-6E43-FDF5-7353-83E05604515F}"/>
                </a:ext>
              </a:extLst>
            </p:cNvPr>
            <p:cNvSpPr/>
            <p:nvPr/>
          </p:nvSpPr>
          <p:spPr>
            <a:xfrm>
              <a:off x="7624293" y="4720107"/>
              <a:ext cx="1165538" cy="3284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6754E06C-3FBE-2120-7DB6-16B4FD552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Xe:Rn</a:t>
            </a:r>
            <a:r>
              <a:rPr lang="en-US" dirty="0"/>
              <a:t> Distillation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59E534CA-1388-30AA-09D9-B4B615E47A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56432"/>
                <a:ext cx="6066865" cy="380502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Pioneered by XENON Collaboration</a:t>
                </a:r>
              </a:p>
              <a:p>
                <a:pPr marL="0" indent="0">
                  <a:buNone/>
                </a:pPr>
                <a:r>
                  <a:rPr lang="en-US" dirty="0"/>
                  <a:t>Removes Rn from:</a:t>
                </a:r>
              </a:p>
              <a:p>
                <a:r>
                  <a:rPr lang="en-US" dirty="0"/>
                  <a:t>Inline sources: 100%</a:t>
                </a:r>
              </a:p>
              <a:p>
                <a:r>
                  <a:rPr lang="en-US" dirty="0"/>
                  <a:t>Mixed sources: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𝑅𝑛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num>
                      <m:den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Rn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den>
                    </m:f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dirty="0"/>
                  <a:t> = Mixed emanation rate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𝑅𝑛</m:t>
                        </m:r>
                      </m:sub>
                    </m:sSub>
                  </m:oMath>
                </a14:m>
                <a:r>
                  <a:rPr lang="en-US" dirty="0"/>
                  <a:t>=Rn decay constant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f</m:t>
                    </m:r>
                  </m:oMath>
                </a14:m>
                <a:r>
                  <a:rPr lang="en-US" dirty="0"/>
                  <a:t> = Xe turnover rate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𝑅𝑛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59E534CA-1388-30AA-09D9-B4B615E47A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56432"/>
                <a:ext cx="6066865" cy="3805023"/>
              </a:xfrm>
              <a:blipFill>
                <a:blip r:embed="rId3"/>
                <a:stretch>
                  <a:fillRect l="-1608" t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BAB8A1-D3CE-B32B-73C7-BBA95FD4B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66C36-2879-327B-97EF-556D4356D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20</a:t>
            </a:fld>
            <a:endParaRPr lang="en-US"/>
          </a:p>
        </p:txBody>
      </p:sp>
      <p:pic>
        <p:nvPicPr>
          <p:cNvPr id="10" name="Picture 9">
            <a:hlinkClick r:id="rId4"/>
            <a:extLst>
              <a:ext uri="{FF2B5EF4-FFF2-40B4-BE49-F238E27FC236}">
                <a16:creationId xmlns:a16="http://schemas.microsoft.com/office/drawing/2014/main" id="{F9605D79-4C6E-5358-8950-A562394A6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833" y="434118"/>
            <a:ext cx="5560818" cy="3131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3D325D-7B43-0546-BD85-EC32BBD61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8897" y="3634446"/>
            <a:ext cx="5995078" cy="28196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40F1EBE-0E1F-DCFD-00EC-01F6EB294E1C}"/>
              </a:ext>
            </a:extLst>
          </p:cNvPr>
          <p:cNvSpPr txBox="1"/>
          <p:nvPr/>
        </p:nvSpPr>
        <p:spPr>
          <a:xfrm>
            <a:off x="6827673" y="110953"/>
            <a:ext cx="301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XENONnT</a:t>
            </a:r>
            <a:r>
              <a:rPr lang="en-US" dirty="0"/>
              <a:t> distillation system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0BFDCAF-BCFF-4D18-D443-2CA945900A94}"/>
              </a:ext>
            </a:extLst>
          </p:cNvPr>
          <p:cNvCxnSpPr/>
          <p:nvPr/>
        </p:nvCxnSpPr>
        <p:spPr>
          <a:xfrm flipV="1">
            <a:off x="1815918" y="5010174"/>
            <a:ext cx="174812" cy="1008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E769A93-003F-555D-F20F-4AF771AB6305}"/>
              </a:ext>
            </a:extLst>
          </p:cNvPr>
          <p:cNvCxnSpPr>
            <a:cxnSpLocks/>
          </p:cNvCxnSpPr>
          <p:nvPr/>
        </p:nvCxnSpPr>
        <p:spPr>
          <a:xfrm flipH="1" flipV="1">
            <a:off x="3478850" y="5747952"/>
            <a:ext cx="172570" cy="1765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63AD97F-F1C2-3B4B-4F63-84ACB6518562}"/>
              </a:ext>
            </a:extLst>
          </p:cNvPr>
          <p:cNvCxnSpPr>
            <a:cxnSpLocks/>
          </p:cNvCxnSpPr>
          <p:nvPr/>
        </p:nvCxnSpPr>
        <p:spPr>
          <a:xfrm flipH="1" flipV="1">
            <a:off x="3153365" y="5413301"/>
            <a:ext cx="172570" cy="1765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734687E-5303-F48D-BBA2-37F2CECE474D}"/>
              </a:ext>
            </a:extLst>
          </p:cNvPr>
          <p:cNvSpPr txBox="1"/>
          <p:nvPr/>
        </p:nvSpPr>
        <p:spPr>
          <a:xfrm>
            <a:off x="8209128" y="3490967"/>
            <a:ext cx="2331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https://arxiv.org/abs/2502.04209</a:t>
            </a:r>
            <a:r>
              <a:rPr lang="en-US" sz="12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AB4F6E-2285-FDA4-6C4D-7AC26575B6E5}"/>
              </a:ext>
            </a:extLst>
          </p:cNvPr>
          <p:cNvSpPr txBox="1"/>
          <p:nvPr/>
        </p:nvSpPr>
        <p:spPr>
          <a:xfrm>
            <a:off x="4184171" y="4880195"/>
            <a:ext cx="181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Effective!</a:t>
            </a:r>
          </a:p>
        </p:txBody>
      </p:sp>
    </p:spTree>
    <p:extLst>
      <p:ext uri="{BB962C8B-B14F-4D97-AF65-F5344CB8AC3E}">
        <p14:creationId xmlns:p14="http://schemas.microsoft.com/office/powerpoint/2010/main" val="217040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3BD47E7-0205-4F5F-BD71-D6F2DC3A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Coating Surfaces (Copper and Epoxy)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3B71F9-1953-C9DF-324A-BF733BCEB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7E1463-F38D-E63F-3C92-AE714CD6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21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6FFD64-CDBD-73B3-2806-915869424E6E}"/>
              </a:ext>
            </a:extLst>
          </p:cNvPr>
          <p:cNvGrpSpPr/>
          <p:nvPr/>
        </p:nvGrpSpPr>
        <p:grpSpPr>
          <a:xfrm>
            <a:off x="8153400" y="1900883"/>
            <a:ext cx="3959747" cy="4330017"/>
            <a:chOff x="7916438" y="984763"/>
            <a:chExt cx="4130562" cy="4516805"/>
          </a:xfrm>
        </p:grpSpPr>
        <p:pic>
          <p:nvPicPr>
            <p:cNvPr id="9" name="Picture 8">
              <a:hlinkClick r:id="rId2"/>
              <a:extLst>
                <a:ext uri="{FF2B5EF4-FFF2-40B4-BE49-F238E27FC236}">
                  <a16:creationId xmlns:a16="http://schemas.microsoft.com/office/drawing/2014/main" id="{19FD31E3-0002-9524-4D56-41F14B21F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16438" y="1115569"/>
              <a:ext cx="4130562" cy="316488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D64B4B9-1DE6-5A06-7BDB-8D5C6366B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16438" y="4312297"/>
              <a:ext cx="4097928" cy="1189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C8EB58-681F-D435-B83A-7336280FCCF4}"/>
                </a:ext>
              </a:extLst>
            </p:cNvPr>
            <p:cNvSpPr txBox="1"/>
            <p:nvPr/>
          </p:nvSpPr>
          <p:spPr>
            <a:xfrm>
              <a:off x="9048104" y="984763"/>
              <a:ext cx="28648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https://doi.org/10.1016/j.nima.2025.170771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D145D7C-D904-D602-FC6D-6F9357034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109" y="994018"/>
            <a:ext cx="3575223" cy="28082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189FAE-C5CB-8BDD-1831-C71F0C90CE9E}"/>
              </a:ext>
            </a:extLst>
          </p:cNvPr>
          <p:cNvSpPr txBox="1"/>
          <p:nvPr/>
        </p:nvSpPr>
        <p:spPr>
          <a:xfrm>
            <a:off x="393148" y="4008000"/>
            <a:ext cx="69199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Jörg, Florian.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Investigation of coating-based radon barriers and studies towards their applicability in liquid xenon detectors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Diss. Ruprecht-Karls-Universität Heidelberg, 2017.</a:t>
            </a:r>
          </a:p>
          <a:p>
            <a:endParaRPr lang="en-US" sz="12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sz="1200" dirty="0">
                <a:hlinkClick r:id="rId6"/>
              </a:rPr>
              <a:t>https://indico.cern.ch/event/1199289/contributions/5449632/attachments/2703469/4692729/simgen_taup_2023.pdf</a:t>
            </a:r>
            <a:r>
              <a:rPr lang="en-US" sz="1200" dirty="0"/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2590050-7BEC-3688-88F0-0D541B355D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1161" y="1098999"/>
            <a:ext cx="3324088" cy="23074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85AED8-537F-1DB5-1992-BE7F249BA64E}"/>
              </a:ext>
            </a:extLst>
          </p:cNvPr>
          <p:cNvSpPr txBox="1"/>
          <p:nvPr/>
        </p:nvSpPr>
        <p:spPr>
          <a:xfrm>
            <a:off x="746787" y="5343502"/>
            <a:ext cx="7071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Need to demonstrate wont impact TPC:</a:t>
            </a:r>
          </a:p>
          <a:p>
            <a:pPr algn="r"/>
            <a:r>
              <a:rPr lang="en-US" sz="24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High Voltage, Xe Purity, </a:t>
            </a:r>
            <a:r>
              <a:rPr lang="en-US" sz="2400" dirty="0" err="1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etc</a:t>
            </a:r>
            <a:r>
              <a:rPr lang="en-US" sz="24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(ongoing)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3336A1-3812-3D16-D583-4524E463D0F9}"/>
              </a:ext>
            </a:extLst>
          </p:cNvPr>
          <p:cNvSpPr txBox="1"/>
          <p:nvPr/>
        </p:nvSpPr>
        <p:spPr>
          <a:xfrm>
            <a:off x="4791243" y="3293382"/>
            <a:ext cx="2521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volini" panose="03000502040302020204" pitchFamily="66" charset="0"/>
                <a:cs typeface="Cavolini" panose="03000502040302020204" pitchFamily="66" charset="0"/>
              </a:rPr>
              <a:t>Coating Thickness (um)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B9499E-64E8-71EB-3D30-FB36C238AE34}"/>
              </a:ext>
            </a:extLst>
          </p:cNvPr>
          <p:cNvSpPr txBox="1"/>
          <p:nvPr/>
        </p:nvSpPr>
        <p:spPr>
          <a:xfrm rot="16200000">
            <a:off x="3191410" y="2050586"/>
            <a:ext cx="2182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volini" panose="03000502040302020204" pitchFamily="66" charset="0"/>
                <a:cs typeface="Cavolini" panose="03000502040302020204" pitchFamily="66" charset="0"/>
              </a:rPr>
              <a:t>Rn Reduction factor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CD53AB-643F-2263-2AF9-F0172AC6AF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1252" y="802718"/>
            <a:ext cx="3799269" cy="10981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3CFE88-01DD-3089-E9B3-F8A93A12F036}"/>
              </a:ext>
            </a:extLst>
          </p:cNvPr>
          <p:cNvSpPr txBox="1"/>
          <p:nvPr/>
        </p:nvSpPr>
        <p:spPr>
          <a:xfrm>
            <a:off x="5587314" y="1567315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100 X </a:t>
            </a:r>
            <a:r>
              <a:rPr lang="en-US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  <a:sym typeface="Wingdings" panose="05000000000000000000" pitchFamily="2" charset="2"/>
              </a:rPr>
              <a:t></a:t>
            </a:r>
            <a:endParaRPr lang="en-US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08BD8C-52BF-1008-E011-BF6C9E994D1B}"/>
              </a:ext>
            </a:extLst>
          </p:cNvPr>
          <p:cNvSpPr txBox="1"/>
          <p:nvPr/>
        </p:nvSpPr>
        <p:spPr>
          <a:xfrm rot="16200000">
            <a:off x="6557039" y="2262157"/>
            <a:ext cx="12891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10 </a:t>
            </a:r>
            <a:r>
              <a:rPr lang="el-GR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μ</a:t>
            </a:r>
            <a:r>
              <a:rPr lang="en-US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 </a:t>
            </a:r>
            <a:r>
              <a:rPr lang="en-US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  <a:sym typeface="Wingdings" panose="05000000000000000000" pitchFamily="2" charset="2"/>
              </a:rPr>
              <a:t></a:t>
            </a:r>
            <a:endParaRPr lang="en-US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07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D2A0B2B-42B1-F48D-8721-0773AA27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102288" cy="750443"/>
          </a:xfrm>
        </p:spPr>
        <p:txBody>
          <a:bodyPr>
            <a:normAutofit fontScale="90000"/>
          </a:bodyPr>
          <a:lstStyle/>
          <a:p>
            <a:r>
              <a:rPr lang="en-US" dirty="0"/>
              <a:t>Hard work enabled by sensitive Rn assay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6CA7E0-23A4-BC9B-204C-A0CDEE044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F47EE-0E23-B2E1-E635-D7D1F9BDE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B09767-2B5A-33CC-5E60-A05E815A7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339" y="365125"/>
            <a:ext cx="3990513" cy="2959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93B5E5-D40A-F10D-045E-C03787375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339" y="3429355"/>
            <a:ext cx="3990513" cy="2989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B500B1FE-4A61-9BA0-ADD9-19FAA2699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6432"/>
            <a:ext cx="6456829" cy="4820531"/>
          </a:xfrm>
        </p:spPr>
        <p:txBody>
          <a:bodyPr/>
          <a:lstStyle/>
          <a:p>
            <a:r>
              <a:rPr lang="en-US" dirty="0"/>
              <a:t>DEAP systematically studied orbital welds</a:t>
            </a:r>
          </a:p>
          <a:p>
            <a:pPr lvl="1"/>
            <a:r>
              <a:rPr lang="en-US" dirty="0"/>
              <a:t>0.1 - 0.18 µBq/weld before treatment</a:t>
            </a:r>
          </a:p>
          <a:p>
            <a:pPr lvl="1"/>
            <a:r>
              <a:rPr lang="en-US" dirty="0"/>
              <a:t>0 µBq/weld after treatment</a:t>
            </a:r>
          </a:p>
          <a:p>
            <a:pPr lvl="2"/>
            <a:r>
              <a:rPr lang="en-US" dirty="0"/>
              <a:t>10% Citric acid 60C for 30 min</a:t>
            </a:r>
          </a:p>
          <a:p>
            <a:pPr lvl="2"/>
            <a:r>
              <a:rPr lang="en-US" dirty="0"/>
              <a:t>Ultrasonic with UPW</a:t>
            </a:r>
          </a:p>
          <a:p>
            <a:pPr lvl="2"/>
            <a:r>
              <a:rPr lang="en-US" dirty="0"/>
              <a:t>(Citric Passivation)</a:t>
            </a:r>
          </a:p>
          <a:p>
            <a:pPr marL="0" indent="0">
              <a:buNone/>
            </a:pPr>
            <a:r>
              <a:rPr lang="en-US" dirty="0"/>
              <a:t>Constructed items (pumps, transfer lines, vessels) tend to be order of magnitude above raw-materials! Why?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43F114-9935-FF08-AF8D-DFA8B932E48C}"/>
              </a:ext>
            </a:extLst>
          </p:cNvPr>
          <p:cNvSpPr txBox="1"/>
          <p:nvPr/>
        </p:nvSpPr>
        <p:spPr>
          <a:xfrm>
            <a:off x="7388463" y="103515"/>
            <a:ext cx="47404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4"/>
              </a:rPr>
              <a:t>http://deap3600.ca/Contents/presentations/DEAP-3600CAP2012Ward.pdf</a:t>
            </a:r>
            <a:endParaRPr lang="en-US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CE2533-528C-0648-9BA1-69C24B4819FE}"/>
              </a:ext>
            </a:extLst>
          </p:cNvPr>
          <p:cNvSpPr txBox="1"/>
          <p:nvPr/>
        </p:nvSpPr>
        <p:spPr>
          <a:xfrm>
            <a:off x="512596" y="4901403"/>
            <a:ext cx="71080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R&amp;D into clean construction paramount!</a:t>
            </a:r>
          </a:p>
          <a:p>
            <a:r>
              <a:rPr lang="en-US" sz="24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Need to do the lab work</a:t>
            </a:r>
          </a:p>
          <a:p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159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F2B2F-82A7-CD6D-501A-D0CB6911D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9C798-DE65-8AF5-FC9B-3ADE290A4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375348"/>
            <a:ext cx="8661789" cy="4801615"/>
          </a:xfrm>
        </p:spPr>
        <p:txBody>
          <a:bodyPr>
            <a:normAutofit/>
          </a:bodyPr>
          <a:lstStyle/>
          <a:p>
            <a:r>
              <a:rPr lang="en-US" sz="2800" dirty="0"/>
              <a:t>Rn is expected to be largest BG in nEXO and XLZD</a:t>
            </a:r>
          </a:p>
          <a:p>
            <a:pPr lvl="1"/>
            <a:r>
              <a:rPr lang="en-US" sz="2400" dirty="0"/>
              <a:t>Effort should be commensurate?</a:t>
            </a:r>
          </a:p>
          <a:p>
            <a:r>
              <a:rPr lang="en-US" sz="2800" dirty="0"/>
              <a:t>Sensitive assay instruments needed to meet the challenge</a:t>
            </a:r>
          </a:p>
          <a:p>
            <a:pPr lvl="1"/>
            <a:r>
              <a:rPr lang="en-US" sz="2400" b="1" dirty="0"/>
              <a:t>Recirculation</a:t>
            </a:r>
            <a:r>
              <a:rPr lang="en-US" sz="2400" dirty="0"/>
              <a:t> for small, inline, or plumbed components</a:t>
            </a:r>
          </a:p>
          <a:p>
            <a:pPr lvl="1"/>
            <a:r>
              <a:rPr lang="en-US" sz="2400" b="1" dirty="0"/>
              <a:t>Trap &amp; Transfer</a:t>
            </a:r>
            <a:r>
              <a:rPr lang="en-US" sz="2400" dirty="0"/>
              <a:t> for large, bulky, raw materials</a:t>
            </a:r>
          </a:p>
          <a:p>
            <a:r>
              <a:rPr lang="en-US" sz="2800" dirty="0">
                <a:solidFill>
                  <a:srgbClr val="0070C0"/>
                </a:solidFill>
              </a:rPr>
              <a:t>Needs: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</a:rPr>
              <a:t>R&amp;D into lowering Rn levels of constructed parts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</a:rPr>
              <a:t>More collab between DM and </a:t>
            </a:r>
            <a:r>
              <a:rPr lang="en-US" sz="2400">
                <a:solidFill>
                  <a:srgbClr val="0070C0"/>
                </a:solidFill>
              </a:rPr>
              <a:t>0vBB experiments</a:t>
            </a:r>
            <a:endParaRPr lang="en-US" sz="2400" dirty="0">
              <a:solidFill>
                <a:srgbClr val="0070C0"/>
              </a:solidFill>
            </a:endParaRPr>
          </a:p>
          <a:p>
            <a:pPr lvl="1"/>
            <a:r>
              <a:rPr lang="en-US" sz="2400" dirty="0">
                <a:solidFill>
                  <a:srgbClr val="0070C0"/>
                </a:solidFill>
              </a:rPr>
              <a:t>Increase tagging efficiency of Bi-Po on cathode?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6EA4C0-2120-706C-4FBA-2F1D4126630F}"/>
              </a:ext>
            </a:extLst>
          </p:cNvPr>
          <p:cNvGrpSpPr/>
          <p:nvPr/>
        </p:nvGrpSpPr>
        <p:grpSpPr>
          <a:xfrm>
            <a:off x="9178901" y="301136"/>
            <a:ext cx="3013099" cy="3127863"/>
            <a:chOff x="8134174" y="1124618"/>
            <a:chExt cx="3682192" cy="37381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888312-4A02-3974-B3A9-79B6AEADC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34174" y="1339403"/>
              <a:ext cx="3682192" cy="352333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B956CD-E42F-995C-F24A-CBB2C490AD9D}"/>
                </a:ext>
              </a:extLst>
            </p:cNvPr>
            <p:cNvSpPr txBox="1"/>
            <p:nvPr/>
          </p:nvSpPr>
          <p:spPr>
            <a:xfrm>
              <a:off x="9094912" y="1124618"/>
              <a:ext cx="2258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nEXO 0</a:t>
              </a:r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νββ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Sensitivity</a:t>
              </a:r>
              <a:endParaRPr lang="en-US" dirty="0"/>
            </a:p>
          </p:txBody>
        </p:sp>
      </p:grp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A5270EC-B143-1B2A-40C7-84C259BBF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FBDF269-6DF6-39C9-45F3-016975362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B0DD-54F2-4DF7-86FD-10FC663320DF}" type="slidenum">
              <a:rPr lang="en-US" smtClean="0"/>
              <a:t>23</a:t>
            </a:fld>
            <a:endParaRPr lang="en-US"/>
          </a:p>
        </p:txBody>
      </p:sp>
      <p:pic>
        <p:nvPicPr>
          <p:cNvPr id="2050" name="Picture 2" descr="kumbaya">
            <a:extLst>
              <a:ext uri="{FF2B5EF4-FFF2-40B4-BE49-F238E27FC236}">
                <a16:creationId xmlns:a16="http://schemas.microsoft.com/office/drawing/2014/main" id="{D2262DF2-E46B-0664-DEB5-4B9A259C3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9667" l="0" r="96000">
                        <a14:foregroundMark x1="64333" y1="92333" x2="33333" y2="87333"/>
                        <a14:foregroundMark x1="33333" y1="87333" x2="16000" y2="64000"/>
                        <a14:foregroundMark x1="16000" y1="64000" x2="12000" y2="36667"/>
                        <a14:foregroundMark x1="12000" y1="36667" x2="39667" y2="17000"/>
                        <a14:foregroundMark x1="39667" y1="17000" x2="75333" y2="15000"/>
                        <a14:foregroundMark x1="75333" y1="15000" x2="90333" y2="39667"/>
                        <a14:foregroundMark x1="90333" y1="39667" x2="91667" y2="67000"/>
                        <a14:foregroundMark x1="91667" y1="67000" x2="91333" y2="57667"/>
                        <a14:foregroundMark x1="9333" y1="60333" x2="20000" y2="24000"/>
                        <a14:foregroundMark x1="20000" y1="24000" x2="50333" y2="9667"/>
                        <a14:foregroundMark x1="38000" y1="9000" x2="60667" y2="7667"/>
                        <a14:foregroundMark x1="49667" y1="4667" x2="49667" y2="4667"/>
                        <a14:foregroundMark x1="49667" y1="4000" x2="49667" y2="4000"/>
                        <a14:foregroundMark x1="49000" y1="93333" x2="49000" y2="93333"/>
                        <a14:foregroundMark x1="48333" y1="98000" x2="48333" y2="98000"/>
                        <a14:foregroundMark x1="92000" y1="30667" x2="92000" y2="30667"/>
                        <a14:foregroundMark x1="91667" y1="27333" x2="91667" y2="27333"/>
                        <a14:foregroundMark x1="91667" y1="32000" x2="91667" y2="32000"/>
                        <a14:foregroundMark x1="92667" y1="36000" x2="92667" y2="36000"/>
                        <a14:foregroundMark x1="94333" y1="47333" x2="94333" y2="47333"/>
                        <a14:foregroundMark x1="94000" y1="53000" x2="92333" y2="67333"/>
                        <a14:foregroundMark x1="5000" y1="50000" x2="8333" y2="62667"/>
                        <a14:foregroundMark x1="94333" y1="62667" x2="96333" y2="50000"/>
                        <a14:foregroundMark x1="667" y1="55667" x2="1000" y2="50000"/>
                        <a14:foregroundMark x1="10000" y1="79667" x2="10000" y2="79667"/>
                        <a14:foregroundMark x1="37667" y1="96333" x2="41000" y2="99667"/>
                        <a14:foregroundMark x1="12333" y1="81000" x2="11667" y2="80000"/>
                        <a14:foregroundMark x1="37333" y1="96333" x2="59667" y2="99667"/>
                        <a14:foregroundMark x1="3333" y1="60333" x2="0" y2="55667"/>
                        <a14:backgroundMark x1="19333" y1="3333" x2="1667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385" y="3726336"/>
            <a:ext cx="1963081" cy="196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734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8F7AD-8E7F-C940-0141-0DD181D901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B6CCB6-FDA2-F1E2-342C-D655467311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0A5196-CD90-6956-301A-4A0AEE9F9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3B807-E0E1-0A38-A84F-60019813C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82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EA37A-1148-0ABC-A442-60FBF35E2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94" y="136525"/>
            <a:ext cx="10515600" cy="1120775"/>
          </a:xfrm>
        </p:spPr>
        <p:txBody>
          <a:bodyPr/>
          <a:lstStyle/>
          <a:p>
            <a:r>
              <a:rPr lang="en-US" dirty="0"/>
              <a:t>Purifiers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7C5CE-3AE4-835C-8957-7A3C4091A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056" y="1070812"/>
            <a:ext cx="8674769" cy="5106151"/>
          </a:xfrm>
        </p:spPr>
        <p:txBody>
          <a:bodyPr>
            <a:normAutofit/>
          </a:bodyPr>
          <a:lstStyle/>
          <a:p>
            <a:r>
              <a:rPr lang="en-US" sz="2400" dirty="0"/>
              <a:t>LZ uses a PS5-MGT50 (15kg) </a:t>
            </a:r>
            <a:r>
              <a:rPr lang="en-US" sz="2400" dirty="0">
                <a:solidFill>
                  <a:srgbClr val="FF0000"/>
                </a:solidFill>
              </a:rPr>
              <a:t>1076 atoms</a:t>
            </a:r>
          </a:p>
          <a:p>
            <a:pPr lvl="1"/>
            <a:r>
              <a:rPr lang="en-US" sz="2000" dirty="0"/>
              <a:t>Nominal Option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Too high ΔP for nEXO, will need custom unit w/ lower impedance</a:t>
            </a:r>
          </a:p>
          <a:p>
            <a:r>
              <a:rPr lang="en-US" sz="2400" dirty="0"/>
              <a:t>XENON1T found a good PS4-MT50 (4kg) at </a:t>
            </a:r>
            <a:r>
              <a:rPr lang="en-US" sz="2400" dirty="0">
                <a:solidFill>
                  <a:srgbClr val="00B050"/>
                </a:solidFill>
              </a:rPr>
              <a:t>~114 atoms</a:t>
            </a:r>
          </a:p>
          <a:p>
            <a:pPr lvl="1"/>
            <a:r>
              <a:rPr lang="en-US" sz="2000" dirty="0"/>
              <a:t>Designed for 75 SLPM of Xe only</a:t>
            </a:r>
          </a:p>
          <a:p>
            <a:pPr lvl="1"/>
            <a:r>
              <a:rPr lang="en-US" sz="2000" dirty="0"/>
              <a:t>Aggressive: this may work in closed loop system, R&amp;D required to demonstrate purity can be achieved</a:t>
            </a:r>
          </a:p>
          <a:p>
            <a:r>
              <a:rPr lang="en-US" sz="2400" dirty="0" err="1">
                <a:solidFill>
                  <a:srgbClr val="00B050"/>
                </a:solidFill>
              </a:rPr>
              <a:t>XENONnT</a:t>
            </a:r>
            <a:r>
              <a:rPr lang="en-US" sz="2400" dirty="0">
                <a:solidFill>
                  <a:srgbClr val="00B050"/>
                </a:solidFill>
              </a:rPr>
              <a:t> is using 3kg of ST707 in </a:t>
            </a:r>
            <a:r>
              <a:rPr lang="en-US" sz="2400" dirty="0" err="1">
                <a:solidFill>
                  <a:srgbClr val="00B050"/>
                </a:solidFill>
              </a:rPr>
              <a:t>LXe</a:t>
            </a:r>
            <a:r>
              <a:rPr lang="en-US" sz="2400" dirty="0">
                <a:solidFill>
                  <a:srgbClr val="00B050"/>
                </a:solidFill>
              </a:rPr>
              <a:t> recirculation ~114 atoms</a:t>
            </a:r>
          </a:p>
          <a:p>
            <a:r>
              <a:rPr lang="en-US" sz="2400" dirty="0"/>
              <a:t>R&amp;D on Zr and Cu purifiers speculative</a:t>
            </a:r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3562A4-B207-3E96-48F0-0AD562B58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373" y="4597386"/>
            <a:ext cx="6422841" cy="212408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D47E57A-BB3D-8B57-50D3-31206D2E5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9700" y="696912"/>
            <a:ext cx="3048000" cy="406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B0ECDD-9C04-F97C-C0C1-EFA9EB69B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5312C-F421-ABED-290A-604AC4739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88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5EEAB-4B0D-C1CA-E871-D2CAA69F9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94" y="136526"/>
            <a:ext cx="10515600" cy="1159040"/>
          </a:xfrm>
        </p:spPr>
        <p:txBody>
          <a:bodyPr/>
          <a:lstStyle/>
          <a:p>
            <a:r>
              <a:rPr lang="en-US" dirty="0"/>
              <a:t>Xenon Pump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2DDC0-0E4D-2BE8-0415-439030943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65" y="1088858"/>
            <a:ext cx="7032009" cy="3422508"/>
          </a:xfrm>
        </p:spPr>
        <p:txBody>
          <a:bodyPr>
            <a:normAutofit/>
          </a:bodyPr>
          <a:lstStyle/>
          <a:p>
            <a:r>
              <a:rPr lang="en-US" sz="2400" dirty="0"/>
              <a:t>nEXO baseline is </a:t>
            </a:r>
            <a:r>
              <a:rPr lang="en-US" sz="2400" dirty="0" err="1"/>
              <a:t>Celerotron</a:t>
            </a:r>
            <a:endParaRPr lang="en-US" sz="2400" dirty="0"/>
          </a:p>
          <a:p>
            <a:pPr lvl="1"/>
            <a:r>
              <a:rPr lang="en-US" sz="2000" dirty="0"/>
              <a:t>No data on Rn or Xe use </a:t>
            </a:r>
          </a:p>
          <a:p>
            <a:pPr lvl="1"/>
            <a:r>
              <a:rPr lang="en-US" sz="2000" dirty="0"/>
              <a:t>R&amp;D model is inappropriate for analysis</a:t>
            </a:r>
          </a:p>
          <a:p>
            <a:r>
              <a:rPr lang="en-US" sz="2400" dirty="0" err="1"/>
              <a:t>XENONnT</a:t>
            </a:r>
            <a:r>
              <a:rPr lang="en-US" sz="2400" dirty="0"/>
              <a:t>/M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ü</a:t>
            </a:r>
            <a:r>
              <a:rPr lang="en-US" sz="2400" dirty="0"/>
              <a:t>nster/EXO-200 pump nearly meets specs and has Rn assay data</a:t>
            </a:r>
          </a:p>
          <a:p>
            <a:pPr lvl="1"/>
            <a:r>
              <a:rPr lang="en-US" sz="2000" dirty="0"/>
              <a:t>As is </a:t>
            </a:r>
            <a:r>
              <a:rPr lang="en-US" sz="2000" dirty="0">
                <a:solidFill>
                  <a:srgbClr val="00B050"/>
                </a:solidFill>
              </a:rPr>
              <a:t>143 atoms</a:t>
            </a:r>
          </a:p>
          <a:p>
            <a:r>
              <a:rPr lang="en-US" sz="2400" dirty="0"/>
              <a:t>Can this be improved?</a:t>
            </a:r>
          </a:p>
          <a:p>
            <a:pPr lvl="1"/>
            <a:r>
              <a:rPr lang="en-US" sz="2000" dirty="0"/>
              <a:t> SA estimates is ~14 atoms at 80 </a:t>
            </a:r>
            <a:r>
              <a:rPr lang="en-US" sz="2000" dirty="0" err="1"/>
              <a:t>uBq</a:t>
            </a:r>
            <a:r>
              <a:rPr lang="en-US" sz="2000" dirty="0"/>
              <a:t>/m2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521A46-B4E1-0E72-714C-BF2E62661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211" y="193005"/>
            <a:ext cx="3999978" cy="1884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8F674F-829E-1D8E-AC94-FFF6D529D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37" y="4511366"/>
            <a:ext cx="11469701" cy="22101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43F68B-4BDB-526F-48A7-88AFA34A3D7E}"/>
              </a:ext>
            </a:extLst>
          </p:cNvPr>
          <p:cNvSpPr txBox="1"/>
          <p:nvPr/>
        </p:nvSpPr>
        <p:spPr>
          <a:xfrm>
            <a:off x="1590696" y="4439916"/>
            <a:ext cx="533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* I will address buffer volumes with stainless steel later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51B80E-7E3E-4E2D-3975-518DC9D9C8EF}"/>
              </a:ext>
            </a:extLst>
          </p:cNvPr>
          <p:cNvSpPr/>
          <p:nvPr/>
        </p:nvSpPr>
        <p:spPr>
          <a:xfrm>
            <a:off x="457200" y="5671652"/>
            <a:ext cx="10903226" cy="384938"/>
          </a:xfrm>
          <a:prstGeom prst="rect">
            <a:avLst/>
          </a:prstGeom>
          <a:solidFill>
            <a:srgbClr val="FFC000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1BC5B1-EAB0-A0F1-9F70-1BDABFF590A5}"/>
              </a:ext>
            </a:extLst>
          </p:cNvPr>
          <p:cNvSpPr/>
          <p:nvPr/>
        </p:nvSpPr>
        <p:spPr>
          <a:xfrm>
            <a:off x="457200" y="5476461"/>
            <a:ext cx="10903226" cy="172996"/>
          </a:xfrm>
          <a:prstGeom prst="rect">
            <a:avLst/>
          </a:prstGeom>
          <a:solidFill>
            <a:srgbClr val="F010D5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5C48B5-931E-04FC-B4A4-0EFA856381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217"/>
          <a:stretch/>
        </p:blipFill>
        <p:spPr>
          <a:xfrm>
            <a:off x="8417356" y="2260660"/>
            <a:ext cx="2340881" cy="269335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3D7B80-698D-C7E8-83C7-EA1F852D0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B8C9D44-FB30-F5EE-5A94-C08CADB42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49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A8F85-F9FF-F379-9C4E-6073D029B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Exchanger(s)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6C0B6-1DDA-CC03-625A-7A43C3678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637" y="1209174"/>
            <a:ext cx="7539613" cy="4212976"/>
          </a:xfrm>
        </p:spPr>
        <p:txBody>
          <a:bodyPr>
            <a:normAutofit/>
          </a:bodyPr>
          <a:lstStyle/>
          <a:p>
            <a:r>
              <a:rPr lang="en-US" sz="2000" dirty="0"/>
              <a:t>A large 2-phase plate HX (or multiple in series) will be used to perform much of the cryo-work</a:t>
            </a:r>
          </a:p>
          <a:p>
            <a:r>
              <a:rPr lang="en-US" sz="2000" dirty="0"/>
              <a:t>LZ chose to use a commercial plate HX (Xylem  BP422-80) </a:t>
            </a:r>
            <a:r>
              <a:rPr lang="en-US" sz="2000" dirty="0">
                <a:solidFill>
                  <a:srgbClr val="FF0000"/>
                </a:solidFill>
              </a:rPr>
              <a:t>~250 atoms </a:t>
            </a:r>
            <a:r>
              <a:rPr lang="en-US" sz="2000" dirty="0"/>
              <a:t>for their passive HX</a:t>
            </a:r>
          </a:p>
          <a:p>
            <a:pPr lvl="1"/>
            <a:r>
              <a:rPr lang="en-US" sz="1800" dirty="0"/>
              <a:t>Could be reduced 5x by HNO3 as seen by XENON (50 atoms)?</a:t>
            </a:r>
          </a:p>
          <a:p>
            <a:r>
              <a:rPr lang="en-US" sz="2000" dirty="0"/>
              <a:t>Custom SS HX from 10 </a:t>
            </a:r>
            <a:r>
              <a:rPr lang="en-US" sz="2000" dirty="0" err="1"/>
              <a:t>uBq</a:t>
            </a:r>
            <a:r>
              <a:rPr lang="en-US" sz="2000" dirty="0"/>
              <a:t>/m2 SS at 8m2 is </a:t>
            </a:r>
            <a:br>
              <a:rPr lang="en-US" sz="2000" dirty="0"/>
            </a:br>
            <a:r>
              <a:rPr lang="en-US" sz="2000" dirty="0"/>
              <a:t>38 atoms (aggressive)</a:t>
            </a:r>
          </a:p>
          <a:p>
            <a:endParaRPr lang="en-US" sz="2000" dirty="0"/>
          </a:p>
          <a:p>
            <a:r>
              <a:rPr lang="en-US" sz="2000" dirty="0"/>
              <a:t>Trim coolers is also needed</a:t>
            </a:r>
          </a:p>
          <a:p>
            <a:pPr lvl="1"/>
            <a:r>
              <a:rPr lang="en-US" sz="1800" dirty="0"/>
              <a:t>LZ FNAL custom build was assayed: 90 atoms (nominal)</a:t>
            </a:r>
          </a:p>
          <a:p>
            <a:pPr lvl="1"/>
            <a:r>
              <a:rPr lang="en-US" sz="1800" dirty="0"/>
              <a:t>EXO200 style: Cu tube 1” @20m at 1.7uBq/m2 = 1 atom (aggressive)</a:t>
            </a:r>
          </a:p>
          <a:p>
            <a:pPr lvl="1"/>
            <a:r>
              <a:rPr lang="en-US" sz="1800" dirty="0"/>
              <a:t>Xe:LN2 condenser on </a:t>
            </a:r>
            <a:r>
              <a:rPr lang="en-US" sz="1800" dirty="0" err="1"/>
              <a:t>XENONnT</a:t>
            </a:r>
            <a:r>
              <a:rPr lang="en-US" sz="1800" dirty="0"/>
              <a:t> 1.3 mBq (600 atoms)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C60D5C-730A-5BF8-AB21-4EFAADF4E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37" y="5292427"/>
            <a:ext cx="6519111" cy="1202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67D01F-FF48-EFFC-20CA-AE718287F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250" y="0"/>
            <a:ext cx="4409750" cy="2498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5A3A4F-0EB9-7137-6E01-AD8C60B73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495" y="2631934"/>
            <a:ext cx="3314505" cy="3768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2996E4-3CF8-49E6-B8E4-9F73CAD07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94" y="6637107"/>
            <a:ext cx="6789822" cy="14502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21BF0-0236-8FA6-9B44-DDC936FD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6D5CA-36E3-7AE9-1F33-AC768F4DC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92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35089-D82F-847F-4969-7DFFF7ED4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 Cable &amp;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9B11F-6A38-3103-025B-BA1866311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243" y="986589"/>
            <a:ext cx="8406674" cy="4435561"/>
          </a:xfrm>
        </p:spPr>
        <p:txBody>
          <a:bodyPr/>
          <a:lstStyle/>
          <a:p>
            <a:r>
              <a:rPr lang="en-US" dirty="0"/>
              <a:t>LZ assayed the exact cable we plan to use, the Xe wetted length is assumed 10m in nEXO, </a:t>
            </a:r>
            <a:r>
              <a:rPr lang="en-US" dirty="0">
                <a:solidFill>
                  <a:srgbClr val="FF0000"/>
                </a:solidFill>
              </a:rPr>
              <a:t>247 atoms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How is </a:t>
            </a:r>
            <a:r>
              <a:rPr lang="en-US" dirty="0" err="1">
                <a:solidFill>
                  <a:srgbClr val="FF0000"/>
                </a:solidFill>
              </a:rPr>
              <a:t>LXe</a:t>
            </a:r>
            <a:r>
              <a:rPr lang="en-US" dirty="0">
                <a:solidFill>
                  <a:srgbClr val="FF0000"/>
                </a:solidFill>
              </a:rPr>
              <a:t> recirculated in HV conduit? Dead end or recirculated?</a:t>
            </a:r>
          </a:p>
          <a:p>
            <a:pPr lvl="1"/>
            <a:r>
              <a:rPr lang="en-US" dirty="0"/>
              <a:t>Does not include any UHMWPE components that are needed.</a:t>
            </a:r>
          </a:p>
          <a:p>
            <a:pPr lvl="1"/>
            <a:r>
              <a:rPr lang="en-US" dirty="0"/>
              <a:t>LZ assayed standoffs, cone, </a:t>
            </a:r>
            <a:r>
              <a:rPr lang="en-US" dirty="0" err="1"/>
              <a:t>etc</a:t>
            </a:r>
            <a:r>
              <a:rPr lang="en-US" dirty="0"/>
              <a:t>: 88 atoms</a:t>
            </a:r>
          </a:p>
          <a:p>
            <a:r>
              <a:rPr lang="en-US" dirty="0"/>
              <a:t>nEXO purchased cable is much lower in Rn, why?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20A5ED-AA70-4304-D88B-5B02E5551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37" y="4694153"/>
            <a:ext cx="11852031" cy="2027321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940E9551-B6C5-0D97-AFE7-7411DD85D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5965" y="603669"/>
            <a:ext cx="3346751" cy="339273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CA2051-C804-7245-AECB-E591E152F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C3AE5-A9D9-E10A-3357-E8FA1F8BA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0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6A348-3901-33E5-9162-B90B12C19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Lines (Stainless Steel Tubing/Vessels)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ABA61-38FF-6CA6-5628-6175908C5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65" y="1462088"/>
            <a:ext cx="7832035" cy="51673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number of assays point to non-trivial emanations from SS: cryogenic lines, gas panels, buffer volumes, instruments (~8m2)</a:t>
            </a:r>
          </a:p>
          <a:p>
            <a:pPr lvl="1"/>
            <a:r>
              <a:rPr lang="en-US" dirty="0"/>
              <a:t>LZ Xe transfer lines: 106 atoms</a:t>
            </a:r>
          </a:p>
          <a:p>
            <a:pPr lvl="1"/>
            <a:r>
              <a:rPr lang="en-US" dirty="0"/>
              <a:t>LZ recirculation panel: 352 atoms</a:t>
            </a:r>
          </a:p>
          <a:p>
            <a:pPr lvl="1"/>
            <a:r>
              <a:rPr lang="en-US" dirty="0" err="1"/>
              <a:t>XENONnT</a:t>
            </a:r>
            <a:r>
              <a:rPr lang="en-US" dirty="0"/>
              <a:t> vacuum insulated pipe: 104 atoms</a:t>
            </a:r>
          </a:p>
          <a:p>
            <a:pPr lvl="1"/>
            <a:r>
              <a:rPr lang="en-US" dirty="0" err="1"/>
              <a:t>XENONnT</a:t>
            </a:r>
            <a:r>
              <a:rPr lang="en-US" dirty="0"/>
              <a:t> pump buffer volumes: 562 atoms</a:t>
            </a:r>
          </a:p>
          <a:p>
            <a:pPr lvl="1"/>
            <a:r>
              <a:rPr lang="en-US" dirty="0" err="1"/>
              <a:t>XENONnT</a:t>
            </a:r>
            <a:r>
              <a:rPr lang="en-US" dirty="0"/>
              <a:t> distillation column: 809 atoms</a:t>
            </a:r>
          </a:p>
          <a:p>
            <a:pPr lvl="1"/>
            <a:endParaRPr lang="en-US" dirty="0"/>
          </a:p>
          <a:p>
            <a:pPr lvl="1"/>
            <a:r>
              <a:rPr lang="en-US" dirty="0" err="1"/>
              <a:t>XENONnT</a:t>
            </a:r>
            <a:r>
              <a:rPr lang="en-US" dirty="0"/>
              <a:t>/DEAP SS assay 316L tubing (consistently ~80uBq/m2 best cases). 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I estimate ~8m2 of plumbing in nEXO = 305 atoms  (nominal)</a:t>
            </a:r>
          </a:p>
          <a:p>
            <a:pPr lvl="1"/>
            <a:r>
              <a:rPr lang="en-US" dirty="0"/>
              <a:t>If we use best case </a:t>
            </a:r>
            <a:r>
              <a:rPr lang="en-US" dirty="0" err="1"/>
              <a:t>LowBG</a:t>
            </a:r>
            <a:r>
              <a:rPr lang="en-US" dirty="0"/>
              <a:t> SS plate could be 38 atoms (aggressive)</a:t>
            </a:r>
          </a:p>
          <a:p>
            <a:pPr lvl="2"/>
            <a:r>
              <a:rPr lang="en-US" dirty="0"/>
              <a:t>GERDA (</a:t>
            </a:r>
            <a:r>
              <a:rPr lang="en-US" dirty="0" err="1"/>
              <a:t>Zuzel</a:t>
            </a:r>
            <a:r>
              <a:rPr lang="en-US" dirty="0"/>
              <a:t>) measured 10 </a:t>
            </a:r>
            <a:r>
              <a:rPr lang="en-US" dirty="0" err="1"/>
              <a:t>uBq</a:t>
            </a:r>
            <a:r>
              <a:rPr lang="en-US" dirty="0"/>
              <a:t>/m2</a:t>
            </a:r>
          </a:p>
          <a:p>
            <a:pPr lvl="2"/>
            <a:r>
              <a:rPr lang="en-US" dirty="0"/>
              <a:t>XENON1T measured 9 </a:t>
            </a:r>
            <a:r>
              <a:rPr lang="en-US" dirty="0" err="1"/>
              <a:t>uBq</a:t>
            </a:r>
            <a:r>
              <a:rPr lang="en-US" dirty="0"/>
              <a:t>/m2 for SS used in Sulzer packing material</a:t>
            </a:r>
          </a:p>
          <a:p>
            <a:endParaRPr lang="en-US" dirty="0"/>
          </a:p>
          <a:p>
            <a:r>
              <a:rPr lang="en-US" dirty="0"/>
              <a:t>Need to search for lower BG 1” SS pressure rated tube</a:t>
            </a:r>
          </a:p>
          <a:p>
            <a:pPr lvl="1"/>
            <a:r>
              <a:rPr lang="en-US" dirty="0"/>
              <a:t>Making custom SS tubing that meets TSSA sounds really daunting but maybe necessary?!?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E7E68F-282A-4981-BF77-6296902EA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1115568"/>
            <a:ext cx="4028683" cy="534530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B73F4E-FE23-76AE-8C70-B5A554E6E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C25EAE-DDE5-5BA3-BC96-3E315BAB1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93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88B18DD-76D3-E83F-8DB1-44CACE597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EXO200 – Behavior of radon progeny in LXe TPC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EC71297-DB81-9841-4865-5484C20EB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68800B-B25C-B9FE-C81A-6685520B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3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6C25DF4-F757-8EB6-1728-C5C4BCB1F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81" y="1115568"/>
            <a:ext cx="3663519" cy="45786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614DD3-B7C2-9297-51C0-E1FD5C6B766D}"/>
              </a:ext>
            </a:extLst>
          </p:cNvPr>
          <p:cNvSpPr txBox="1"/>
          <p:nvPr/>
        </p:nvSpPr>
        <p:spPr>
          <a:xfrm>
            <a:off x="518621" y="5739309"/>
            <a:ext cx="3092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1) Find </a:t>
            </a:r>
            <a:r>
              <a:rPr lang="el-GR" sz="1600" dirty="0"/>
              <a:t>α</a:t>
            </a:r>
            <a:r>
              <a:rPr lang="en-US" sz="1600" dirty="0"/>
              <a:t>-decays in EXO-200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2263A8-7178-A197-9BBE-1C56BF450BD7}"/>
              </a:ext>
            </a:extLst>
          </p:cNvPr>
          <p:cNvSpPr txBox="1"/>
          <p:nvPr/>
        </p:nvSpPr>
        <p:spPr>
          <a:xfrm rot="21411169">
            <a:off x="2444811" y="3059700"/>
            <a:ext cx="110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β</a:t>
            </a:r>
            <a:r>
              <a:rPr lang="en-US" dirty="0">
                <a:solidFill>
                  <a:schemeClr val="bg1"/>
                </a:solidFill>
              </a:rPr>
              <a:t>-decays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7C249A-B7AE-E73E-5819-2BA1E4711FE1}"/>
              </a:ext>
            </a:extLst>
          </p:cNvPr>
          <p:cNvSpPr txBox="1"/>
          <p:nvPr/>
        </p:nvSpPr>
        <p:spPr>
          <a:xfrm rot="21411169">
            <a:off x="2343819" y="2875401"/>
            <a:ext cx="1103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</a:t>
            </a:r>
            <a:r>
              <a:rPr lang="en-US" dirty="0"/>
              <a:t>-decays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1B571DA-3875-7731-80A9-C33185A7FE77}"/>
              </a:ext>
            </a:extLst>
          </p:cNvPr>
          <p:cNvCxnSpPr>
            <a:cxnSpLocks/>
          </p:cNvCxnSpPr>
          <p:nvPr/>
        </p:nvCxnSpPr>
        <p:spPr>
          <a:xfrm flipH="1" flipV="1">
            <a:off x="3343966" y="2800274"/>
            <a:ext cx="40621" cy="3045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020178C-99F2-2E8E-7698-AD7C26EB46A3}"/>
              </a:ext>
            </a:extLst>
          </p:cNvPr>
          <p:cNvCxnSpPr/>
          <p:nvPr/>
        </p:nvCxnSpPr>
        <p:spPr>
          <a:xfrm>
            <a:off x="3445830" y="3125147"/>
            <a:ext cx="39756" cy="27401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16798B53-B35C-1CD2-FFCB-70E7E1E5E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736" y="1273105"/>
            <a:ext cx="3819586" cy="23911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E97512D-7963-EB41-A487-0195F3977486}"/>
                  </a:ext>
                </a:extLst>
              </p:cNvPr>
              <p:cNvSpPr txBox="1"/>
              <p:nvPr/>
            </p:nvSpPr>
            <p:spPr>
              <a:xfrm>
                <a:off x="4471105" y="3631096"/>
                <a:ext cx="3712818" cy="99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2) Match Rn daughters to parents by temporal and spatial distance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=3.1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en-US" sz="1600" dirty="0"/>
              </a:p>
              <a:p>
                <a:r>
                  <a:rPr lang="en-US" sz="900" dirty="0"/>
                  <a:t>(energy is not used, but it clearly demonstrates expectation)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E97512D-7963-EB41-A487-0195F3977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105" y="3631096"/>
                <a:ext cx="3712818" cy="991618"/>
              </a:xfrm>
              <a:prstGeom prst="rect">
                <a:avLst/>
              </a:prstGeom>
              <a:blipFill>
                <a:blip r:embed="rId5"/>
                <a:stretch>
                  <a:fillRect l="-820" t="-1852"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E6B2B74E-320D-68EE-C12C-83205F5800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8953" y="1115568"/>
            <a:ext cx="2910784" cy="285608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916D1AD-127B-DB88-D848-41EE7F8310B9}"/>
              </a:ext>
            </a:extLst>
          </p:cNvPr>
          <p:cNvSpPr txBox="1"/>
          <p:nvPr/>
        </p:nvSpPr>
        <p:spPr>
          <a:xfrm>
            <a:off x="8714724" y="3917221"/>
            <a:ext cx="34092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3) Observe two populations : ions and neutrals resulting from </a:t>
            </a:r>
            <a:r>
              <a:rPr lang="el-GR" sz="1600" dirty="0"/>
              <a:t>α</a:t>
            </a:r>
            <a:r>
              <a:rPr lang="en-US" sz="1600" dirty="0"/>
              <a:t>-decay.</a:t>
            </a:r>
          </a:p>
          <a:p>
            <a:r>
              <a:rPr lang="en-US" sz="1600" dirty="0"/>
              <a:t>4) Deduce </a:t>
            </a:r>
            <a:r>
              <a:rPr lang="el-GR" sz="1600" dirty="0"/>
              <a:t>β</a:t>
            </a:r>
            <a:r>
              <a:rPr lang="en-US" sz="1600" dirty="0"/>
              <a:t>-decay ion fraction from remaining population of </a:t>
            </a:r>
            <a:r>
              <a:rPr lang="en-US" sz="1600" baseline="30000" dirty="0"/>
              <a:t>214</a:t>
            </a:r>
            <a:r>
              <a:rPr lang="en-US" sz="1600" dirty="0"/>
              <a:t>Po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A33CC0-F91B-1DAA-2234-888D1DE4B6B5}"/>
              </a:ext>
            </a:extLst>
          </p:cNvPr>
          <p:cNvSpPr txBox="1"/>
          <p:nvPr/>
        </p:nvSpPr>
        <p:spPr>
          <a:xfrm>
            <a:off x="4430806" y="4994439"/>
            <a:ext cx="5680765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EXO-200 found: 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l-GR" sz="2400" dirty="0">
                <a:solidFill>
                  <a:srgbClr val="0070C0"/>
                </a:solidFill>
              </a:rPr>
              <a:t>α</a:t>
            </a:r>
            <a:r>
              <a:rPr lang="en-US" sz="2400" dirty="0">
                <a:solidFill>
                  <a:srgbClr val="0070C0"/>
                </a:solidFill>
              </a:rPr>
              <a:t>-decay ion fraction = 50%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l-GR" sz="2400" dirty="0">
                <a:solidFill>
                  <a:srgbClr val="0070C0"/>
                </a:solidFill>
              </a:rPr>
              <a:t>β</a:t>
            </a:r>
            <a:r>
              <a:rPr lang="en-US" sz="2400" dirty="0">
                <a:solidFill>
                  <a:srgbClr val="0070C0"/>
                </a:solidFill>
              </a:rPr>
              <a:t>-decay ion fraction = 76% </a:t>
            </a:r>
          </a:p>
          <a:p>
            <a:r>
              <a:rPr lang="en-US" sz="1100" dirty="0">
                <a:solidFill>
                  <a:srgbClr val="0070C0"/>
                </a:solidFill>
              </a:rPr>
              <a:t>   (http://dx.doi.org/10.1103/PhysRevC.92.045504)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71152F-96B1-B065-F50D-1888724AACCA}"/>
              </a:ext>
            </a:extLst>
          </p:cNvPr>
          <p:cNvSpPr txBox="1"/>
          <p:nvPr/>
        </p:nvSpPr>
        <p:spPr>
          <a:xfrm>
            <a:off x="2584037" y="2106229"/>
            <a:ext cx="3401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Rn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78F401-9182-87A8-449C-CA12BA823863}"/>
              </a:ext>
            </a:extLst>
          </p:cNvPr>
          <p:cNvSpPr txBox="1"/>
          <p:nvPr/>
        </p:nvSpPr>
        <p:spPr>
          <a:xfrm>
            <a:off x="2575084" y="1956714"/>
            <a:ext cx="4796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aseline="30000" dirty="0"/>
              <a:t>218</a:t>
            </a:r>
            <a:r>
              <a:rPr lang="en-US" sz="1050" dirty="0"/>
              <a:t>Po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ADB25A-88C4-9321-8ABC-CAE33CCDB3A4}"/>
              </a:ext>
            </a:extLst>
          </p:cNvPr>
          <p:cNvSpPr txBox="1"/>
          <p:nvPr/>
        </p:nvSpPr>
        <p:spPr>
          <a:xfrm>
            <a:off x="2684386" y="1577047"/>
            <a:ext cx="4796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aseline="30000" dirty="0"/>
              <a:t>214</a:t>
            </a:r>
            <a:r>
              <a:rPr lang="en-US" sz="1050" dirty="0"/>
              <a:t>Po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934AA0-1121-7059-3EF6-7F1233FF80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3835" y="5051037"/>
            <a:ext cx="3706914" cy="137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15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94627D-9D09-305A-4DCB-601BCB132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8A5F60-848B-9ECC-97FD-724639937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30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83F7D0-41CB-18D5-82D5-CB3BB25D0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25" y="441919"/>
            <a:ext cx="10527830" cy="58507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59C7E9-9A5A-4041-0B8C-1B10CA6502C2}"/>
              </a:ext>
            </a:extLst>
          </p:cNvPr>
          <p:cNvSpPr txBox="1"/>
          <p:nvPr/>
        </p:nvSpPr>
        <p:spPr>
          <a:xfrm>
            <a:off x="1172665" y="4879126"/>
            <a:ext cx="4554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One crazy idea I proposed</a:t>
            </a:r>
          </a:p>
        </p:txBody>
      </p:sp>
    </p:spTree>
    <p:extLst>
      <p:ext uri="{BB962C8B-B14F-4D97-AF65-F5344CB8AC3E}">
        <p14:creationId xmlns:p14="http://schemas.microsoft.com/office/powerpoint/2010/main" val="2207794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068ED-EE69-EB37-D91D-8F7EE7B75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Bottoms estimate up point design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976F7-1946-5ED5-95B0-620887B20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078" y="1451046"/>
            <a:ext cx="4719381" cy="4899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Plumbing based on v59 of the P&amp;ID maintained by TPCs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It is quite like EXO-200 except:</a:t>
            </a:r>
          </a:p>
          <a:p>
            <a:r>
              <a:rPr lang="en-US" sz="2400" dirty="0"/>
              <a:t>High SA Passive plate HX (or two)</a:t>
            </a:r>
          </a:p>
          <a:p>
            <a:pPr lvl="1"/>
            <a:r>
              <a:rPr lang="en-US" sz="2000" dirty="0"/>
              <a:t>LZ HX is ~8m2 </a:t>
            </a:r>
          </a:p>
          <a:p>
            <a:r>
              <a:rPr lang="en-US" sz="2400" dirty="0"/>
              <a:t>Longer runs (through water tank) biasing SA towards SS tubing</a:t>
            </a:r>
          </a:p>
          <a:p>
            <a:pPr lvl="1"/>
            <a:r>
              <a:rPr lang="en-US" sz="2000" dirty="0"/>
              <a:t>Estimate ~8m2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D33F1-4029-3F73-254D-9BF57D651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437" y="1426363"/>
            <a:ext cx="6434774" cy="47506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1A9C7-C6F2-6CFF-979F-A1A469ED3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27DD7-41ED-84DF-0223-6D1372C64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25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D712A-6EBB-815F-E6C2-C53794506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XENONnT</a:t>
            </a:r>
            <a:r>
              <a:rPr lang="en-US" dirty="0"/>
              <a:t> Schematic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8AA34B-E60E-E838-07AA-EC6B2C000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6626" y="1329002"/>
            <a:ext cx="7580446" cy="428515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5DA918-E7A9-1187-40D4-14C091629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461" y="-1"/>
            <a:ext cx="3532540" cy="272317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4CEDD-4B26-92CE-8FCF-54E8F5DD6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827B7-3547-28C8-2C0D-B788C3F8C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ADE8A7-FE21-105D-4EBB-8342A32FED9D}"/>
              </a:ext>
            </a:extLst>
          </p:cNvPr>
          <p:cNvSpPr txBox="1"/>
          <p:nvPr/>
        </p:nvSpPr>
        <p:spPr>
          <a:xfrm>
            <a:off x="146584" y="402168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1.48 </a:t>
            </a:r>
            <a:r>
              <a:rPr lang="en-US" dirty="0" err="1">
                <a:solidFill>
                  <a:srgbClr val="0070C0"/>
                </a:solidFill>
              </a:rPr>
              <a:t>mBq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924A53-AD0C-DAE7-8A61-D8A5E94F2037}"/>
              </a:ext>
            </a:extLst>
          </p:cNvPr>
          <p:cNvSpPr txBox="1"/>
          <p:nvPr/>
        </p:nvSpPr>
        <p:spPr>
          <a:xfrm>
            <a:off x="146584" y="4763878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2.5 </a:t>
            </a:r>
            <a:r>
              <a:rPr lang="en-US" dirty="0" err="1">
                <a:solidFill>
                  <a:srgbClr val="00B050"/>
                </a:solidFill>
              </a:rPr>
              <a:t>mBq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E43BD7-C962-C134-B18D-5D07837C3A76}"/>
              </a:ext>
            </a:extLst>
          </p:cNvPr>
          <p:cNvSpPr/>
          <p:nvPr/>
        </p:nvSpPr>
        <p:spPr>
          <a:xfrm>
            <a:off x="1594335" y="4550444"/>
            <a:ext cx="360108" cy="405464"/>
          </a:xfrm>
          <a:custGeom>
            <a:avLst/>
            <a:gdLst>
              <a:gd name="csX0" fmla="*/ 0 w 360108"/>
              <a:gd name="csY0" fmla="*/ 0 h 405464"/>
              <a:gd name="csX1" fmla="*/ 360108 w 360108"/>
              <a:gd name="csY1" fmla="*/ 0 h 405464"/>
              <a:gd name="csX2" fmla="*/ 360108 w 360108"/>
              <a:gd name="csY2" fmla="*/ 405464 h 405464"/>
              <a:gd name="csX3" fmla="*/ 0 w 360108"/>
              <a:gd name="csY3" fmla="*/ 405464 h 405464"/>
              <a:gd name="csX4" fmla="*/ 0 w 360108"/>
              <a:gd name="csY4" fmla="*/ 0 h 40546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60108" h="405464" extrusionOk="0">
                <a:moveTo>
                  <a:pt x="0" y="0"/>
                </a:moveTo>
                <a:cubicBezTo>
                  <a:pt x="165167" y="-19701"/>
                  <a:pt x="207846" y="4333"/>
                  <a:pt x="360108" y="0"/>
                </a:cubicBezTo>
                <a:cubicBezTo>
                  <a:pt x="368126" y="124453"/>
                  <a:pt x="359866" y="204374"/>
                  <a:pt x="360108" y="405464"/>
                </a:cubicBezTo>
                <a:cubicBezTo>
                  <a:pt x="227669" y="444787"/>
                  <a:pt x="109300" y="379263"/>
                  <a:pt x="0" y="405464"/>
                </a:cubicBezTo>
                <a:cubicBezTo>
                  <a:pt x="-25218" y="299391"/>
                  <a:pt x="11785" y="18390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5231612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587603-BDA0-E098-C279-9EE31A0A1C14}"/>
              </a:ext>
            </a:extLst>
          </p:cNvPr>
          <p:cNvSpPr/>
          <p:nvPr/>
        </p:nvSpPr>
        <p:spPr>
          <a:xfrm>
            <a:off x="1579214" y="4046711"/>
            <a:ext cx="741056" cy="405464"/>
          </a:xfrm>
          <a:custGeom>
            <a:avLst/>
            <a:gdLst>
              <a:gd name="csX0" fmla="*/ 0 w 741056"/>
              <a:gd name="csY0" fmla="*/ 0 h 405464"/>
              <a:gd name="csX1" fmla="*/ 363117 w 741056"/>
              <a:gd name="csY1" fmla="*/ 0 h 405464"/>
              <a:gd name="csX2" fmla="*/ 741056 w 741056"/>
              <a:gd name="csY2" fmla="*/ 0 h 405464"/>
              <a:gd name="csX3" fmla="*/ 741056 w 741056"/>
              <a:gd name="csY3" fmla="*/ 405464 h 405464"/>
              <a:gd name="csX4" fmla="*/ 392760 w 741056"/>
              <a:gd name="csY4" fmla="*/ 405464 h 405464"/>
              <a:gd name="csX5" fmla="*/ 0 w 741056"/>
              <a:gd name="csY5" fmla="*/ 405464 h 405464"/>
              <a:gd name="csX6" fmla="*/ 0 w 741056"/>
              <a:gd name="csY6" fmla="*/ 0 h 40546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741056" h="405464" extrusionOk="0">
                <a:moveTo>
                  <a:pt x="0" y="0"/>
                </a:moveTo>
                <a:cubicBezTo>
                  <a:pt x="117683" y="-28448"/>
                  <a:pt x="264148" y="25611"/>
                  <a:pt x="363117" y="0"/>
                </a:cubicBezTo>
                <a:cubicBezTo>
                  <a:pt x="462086" y="-25611"/>
                  <a:pt x="663379" y="11735"/>
                  <a:pt x="741056" y="0"/>
                </a:cubicBezTo>
                <a:cubicBezTo>
                  <a:pt x="749544" y="157561"/>
                  <a:pt x="719307" y="210072"/>
                  <a:pt x="741056" y="405464"/>
                </a:cubicBezTo>
                <a:cubicBezTo>
                  <a:pt x="579324" y="410611"/>
                  <a:pt x="532488" y="405192"/>
                  <a:pt x="392760" y="405464"/>
                </a:cubicBezTo>
                <a:cubicBezTo>
                  <a:pt x="253032" y="405736"/>
                  <a:pt x="135534" y="384508"/>
                  <a:pt x="0" y="405464"/>
                </a:cubicBezTo>
                <a:cubicBezTo>
                  <a:pt x="-12391" y="237873"/>
                  <a:pt x="2098" y="154991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5231612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18C313-0A6E-1087-5B54-6FEAF2C75C89}"/>
              </a:ext>
            </a:extLst>
          </p:cNvPr>
          <p:cNvSpPr txBox="1"/>
          <p:nvPr/>
        </p:nvSpPr>
        <p:spPr>
          <a:xfrm rot="18000000">
            <a:off x="3556737" y="5800587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1.6mBq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032D72-49DC-BF46-83D3-068B0E338EAB}"/>
              </a:ext>
            </a:extLst>
          </p:cNvPr>
          <p:cNvSpPr txBox="1"/>
          <p:nvPr/>
        </p:nvSpPr>
        <p:spPr>
          <a:xfrm rot="18000000">
            <a:off x="2879605" y="5799426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0.24mBq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12D459-0CE3-D33D-5C09-FF0FEBDAAF08}"/>
              </a:ext>
            </a:extLst>
          </p:cNvPr>
          <p:cNvSpPr txBox="1"/>
          <p:nvPr/>
        </p:nvSpPr>
        <p:spPr>
          <a:xfrm>
            <a:off x="8281228" y="380630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1.2+0.24 </a:t>
            </a:r>
            <a:r>
              <a:rPr lang="en-US" dirty="0" err="1"/>
              <a:t>mBq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917A1C-1245-F066-C4AC-25F78B379217}"/>
              </a:ext>
            </a:extLst>
          </p:cNvPr>
          <p:cNvSpPr txBox="1"/>
          <p:nvPr/>
        </p:nvSpPr>
        <p:spPr>
          <a:xfrm>
            <a:off x="8659461" y="3147337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0.3mBq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58CB32-010E-1867-5814-BE67B615166E}"/>
              </a:ext>
            </a:extLst>
          </p:cNvPr>
          <p:cNvCxnSpPr/>
          <p:nvPr/>
        </p:nvCxnSpPr>
        <p:spPr>
          <a:xfrm flipV="1">
            <a:off x="146584" y="4763878"/>
            <a:ext cx="942320" cy="36933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E1F5FCF-8CB6-8208-9095-4FDAC4B682EC}"/>
              </a:ext>
            </a:extLst>
          </p:cNvPr>
          <p:cNvSpPr txBox="1"/>
          <p:nvPr/>
        </p:nvSpPr>
        <p:spPr>
          <a:xfrm>
            <a:off x="1500740" y="1115568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21mBq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B2A31C-4583-64BB-D0CC-4B555D62AFAD}"/>
              </a:ext>
            </a:extLst>
          </p:cNvPr>
          <p:cNvSpPr txBox="1"/>
          <p:nvPr/>
        </p:nvSpPr>
        <p:spPr>
          <a:xfrm>
            <a:off x="3539903" y="3806307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3.6mBq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CFBF93-808B-B5E0-45ED-4F530324A006}"/>
              </a:ext>
            </a:extLst>
          </p:cNvPr>
          <p:cNvSpPr txBox="1"/>
          <p:nvPr/>
        </p:nvSpPr>
        <p:spPr>
          <a:xfrm>
            <a:off x="6847529" y="4955908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9.3mBq</a:t>
            </a:r>
          </a:p>
        </p:txBody>
      </p:sp>
    </p:spTree>
    <p:extLst>
      <p:ext uri="{BB962C8B-B14F-4D97-AF65-F5344CB8AC3E}">
        <p14:creationId xmlns:p14="http://schemas.microsoft.com/office/powerpoint/2010/main" val="414389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6AB9CD-3116-430C-BA68-54E3A2F50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83" y="1"/>
            <a:ext cx="1146651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06DB0C-232A-0CA3-0D80-14681AF39C95}"/>
              </a:ext>
            </a:extLst>
          </p:cNvPr>
          <p:cNvSpPr txBox="1"/>
          <p:nvPr/>
        </p:nvSpPr>
        <p:spPr>
          <a:xfrm rot="16200000">
            <a:off x="-1083808" y="3531881"/>
            <a:ext cx="3707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LZ System Diagram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647BA-47A2-3E65-BC07-BD1CF45A4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D39E7-9ED3-A009-D38E-3B7ADDF8F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25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BB47F-63F0-F557-866B-40A745E04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SLAC ESC “S1”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DF9DB6A-3B4A-EA1D-FBA5-ED980321E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/>
          <a:stretch/>
        </p:blipFill>
        <p:spPr bwMode="auto">
          <a:xfrm>
            <a:off x="6474939" y="1178654"/>
            <a:ext cx="5558569" cy="497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1437B18-A17F-AD34-14A1-0E4D69F91B4B}"/>
              </a:ext>
            </a:extLst>
          </p:cNvPr>
          <p:cNvSpPr/>
          <p:nvPr/>
        </p:nvSpPr>
        <p:spPr>
          <a:xfrm>
            <a:off x="6766752" y="4862694"/>
            <a:ext cx="1335045" cy="388382"/>
          </a:xfrm>
          <a:prstGeom prst="wedgeRoundRectCallout">
            <a:avLst>
              <a:gd name="adj1" fmla="val 31709"/>
              <a:gd name="adj2" fmla="val -1517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Recirc pump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EFDEAC2-929A-F575-E474-3D611B4C1A21}"/>
              </a:ext>
            </a:extLst>
          </p:cNvPr>
          <p:cNvSpPr/>
          <p:nvPr/>
        </p:nvSpPr>
        <p:spPr>
          <a:xfrm>
            <a:off x="10377468" y="2042043"/>
            <a:ext cx="1656040" cy="687822"/>
          </a:xfrm>
          <a:prstGeom prst="wedgeRoundRectCallout">
            <a:avLst>
              <a:gd name="adj1" fmla="val -60620"/>
              <a:gd name="adj2" fmla="val 1057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Electropolished UHV ESC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3616B6E-CDEA-76AD-10CF-C9B68E28EB13}"/>
              </a:ext>
            </a:extLst>
          </p:cNvPr>
          <p:cNvSpPr/>
          <p:nvPr/>
        </p:nvSpPr>
        <p:spPr>
          <a:xfrm>
            <a:off x="6878176" y="2292178"/>
            <a:ext cx="1874900" cy="275682"/>
          </a:xfrm>
          <a:prstGeom prst="wedgeRoundRectCallout">
            <a:avLst>
              <a:gd name="adj1" fmla="val 90482"/>
              <a:gd name="adj2" fmla="val 521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Improved Electronics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E6AF283-BA9E-0AFF-C478-21BDB761E801}"/>
              </a:ext>
            </a:extLst>
          </p:cNvPr>
          <p:cNvSpPr/>
          <p:nvPr/>
        </p:nvSpPr>
        <p:spPr>
          <a:xfrm>
            <a:off x="10165344" y="4807191"/>
            <a:ext cx="1656040" cy="687822"/>
          </a:xfrm>
          <a:prstGeom prst="wedgeRoundRectCallout">
            <a:avLst>
              <a:gd name="adj1" fmla="val -68455"/>
              <a:gd name="adj2" fmla="val 375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SlowControl</a:t>
            </a:r>
            <a:r>
              <a:rPr lang="en-US" sz="1400" dirty="0"/>
              <a:t> DAQ</a:t>
            </a:r>
          </a:p>
          <a:p>
            <a:pPr algn="ctr"/>
            <a:r>
              <a:rPr lang="en-US" sz="1400" dirty="0"/>
              <a:t>Press, Flow, Temp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9FD11FB-E3B3-8D89-62DC-495D1641D26B}"/>
              </a:ext>
            </a:extLst>
          </p:cNvPr>
          <p:cNvSpPr/>
          <p:nvPr/>
        </p:nvSpPr>
        <p:spPr>
          <a:xfrm>
            <a:off x="6766752" y="1441598"/>
            <a:ext cx="1874900" cy="275682"/>
          </a:xfrm>
          <a:prstGeom prst="wedgeRoundRectCallout">
            <a:avLst>
              <a:gd name="adj1" fmla="val 90482"/>
              <a:gd name="adj2" fmla="val 521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USB Scope DAQ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DE038DE-F4EB-4DBA-B5AB-406DCF3BF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t="12609" r="5110"/>
          <a:stretch/>
        </p:blipFill>
        <p:spPr bwMode="auto">
          <a:xfrm rot="16200000">
            <a:off x="3323239" y="3487352"/>
            <a:ext cx="2506790" cy="359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AF31FB-85FA-582B-774A-17C60EF20CD6}"/>
              </a:ext>
            </a:extLst>
          </p:cNvPr>
          <p:cNvSpPr txBox="1"/>
          <p:nvPr/>
        </p:nvSpPr>
        <p:spPr>
          <a:xfrm>
            <a:off x="478745" y="5453988"/>
            <a:ext cx="240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Charge Amplifier and BIAS circuit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0E86B2B-044A-9252-6576-05D6601B1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8B38A-B7D1-4E75-BE7C-A639A54AD45D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84A43B-0C14-7967-647D-EA7FA1948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" y="1336348"/>
            <a:ext cx="5172797" cy="26102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6724FE-3B33-25B9-58D9-5EDA78C36C44}"/>
              </a:ext>
            </a:extLst>
          </p:cNvPr>
          <p:cNvSpPr txBox="1"/>
          <p:nvPr/>
        </p:nvSpPr>
        <p:spPr>
          <a:xfrm>
            <a:off x="3568890" y="1110990"/>
            <a:ext cx="2015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SLAC Bellows Pump</a:t>
            </a:r>
          </a:p>
          <a:p>
            <a:r>
              <a:rPr lang="en-US" dirty="0"/>
              <a:t>100% metal, UHV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C122C-6DE6-11C4-58E8-AAF5D00E1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</p:spTree>
    <p:extLst>
      <p:ext uri="{BB962C8B-B14F-4D97-AF65-F5344CB8AC3E}">
        <p14:creationId xmlns:p14="http://schemas.microsoft.com/office/powerpoint/2010/main" val="1233703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E2DD7-AE02-87EA-177D-7D98BC273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ESC Calibration - Backup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1619F0-BCB3-ABAF-C5C1-4DAC465166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0452" y="1825625"/>
                <a:ext cx="5529981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Evacuate Pylon source</a:t>
                </a:r>
              </a:p>
              <a:p>
                <a:r>
                  <a:rPr lang="en-US" dirty="0"/>
                  <a:t>Emanate N Rn atoms (wait)</a:t>
                </a:r>
              </a:p>
              <a:p>
                <a:r>
                  <a:rPr lang="en-US" dirty="0"/>
                  <a:t>Transfer Rn atoms through source w/ </a:t>
                </a:r>
                <a:r>
                  <a:rPr lang="en-US" dirty="0" err="1"/>
                  <a:t>Ar</a:t>
                </a:r>
                <a:r>
                  <a:rPr lang="en-US" dirty="0"/>
                  <a:t>/N2 to fill ESC to 1Bar</a:t>
                </a:r>
              </a:p>
              <a:p>
                <a:r>
                  <a:rPr lang="en-US" dirty="0"/>
                  <a:t>Count Rn atoms: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𝐶𝑜𝑢𝑛𝑡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Efficiency product of:</a:t>
                </a:r>
              </a:p>
              <a:p>
                <a:pPr lvl="1"/>
                <a:r>
                  <a:rPr lang="en-US" dirty="0"/>
                  <a:t>Ionization fraction of daughters in gas</a:t>
                </a:r>
              </a:p>
              <a:p>
                <a:pPr lvl="1"/>
                <a:r>
                  <a:rPr lang="en-US" dirty="0"/>
                  <a:t>Ion collection on diode</a:t>
                </a:r>
              </a:p>
              <a:p>
                <a:pPr lvl="1"/>
                <a:r>
                  <a:rPr lang="en-US" dirty="0"/>
                  <a:t>Solid angle of diode (50%)</a:t>
                </a:r>
              </a:p>
              <a:p>
                <a:pPr lvl="1"/>
                <a:r>
                  <a:rPr lang="en-US" dirty="0">
                    <a:ea typeface="Cambria Math" panose="02040503050406030204" pitchFamily="18" charset="0"/>
                  </a:rPr>
                  <a:t>ESC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=[0.3 − 0.4]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1619F0-BCB3-ABAF-C5C1-4DAC465166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0452" y="1825625"/>
                <a:ext cx="5529981" cy="4351338"/>
              </a:xfrm>
              <a:blipFill>
                <a:blip r:embed="rId2"/>
                <a:stretch>
                  <a:fillRect l="-1433" t="-1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9B9175F-E70C-D17E-438B-F0F9F066D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434" y="1365194"/>
            <a:ext cx="5671973" cy="481176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217FC6-382A-B586-EFBC-0CFB9373E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855B2-F96E-385D-6C3A-EDDECBF20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B0DD-54F2-4DF7-86FD-10FC663320D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09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7305-97A3-8D9B-A57F-B2415C71E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0E9354AD-25D0-A2EA-2C69-5087C265A85F}"/>
              </a:ext>
            </a:extLst>
          </p:cNvPr>
          <p:cNvGrpSpPr/>
          <p:nvPr/>
        </p:nvGrpSpPr>
        <p:grpSpPr>
          <a:xfrm>
            <a:off x="6854670" y="3228560"/>
            <a:ext cx="4290408" cy="3264315"/>
            <a:chOff x="7327331" y="3202256"/>
            <a:chExt cx="4290408" cy="3264315"/>
          </a:xfrm>
        </p:grpSpPr>
        <p:pic>
          <p:nvPicPr>
            <p:cNvPr id="14" name="Picture 13">
              <a:hlinkClick r:id="rId2"/>
              <a:extLst>
                <a:ext uri="{FF2B5EF4-FFF2-40B4-BE49-F238E27FC236}">
                  <a16:creationId xmlns:a16="http://schemas.microsoft.com/office/drawing/2014/main" id="{1C10E132-3F57-F563-A8EF-A28EDBF8C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7331" y="3202256"/>
              <a:ext cx="4290408" cy="326431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A6DEF31-00FF-36C6-B9CA-72317447E87C}"/>
                </a:ext>
              </a:extLst>
            </p:cNvPr>
            <p:cNvSpPr txBox="1"/>
            <p:nvPr/>
          </p:nvSpPr>
          <p:spPr>
            <a:xfrm>
              <a:off x="8189233" y="5422929"/>
              <a:ext cx="3171688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050" b="0" i="0" dirty="0">
                  <a:solidFill>
                    <a:srgbClr val="000000"/>
                  </a:solidFill>
                  <a:effectLst/>
                  <a:latin typeface="Noto Sans" panose="020B0502040504020204" pitchFamily="34" charset="0"/>
                </a:rPr>
                <a:t>LZ Analysis</a:t>
              </a:r>
            </a:p>
            <a:p>
              <a:pPr algn="r"/>
              <a:r>
                <a:rPr lang="en-US" sz="1050" b="0" i="0" dirty="0">
                  <a:solidFill>
                    <a:srgbClr val="000000"/>
                  </a:solidFill>
                  <a:effectLst/>
                  <a:latin typeface="Noto Sans" panose="020B0502040504020204" pitchFamily="34" charset="0"/>
                </a:rPr>
                <a:t>https://doi.org/10.1103/PhysRevD.108.012010</a:t>
              </a:r>
              <a:endParaRPr lang="en-US" sz="105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9A9264-074A-5ED1-6D0D-4D675D170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748500"/>
          </a:xfrm>
        </p:spPr>
        <p:txBody>
          <a:bodyPr>
            <a:normAutofit fontScale="90000"/>
          </a:bodyPr>
          <a:lstStyle/>
          <a:p>
            <a:r>
              <a:rPr lang="en-US" dirty="0"/>
              <a:t>(radiological) BG in order of impact in next-gen experiments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8">
                <a:extLst>
                  <a:ext uri="{FF2B5EF4-FFF2-40B4-BE49-F238E27FC236}">
                    <a16:creationId xmlns:a16="http://schemas.microsoft.com/office/drawing/2014/main" id="{229C7FAD-7190-76AF-7158-705AFB7CE8D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9788" y="955375"/>
                <a:ext cx="5157787" cy="82391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sty m:val="p"/>
                      </m:rP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νββ</m:t>
                    </m:r>
                  </m:oMath>
                </a14:m>
                <a:r>
                  <a:rPr lang="en-US" b="0" dirty="0">
                    <a:solidFill>
                      <a:srgbClr val="7030A0"/>
                    </a:solidFill>
                  </a:rPr>
                  <a:t> in </a:t>
                </a:r>
                <a:r>
                  <a:rPr lang="en-US" b="0" baseline="30000" dirty="0">
                    <a:solidFill>
                      <a:srgbClr val="7030A0"/>
                    </a:solidFill>
                  </a:rPr>
                  <a:t>136</a:t>
                </a:r>
                <a:r>
                  <a:rPr lang="en-US" b="0" dirty="0">
                    <a:solidFill>
                      <a:srgbClr val="7030A0"/>
                    </a:solidFill>
                  </a:rPr>
                  <a:t>Xe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𝛽𝛽</m:t>
                        </m:r>
                      </m:sub>
                    </m:sSub>
                  </m:oMath>
                </a14:m>
                <a:r>
                  <a:rPr lang="en-US" b="0" dirty="0">
                    <a:solidFill>
                      <a:srgbClr val="7030A0"/>
                    </a:solidFill>
                  </a:rPr>
                  <a:t>=2457 keV)</a:t>
                </a:r>
              </a:p>
            </p:txBody>
          </p:sp>
        </mc:Choice>
        <mc:Fallback xmlns="">
          <p:sp>
            <p:nvSpPr>
              <p:cNvPr id="9" name="Text Placeholder 8">
                <a:extLst>
                  <a:ext uri="{FF2B5EF4-FFF2-40B4-BE49-F238E27FC236}">
                    <a16:creationId xmlns:a16="http://schemas.microsoft.com/office/drawing/2014/main" id="{229C7FAD-7190-76AF-7158-705AFB7CE8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9788" y="955375"/>
                <a:ext cx="5157787" cy="823912"/>
              </a:xfrm>
              <a:blipFill>
                <a:blip r:embed="rId4"/>
                <a:stretch>
                  <a:fillRect b="-14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247647-6B50-CAE4-40AF-444148E8412F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9788" y="1792535"/>
                <a:ext cx="5157787" cy="3684588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arenR"/>
                </a:pPr>
                <a:r>
                  <a:rPr lang="en-US" sz="2400" baseline="30000" dirty="0">
                    <a:solidFill>
                      <a:schemeClr val="tx1"/>
                    </a:solidFill>
                  </a:rPr>
                  <a:t>214</a:t>
                </a:r>
                <a:r>
                  <a:rPr lang="en-US" sz="2400" dirty="0">
                    <a:solidFill>
                      <a:schemeClr val="tx1"/>
                    </a:solidFill>
                  </a:rPr>
                  <a:t>Bi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2448 keV, 1.5%)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400" baseline="30000" dirty="0"/>
                  <a:t>208</a:t>
                </a:r>
                <a:r>
                  <a:rPr lang="en-US" sz="2400" dirty="0"/>
                  <a:t>Tl 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/>
                  <a:t>, 2614 keV, 100%)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1800" baseline="30000" dirty="0"/>
                  <a:t>137</a:t>
                </a:r>
                <a:r>
                  <a:rPr lang="en-US" sz="1800" dirty="0"/>
                  <a:t>Xe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1" smtClean="0">
                        <a:latin typeface="Cambria Math" panose="02040503050406030204" pitchFamily="18" charset="0"/>
                      </a:rPr>
                      <m:t>β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800" dirty="0"/>
                  <a:t> 4173 keV)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1600" baseline="30000" dirty="0"/>
                  <a:t>…</a:t>
                </a:r>
                <a:endParaRPr lang="en-US" sz="16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247647-6B50-CAE4-40AF-444148E841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9788" y="1792535"/>
                <a:ext cx="5157787" cy="3684588"/>
              </a:xfrm>
              <a:blipFill>
                <a:blip r:embed="rId5"/>
                <a:stretch>
                  <a:fillRect l="-1891" t="-2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235A2C1-9BD4-C527-958F-881B6D3F26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955375"/>
            <a:ext cx="5183188" cy="823912"/>
          </a:xfrm>
        </p:spPr>
        <p:txBody>
          <a:bodyPr/>
          <a:lstStyle/>
          <a:p>
            <a:pPr algn="ctr"/>
            <a:r>
              <a:rPr lang="en-US" b="0" dirty="0">
                <a:solidFill>
                  <a:srgbClr val="0070C0"/>
                </a:solidFill>
              </a:rPr>
              <a:t>WIMPS in </a:t>
            </a:r>
            <a:r>
              <a:rPr lang="en-US" b="0" dirty="0" err="1">
                <a:solidFill>
                  <a:srgbClr val="0070C0"/>
                </a:solidFill>
              </a:rPr>
              <a:t>LXe</a:t>
            </a:r>
            <a:endParaRPr lang="en-US" b="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E19F4A74-E38F-B011-5706-F56403B6EB9A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172200" y="1792535"/>
                <a:ext cx="5183188" cy="3684588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arabicParenR"/>
                </a:pPr>
                <a:r>
                  <a:rPr lang="en-US" sz="2400" baseline="30000" dirty="0">
                    <a:solidFill>
                      <a:schemeClr val="tx1"/>
                    </a:solidFill>
                  </a:rPr>
                  <a:t>214</a:t>
                </a:r>
                <a:r>
                  <a:rPr lang="en-US" sz="2400" dirty="0">
                    <a:solidFill>
                      <a:schemeClr val="tx1"/>
                    </a:solidFill>
                  </a:rPr>
                  <a:t>Pb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β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12% “naked beta”)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1600" baseline="30000" dirty="0"/>
                  <a:t>85</a:t>
                </a:r>
                <a:r>
                  <a:rPr lang="en-US" sz="1600" dirty="0"/>
                  <a:t>Kr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1" smtClean="0">
                        <a:latin typeface="Cambria Math" panose="02040503050406030204" pitchFamily="18" charset="0"/>
                      </a:rPr>
                      <m:t>β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600" dirty="0"/>
                  <a:t> 99% “naked beta”)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1" smtClean="0">
                        <a:latin typeface="Cambria Math" panose="02040503050406030204" pitchFamily="18" charset="0"/>
                      </a:rPr>
                      <m:t>ν</m:t>
                    </m:r>
                  </m:oMath>
                </a14:m>
                <a:r>
                  <a:rPr lang="en-US" sz="1600" dirty="0"/>
                  <a:t>-ER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1600" dirty="0"/>
                  <a:t>… </a:t>
                </a:r>
              </a:p>
              <a:p>
                <a:pPr marL="514350" indent="-514350">
                  <a:buFont typeface="+mj-lt"/>
                  <a:buAutoNum type="arabicParenR"/>
                </a:pPr>
                <a:endParaRPr lang="en-US" sz="2400" dirty="0"/>
              </a:p>
            </p:txBody>
          </p:sp>
        </mc:Choice>
        <mc:Fallback xmlns="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E19F4A74-E38F-B011-5706-F56403B6EB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172200" y="1792535"/>
                <a:ext cx="5183188" cy="3684588"/>
              </a:xfrm>
              <a:blipFill>
                <a:blip r:embed="rId6"/>
                <a:stretch>
                  <a:fillRect l="-1882" t="-2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C0A4B2-706B-80F7-9FA2-66616D5FB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EBCD5-63B8-2F2A-5F0A-798150B36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B50395-73E1-C987-3C7F-1048BFC9D6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4909" y="4005803"/>
            <a:ext cx="2992169" cy="26554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87E214-14AC-F711-716E-C7086851C5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967" y="3429000"/>
            <a:ext cx="4994353" cy="5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01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C53F3-7762-856B-52E8-6B0E69A11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174">
            <a:extLst>
              <a:ext uri="{FF2B5EF4-FFF2-40B4-BE49-F238E27FC236}">
                <a16:creationId xmlns:a16="http://schemas.microsoft.com/office/drawing/2014/main" id="{3E8833D9-174D-40AD-7BC1-D85BD4C32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824" y="2835090"/>
            <a:ext cx="4080850" cy="1515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94660C-131E-38EE-34B2-9FC65C65A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222</a:t>
            </a:r>
            <a:r>
              <a:rPr lang="en-US" dirty="0"/>
              <a:t>Rn in LXe TPC backgrounds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B91F14-431F-244B-D536-D42FF05487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1097" y="1238654"/>
                <a:ext cx="5081104" cy="95225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sty m:val="p"/>
                      </m:rP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νββ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:</a:t>
                </a:r>
                <a:r>
                  <a:rPr lang="en-US" sz="2400" baseline="30000" dirty="0">
                    <a:solidFill>
                      <a:srgbClr val="7030A0"/>
                    </a:solidFill>
                  </a:rPr>
                  <a:t> 214</a:t>
                </a:r>
                <a:r>
                  <a:rPr lang="en-US" sz="2400" dirty="0">
                    <a:solidFill>
                      <a:srgbClr val="7030A0"/>
                    </a:solidFill>
                  </a:rPr>
                  <a:t>Bi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, 2448 keV, 1.5%)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0070C0"/>
                    </a:solidFill>
                  </a:rPr>
                  <a:t>DM: </a:t>
                </a:r>
                <a:r>
                  <a:rPr lang="en-US" baseline="30000" dirty="0">
                    <a:solidFill>
                      <a:srgbClr val="0070C0"/>
                    </a:solidFill>
                  </a:rPr>
                  <a:t>214</a:t>
                </a:r>
                <a:r>
                  <a:rPr lang="en-US" dirty="0">
                    <a:solidFill>
                      <a:srgbClr val="0070C0"/>
                    </a:solidFill>
                  </a:rPr>
                  <a:t>Pb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β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12% “naked beta”)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B91F14-431F-244B-D536-D42FF05487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1097" y="1238654"/>
                <a:ext cx="5081104" cy="952255"/>
              </a:xfrm>
              <a:blipFill>
                <a:blip r:embed="rId3"/>
                <a:stretch>
                  <a:fillRect l="-1921" t="-8333" b="-7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2A33F4-4D42-2BCB-EA42-FA842BE6F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55EC5-39A2-4F04-6BE8-E17BDC0F1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5</a:t>
            </a:fld>
            <a:endParaRPr lang="en-US"/>
          </a:p>
        </p:txBody>
      </p: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id="{8014A779-7D10-5DA3-695C-00CF983BF33E}"/>
              </a:ext>
            </a:extLst>
          </p:cNvPr>
          <p:cNvSpPr/>
          <p:nvPr/>
        </p:nvSpPr>
        <p:spPr>
          <a:xfrm>
            <a:off x="6436145" y="3336320"/>
            <a:ext cx="892682" cy="975926"/>
          </a:xfrm>
          <a:prstGeom prst="roundRect">
            <a:avLst/>
          </a:prstGeom>
          <a:solidFill>
            <a:srgbClr val="FFFF00">
              <a:alpha val="12157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F98D7A53-3B0A-9E07-D7D9-294BFDA05C8E}"/>
                  </a:ext>
                </a:extLst>
              </p:cNvPr>
              <p:cNvSpPr txBox="1"/>
              <p:nvPr/>
            </p:nvSpPr>
            <p:spPr>
              <a:xfrm>
                <a:off x="5373288" y="4706657"/>
                <a:ext cx="6402676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sty m:val="p"/>
                      </m:rPr>
                      <a:rPr lang="en-US" sz="2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νββ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: </a:t>
                </a:r>
                <a:r>
                  <a:rPr lang="en-US" sz="2400" baseline="30000" dirty="0">
                    <a:solidFill>
                      <a:srgbClr val="7030A0"/>
                    </a:solidFill>
                  </a:rPr>
                  <a:t>214</a:t>
                </a:r>
                <a:r>
                  <a:rPr lang="en-US" sz="2400" dirty="0">
                    <a:solidFill>
                      <a:srgbClr val="7030A0"/>
                    </a:solidFill>
                  </a:rPr>
                  <a:t>Bi plate-out on cathode where </a:t>
                </a:r>
                <a:r>
                  <a:rPr lang="el-GR" sz="2400" dirty="0">
                    <a:solidFill>
                      <a:srgbClr val="7030A0"/>
                    </a:solidFill>
                  </a:rPr>
                  <a:t>β</a:t>
                </a:r>
                <a:r>
                  <a:rPr lang="en-US" sz="2400" dirty="0">
                    <a:solidFill>
                      <a:srgbClr val="7030A0"/>
                    </a:solidFill>
                  </a:rPr>
                  <a:t> &amp; α are missed &amp;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PEs in TPC (~activity)</a:t>
                </a:r>
              </a:p>
              <a:p>
                <a:r>
                  <a:rPr lang="en-US" sz="1600" dirty="0">
                    <a:solidFill>
                      <a:srgbClr val="7030A0"/>
                    </a:solidFill>
                    <a:latin typeface="Cavolini" panose="03000502040302020204" pitchFamily="66" charset="0"/>
                    <a:cs typeface="Cavolini" panose="03000502040302020204" pitchFamily="66" charset="0"/>
                  </a:rPr>
                  <a:t>~ becomes material BG</a:t>
                </a:r>
              </a:p>
              <a:p>
                <a:endParaRPr lang="en-US" sz="1600" dirty="0">
                  <a:solidFill>
                    <a:srgbClr val="7030A0"/>
                  </a:solidFill>
                  <a:latin typeface="Cavolini" panose="03000502040302020204" pitchFamily="66" charset="0"/>
                  <a:cs typeface="Cavolini" panose="03000502040302020204" pitchFamily="66" charset="0"/>
                </a:endParaRPr>
              </a:p>
              <a:p>
                <a:r>
                  <a:rPr lang="en-US" sz="2400" dirty="0">
                    <a:solidFill>
                      <a:srgbClr val="0070C0"/>
                    </a:solidFill>
                  </a:rPr>
                  <a:t>DM: </a:t>
                </a:r>
                <a:r>
                  <a:rPr lang="en-US" sz="2400" baseline="30000" dirty="0">
                    <a:solidFill>
                      <a:srgbClr val="0070C0"/>
                    </a:solidFill>
                  </a:rPr>
                  <a:t>214</a:t>
                </a:r>
                <a:r>
                  <a:rPr lang="en-US" sz="2400" dirty="0">
                    <a:solidFill>
                      <a:srgbClr val="0070C0"/>
                    </a:solidFill>
                  </a:rPr>
                  <a:t>Pb in </a:t>
                </a:r>
                <a:r>
                  <a:rPr lang="en-US" sz="2400" dirty="0" err="1">
                    <a:solidFill>
                      <a:srgbClr val="0070C0"/>
                    </a:solidFill>
                  </a:rPr>
                  <a:t>LXe</a:t>
                </a:r>
                <a:r>
                  <a:rPr lang="en-US" sz="2400" dirty="0">
                    <a:solidFill>
                      <a:srgbClr val="0070C0"/>
                    </a:solidFill>
                  </a:rPr>
                  <a:t> from neutrals (~concentration)</a:t>
                </a:r>
              </a:p>
            </p:txBody>
          </p:sp>
        </mc:Choice>
        <mc:Fallback xmlns="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F98D7A53-3B0A-9E07-D7D9-294BFDA05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3288" y="4706657"/>
                <a:ext cx="6402676" cy="1692771"/>
              </a:xfrm>
              <a:prstGeom prst="rect">
                <a:avLst/>
              </a:prstGeom>
              <a:blipFill>
                <a:blip r:embed="rId4"/>
                <a:stretch>
                  <a:fillRect l="-1427" t="-2878" r="-1142" b="-7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1DEBBA60-3E62-D727-27C8-716A8B12A61A}"/>
              </a:ext>
            </a:extLst>
          </p:cNvPr>
          <p:cNvGrpSpPr/>
          <p:nvPr/>
        </p:nvGrpSpPr>
        <p:grpSpPr>
          <a:xfrm>
            <a:off x="362607" y="2280534"/>
            <a:ext cx="4057217" cy="3554524"/>
            <a:chOff x="331619" y="2245294"/>
            <a:chExt cx="4057217" cy="3554524"/>
          </a:xfrm>
        </p:grpSpPr>
        <p:grpSp>
          <p:nvGrpSpPr>
            <p:cNvPr id="15" name="Google Shape;230;p14">
              <a:extLst>
                <a:ext uri="{FF2B5EF4-FFF2-40B4-BE49-F238E27FC236}">
                  <a16:creationId xmlns:a16="http://schemas.microsoft.com/office/drawing/2014/main" id="{58680EBB-7FB8-507F-956A-F9C155A4D017}"/>
                </a:ext>
              </a:extLst>
            </p:cNvPr>
            <p:cNvGrpSpPr/>
            <p:nvPr/>
          </p:nvGrpSpPr>
          <p:grpSpPr>
            <a:xfrm>
              <a:off x="2300250" y="2545165"/>
              <a:ext cx="167493" cy="178615"/>
              <a:chOff x="946700" y="2247400"/>
              <a:chExt cx="367551" cy="324460"/>
            </a:xfrm>
          </p:grpSpPr>
          <p:sp>
            <p:nvSpPr>
              <p:cNvPr id="16" name="Google Shape;231;p14">
                <a:extLst>
                  <a:ext uri="{FF2B5EF4-FFF2-40B4-BE49-F238E27FC236}">
                    <a16:creationId xmlns:a16="http://schemas.microsoft.com/office/drawing/2014/main" id="{83244785-8A30-842F-33A5-47D92C708666}"/>
                  </a:ext>
                </a:extLst>
              </p:cNvPr>
              <p:cNvSpPr/>
              <p:nvPr/>
            </p:nvSpPr>
            <p:spPr>
              <a:xfrm>
                <a:off x="1009831" y="2332212"/>
                <a:ext cx="164100" cy="1368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7" name="Google Shape;232;p14">
                <a:extLst>
                  <a:ext uri="{FF2B5EF4-FFF2-40B4-BE49-F238E27FC236}">
                    <a16:creationId xmlns:a16="http://schemas.microsoft.com/office/drawing/2014/main" id="{BF35F373-88EC-C734-74C5-F1125EE32684}"/>
                  </a:ext>
                </a:extLst>
              </p:cNvPr>
              <p:cNvSpPr/>
              <p:nvPr/>
            </p:nvSpPr>
            <p:spPr>
              <a:xfrm>
                <a:off x="1105683" y="2370002"/>
                <a:ext cx="164100" cy="1368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8" name="Google Shape;233;p14">
                <a:extLst>
                  <a:ext uri="{FF2B5EF4-FFF2-40B4-BE49-F238E27FC236}">
                    <a16:creationId xmlns:a16="http://schemas.microsoft.com/office/drawing/2014/main" id="{3E6024B6-7CC5-FFD7-E8E2-933F9DF55DA1}"/>
                  </a:ext>
                </a:extLst>
              </p:cNvPr>
              <p:cNvSpPr/>
              <p:nvPr/>
            </p:nvSpPr>
            <p:spPr>
              <a:xfrm>
                <a:off x="946700" y="2298260"/>
                <a:ext cx="164100" cy="1368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9" name="Google Shape;234;p14">
                <a:extLst>
                  <a:ext uri="{FF2B5EF4-FFF2-40B4-BE49-F238E27FC236}">
                    <a16:creationId xmlns:a16="http://schemas.microsoft.com/office/drawing/2014/main" id="{6EF0E13C-A7CA-D6A0-BCBF-8E1B808A124D}"/>
                  </a:ext>
                </a:extLst>
              </p:cNvPr>
              <p:cNvSpPr/>
              <p:nvPr/>
            </p:nvSpPr>
            <p:spPr>
              <a:xfrm>
                <a:off x="1082400" y="2435040"/>
                <a:ext cx="164100" cy="1368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20" name="Google Shape;235;p14">
                <a:extLst>
                  <a:ext uri="{FF2B5EF4-FFF2-40B4-BE49-F238E27FC236}">
                    <a16:creationId xmlns:a16="http://schemas.microsoft.com/office/drawing/2014/main" id="{86B4A5B2-9E93-7D09-BD9A-E609DE519883}"/>
                  </a:ext>
                </a:extLst>
              </p:cNvPr>
              <p:cNvSpPr/>
              <p:nvPr/>
            </p:nvSpPr>
            <p:spPr>
              <a:xfrm>
                <a:off x="946703" y="2384090"/>
                <a:ext cx="164100" cy="1368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21" name="Google Shape;236;p14">
                <a:extLst>
                  <a:ext uri="{FF2B5EF4-FFF2-40B4-BE49-F238E27FC236}">
                    <a16:creationId xmlns:a16="http://schemas.microsoft.com/office/drawing/2014/main" id="{74799616-926F-2412-8B61-DAF3E4FA432A}"/>
                  </a:ext>
                </a:extLst>
              </p:cNvPr>
              <p:cNvSpPr/>
              <p:nvPr/>
            </p:nvSpPr>
            <p:spPr>
              <a:xfrm>
                <a:off x="1044040" y="2332212"/>
                <a:ext cx="164100" cy="1368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22" name="Google Shape;237;p14">
                <a:extLst>
                  <a:ext uri="{FF2B5EF4-FFF2-40B4-BE49-F238E27FC236}">
                    <a16:creationId xmlns:a16="http://schemas.microsoft.com/office/drawing/2014/main" id="{D13514CA-FB13-F2A5-683D-B02526E05CCB}"/>
                  </a:ext>
                </a:extLst>
              </p:cNvPr>
              <p:cNvSpPr/>
              <p:nvPr/>
            </p:nvSpPr>
            <p:spPr>
              <a:xfrm>
                <a:off x="1150151" y="2282770"/>
                <a:ext cx="164100" cy="1368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23" name="Google Shape;238;p14">
                <a:extLst>
                  <a:ext uri="{FF2B5EF4-FFF2-40B4-BE49-F238E27FC236}">
                    <a16:creationId xmlns:a16="http://schemas.microsoft.com/office/drawing/2014/main" id="{1BC1047A-8BC3-A54D-3929-4F02BC6D297A}"/>
                  </a:ext>
                </a:extLst>
              </p:cNvPr>
              <p:cNvSpPr/>
              <p:nvPr/>
            </p:nvSpPr>
            <p:spPr>
              <a:xfrm>
                <a:off x="1044040" y="2247400"/>
                <a:ext cx="164100" cy="1368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24" name="Google Shape;239;p14">
                <a:extLst>
                  <a:ext uri="{FF2B5EF4-FFF2-40B4-BE49-F238E27FC236}">
                    <a16:creationId xmlns:a16="http://schemas.microsoft.com/office/drawing/2014/main" id="{CA562BDF-146D-9F9A-190B-254A2127DE2B}"/>
                  </a:ext>
                </a:extLst>
              </p:cNvPr>
              <p:cNvSpPr/>
              <p:nvPr/>
            </p:nvSpPr>
            <p:spPr>
              <a:xfrm>
                <a:off x="1009825" y="2332197"/>
                <a:ext cx="164100" cy="1368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25" name="Google Shape;240;p14">
                <a:extLst>
                  <a:ext uri="{FF2B5EF4-FFF2-40B4-BE49-F238E27FC236}">
                    <a16:creationId xmlns:a16="http://schemas.microsoft.com/office/drawing/2014/main" id="{EADE903D-ECE4-7D2A-7027-5698D38529AD}"/>
                  </a:ext>
                </a:extLst>
              </p:cNvPr>
              <p:cNvSpPr/>
              <p:nvPr/>
            </p:nvSpPr>
            <p:spPr>
              <a:xfrm>
                <a:off x="1150151" y="2384110"/>
                <a:ext cx="164100" cy="1368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26" name="Google Shape;241;p14">
                <a:extLst>
                  <a:ext uri="{FF2B5EF4-FFF2-40B4-BE49-F238E27FC236}">
                    <a16:creationId xmlns:a16="http://schemas.microsoft.com/office/drawing/2014/main" id="{77CD902D-3350-ED0E-699B-1B07845065F8}"/>
                  </a:ext>
                </a:extLst>
              </p:cNvPr>
              <p:cNvSpPr/>
              <p:nvPr/>
            </p:nvSpPr>
            <p:spPr>
              <a:xfrm>
                <a:off x="1009826" y="2435060"/>
                <a:ext cx="164100" cy="1368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</p:grpSp>
        <p:cxnSp>
          <p:nvCxnSpPr>
            <p:cNvPr id="27" name="Google Shape;242;p14">
              <a:extLst>
                <a:ext uri="{FF2B5EF4-FFF2-40B4-BE49-F238E27FC236}">
                  <a16:creationId xmlns:a16="http://schemas.microsoft.com/office/drawing/2014/main" id="{D00C5502-BBBE-E83A-5D5C-B6D6F954C68B}"/>
                </a:ext>
              </a:extLst>
            </p:cNvPr>
            <p:cNvCxnSpPr/>
            <p:nvPr/>
          </p:nvCxnSpPr>
          <p:spPr>
            <a:xfrm>
              <a:off x="1467957" y="2658645"/>
              <a:ext cx="760800" cy="3300"/>
            </a:xfrm>
            <a:prstGeom prst="straightConnector1">
              <a:avLst/>
            </a:prstGeom>
            <a:noFill/>
            <a:ln w="19050" cap="flat" cmpd="sng">
              <a:solidFill>
                <a:srgbClr val="B7B7B7"/>
              </a:solidFill>
              <a:prstDash val="solid"/>
              <a:round/>
              <a:headEnd type="oval" w="med" len="med"/>
              <a:tailEnd type="triangle" w="med" len="med"/>
            </a:ln>
          </p:spPr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89573AE-6956-672D-7276-157C15E43621}"/>
                </a:ext>
              </a:extLst>
            </p:cNvPr>
            <p:cNvGrpSpPr/>
            <p:nvPr/>
          </p:nvGrpSpPr>
          <p:grpSpPr>
            <a:xfrm>
              <a:off x="331619" y="2363320"/>
              <a:ext cx="1202825" cy="437260"/>
              <a:chOff x="111825" y="814750"/>
              <a:chExt cx="1202825" cy="437260"/>
            </a:xfrm>
          </p:grpSpPr>
          <p:sp>
            <p:nvSpPr>
              <p:cNvPr id="29" name="Google Shape;244;p14">
                <a:extLst>
                  <a:ext uri="{FF2B5EF4-FFF2-40B4-BE49-F238E27FC236}">
                    <a16:creationId xmlns:a16="http://schemas.microsoft.com/office/drawing/2014/main" id="{A308C40C-80D9-2870-BF45-0FCF47A06DFF}"/>
                  </a:ext>
                </a:extLst>
              </p:cNvPr>
              <p:cNvSpPr txBox="1"/>
              <p:nvPr/>
            </p:nvSpPr>
            <p:spPr>
              <a:xfrm>
                <a:off x="332750" y="845750"/>
                <a:ext cx="9819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dirty="0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rPr>
                  <a:t>Rn</a:t>
                </a:r>
                <a:endParaRPr sz="20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  <p:grpSp>
            <p:nvGrpSpPr>
              <p:cNvPr id="30" name="Google Shape;218;p14">
                <a:extLst>
                  <a:ext uri="{FF2B5EF4-FFF2-40B4-BE49-F238E27FC236}">
                    <a16:creationId xmlns:a16="http://schemas.microsoft.com/office/drawing/2014/main" id="{4E9DA654-8088-EBA5-8D80-E5B43522A410}"/>
                  </a:ext>
                </a:extLst>
              </p:cNvPr>
              <p:cNvGrpSpPr/>
              <p:nvPr/>
            </p:nvGrpSpPr>
            <p:grpSpPr>
              <a:xfrm>
                <a:off x="785750" y="927550"/>
                <a:ext cx="367551" cy="324460"/>
                <a:chOff x="946700" y="2247400"/>
                <a:chExt cx="367551" cy="324460"/>
              </a:xfrm>
            </p:grpSpPr>
            <p:sp>
              <p:nvSpPr>
                <p:cNvPr id="32" name="Google Shape;219;p14">
                  <a:extLst>
                    <a:ext uri="{FF2B5EF4-FFF2-40B4-BE49-F238E27FC236}">
                      <a16:creationId xmlns:a16="http://schemas.microsoft.com/office/drawing/2014/main" id="{0E11015E-A860-8145-B7DF-6A5557A155BC}"/>
                    </a:ext>
                  </a:extLst>
                </p:cNvPr>
                <p:cNvSpPr/>
                <p:nvPr/>
              </p:nvSpPr>
              <p:spPr>
                <a:xfrm>
                  <a:off x="1009831" y="2332212"/>
                  <a:ext cx="164100" cy="136800"/>
                </a:xfrm>
                <a:prstGeom prst="ellipse">
                  <a:avLst/>
                </a:prstGeom>
                <a:solidFill>
                  <a:srgbClr val="66666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220;p14">
                  <a:extLst>
                    <a:ext uri="{FF2B5EF4-FFF2-40B4-BE49-F238E27FC236}">
                      <a16:creationId xmlns:a16="http://schemas.microsoft.com/office/drawing/2014/main" id="{A62632A7-4C06-1A3F-65E7-3BA3E037E25D}"/>
                    </a:ext>
                  </a:extLst>
                </p:cNvPr>
                <p:cNvSpPr/>
                <p:nvPr/>
              </p:nvSpPr>
              <p:spPr>
                <a:xfrm>
                  <a:off x="1105683" y="2370002"/>
                  <a:ext cx="164100" cy="136800"/>
                </a:xfrm>
                <a:prstGeom prst="ellipse">
                  <a:avLst/>
                </a:prstGeom>
                <a:solidFill>
                  <a:srgbClr val="66666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221;p14">
                  <a:extLst>
                    <a:ext uri="{FF2B5EF4-FFF2-40B4-BE49-F238E27FC236}">
                      <a16:creationId xmlns:a16="http://schemas.microsoft.com/office/drawing/2014/main" id="{8B864FB3-B35F-1AC0-E512-A8AC243A42C4}"/>
                    </a:ext>
                  </a:extLst>
                </p:cNvPr>
                <p:cNvSpPr/>
                <p:nvPr/>
              </p:nvSpPr>
              <p:spPr>
                <a:xfrm>
                  <a:off x="946700" y="2298260"/>
                  <a:ext cx="164100" cy="136800"/>
                </a:xfrm>
                <a:prstGeom prst="ellipse">
                  <a:avLst/>
                </a:prstGeom>
                <a:solidFill>
                  <a:srgbClr val="66666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222;p14">
                  <a:extLst>
                    <a:ext uri="{FF2B5EF4-FFF2-40B4-BE49-F238E27FC236}">
                      <a16:creationId xmlns:a16="http://schemas.microsoft.com/office/drawing/2014/main" id="{6A0513AC-58E5-505A-7B98-66E3F827B94A}"/>
                    </a:ext>
                  </a:extLst>
                </p:cNvPr>
                <p:cNvSpPr/>
                <p:nvPr/>
              </p:nvSpPr>
              <p:spPr>
                <a:xfrm>
                  <a:off x="1082400" y="2435040"/>
                  <a:ext cx="164100" cy="136800"/>
                </a:xfrm>
                <a:prstGeom prst="ellipse">
                  <a:avLst/>
                </a:prstGeom>
                <a:solidFill>
                  <a:srgbClr val="66666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223;p14">
                  <a:extLst>
                    <a:ext uri="{FF2B5EF4-FFF2-40B4-BE49-F238E27FC236}">
                      <a16:creationId xmlns:a16="http://schemas.microsoft.com/office/drawing/2014/main" id="{6DD89A41-8A9E-27D1-CB57-905E3F418572}"/>
                    </a:ext>
                  </a:extLst>
                </p:cNvPr>
                <p:cNvSpPr/>
                <p:nvPr/>
              </p:nvSpPr>
              <p:spPr>
                <a:xfrm>
                  <a:off x="946703" y="2384090"/>
                  <a:ext cx="164100" cy="136800"/>
                </a:xfrm>
                <a:prstGeom prst="ellipse">
                  <a:avLst/>
                </a:prstGeom>
                <a:solidFill>
                  <a:srgbClr val="66666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224;p14">
                  <a:extLst>
                    <a:ext uri="{FF2B5EF4-FFF2-40B4-BE49-F238E27FC236}">
                      <a16:creationId xmlns:a16="http://schemas.microsoft.com/office/drawing/2014/main" id="{897EA355-4306-9BDA-D9A2-ED7C5BD061D9}"/>
                    </a:ext>
                  </a:extLst>
                </p:cNvPr>
                <p:cNvSpPr/>
                <p:nvPr/>
              </p:nvSpPr>
              <p:spPr>
                <a:xfrm>
                  <a:off x="1044040" y="2332212"/>
                  <a:ext cx="164100" cy="136800"/>
                </a:xfrm>
                <a:prstGeom prst="ellipse">
                  <a:avLst/>
                </a:prstGeom>
                <a:solidFill>
                  <a:srgbClr val="66666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225;p14">
                  <a:extLst>
                    <a:ext uri="{FF2B5EF4-FFF2-40B4-BE49-F238E27FC236}">
                      <a16:creationId xmlns:a16="http://schemas.microsoft.com/office/drawing/2014/main" id="{5FFBD94D-0DCC-6B92-758C-12AD0EE4C987}"/>
                    </a:ext>
                  </a:extLst>
                </p:cNvPr>
                <p:cNvSpPr/>
                <p:nvPr/>
              </p:nvSpPr>
              <p:spPr>
                <a:xfrm>
                  <a:off x="1150151" y="2282770"/>
                  <a:ext cx="164100" cy="136800"/>
                </a:xfrm>
                <a:prstGeom prst="ellipse">
                  <a:avLst/>
                </a:prstGeom>
                <a:solidFill>
                  <a:srgbClr val="66666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226;p14">
                  <a:extLst>
                    <a:ext uri="{FF2B5EF4-FFF2-40B4-BE49-F238E27FC236}">
                      <a16:creationId xmlns:a16="http://schemas.microsoft.com/office/drawing/2014/main" id="{94363638-3AD6-CCDE-13BA-CD155827B53F}"/>
                    </a:ext>
                  </a:extLst>
                </p:cNvPr>
                <p:cNvSpPr/>
                <p:nvPr/>
              </p:nvSpPr>
              <p:spPr>
                <a:xfrm>
                  <a:off x="1044040" y="2247400"/>
                  <a:ext cx="164100" cy="136800"/>
                </a:xfrm>
                <a:prstGeom prst="ellipse">
                  <a:avLst/>
                </a:prstGeom>
                <a:solidFill>
                  <a:srgbClr val="66666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227;p14">
                  <a:extLst>
                    <a:ext uri="{FF2B5EF4-FFF2-40B4-BE49-F238E27FC236}">
                      <a16:creationId xmlns:a16="http://schemas.microsoft.com/office/drawing/2014/main" id="{9AC0D87B-259F-A874-010D-FCF4FBEC4102}"/>
                    </a:ext>
                  </a:extLst>
                </p:cNvPr>
                <p:cNvSpPr/>
                <p:nvPr/>
              </p:nvSpPr>
              <p:spPr>
                <a:xfrm>
                  <a:off x="1009825" y="2332197"/>
                  <a:ext cx="164100" cy="136800"/>
                </a:xfrm>
                <a:prstGeom prst="ellipse">
                  <a:avLst/>
                </a:prstGeom>
                <a:solidFill>
                  <a:srgbClr val="66666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228;p14">
                  <a:extLst>
                    <a:ext uri="{FF2B5EF4-FFF2-40B4-BE49-F238E27FC236}">
                      <a16:creationId xmlns:a16="http://schemas.microsoft.com/office/drawing/2014/main" id="{AB24B1E9-BF66-0D90-3A14-C0F6FD30E9B9}"/>
                    </a:ext>
                  </a:extLst>
                </p:cNvPr>
                <p:cNvSpPr/>
                <p:nvPr/>
              </p:nvSpPr>
              <p:spPr>
                <a:xfrm>
                  <a:off x="1150151" y="2384110"/>
                  <a:ext cx="164100" cy="136800"/>
                </a:xfrm>
                <a:prstGeom prst="ellipse">
                  <a:avLst/>
                </a:prstGeom>
                <a:solidFill>
                  <a:srgbClr val="66666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229;p14">
                  <a:extLst>
                    <a:ext uri="{FF2B5EF4-FFF2-40B4-BE49-F238E27FC236}">
                      <a16:creationId xmlns:a16="http://schemas.microsoft.com/office/drawing/2014/main" id="{AD6BE160-01BF-0679-47D5-7143A62F9DF5}"/>
                    </a:ext>
                  </a:extLst>
                </p:cNvPr>
                <p:cNvSpPr/>
                <p:nvPr/>
              </p:nvSpPr>
              <p:spPr>
                <a:xfrm>
                  <a:off x="1009826" y="2435060"/>
                  <a:ext cx="164100" cy="136800"/>
                </a:xfrm>
                <a:prstGeom prst="ellipse">
                  <a:avLst/>
                </a:prstGeom>
                <a:solidFill>
                  <a:srgbClr val="66666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" name="Google Shape;243;p14">
                <a:extLst>
                  <a:ext uri="{FF2B5EF4-FFF2-40B4-BE49-F238E27FC236}">
                    <a16:creationId xmlns:a16="http://schemas.microsoft.com/office/drawing/2014/main" id="{8571F6D2-128F-A6E3-16A0-882ED3BC8B0D}"/>
                  </a:ext>
                </a:extLst>
              </p:cNvPr>
              <p:cNvSpPr txBox="1"/>
              <p:nvPr/>
            </p:nvSpPr>
            <p:spPr>
              <a:xfrm>
                <a:off x="111825" y="814750"/>
                <a:ext cx="9819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dirty="0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rPr>
                  <a:t>222</a:t>
                </a:r>
                <a:endParaRPr sz="10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</p:grpSp>
        <p:cxnSp>
          <p:nvCxnSpPr>
            <p:cNvPr id="43" name="Google Shape;245;p14">
              <a:extLst>
                <a:ext uri="{FF2B5EF4-FFF2-40B4-BE49-F238E27FC236}">
                  <a16:creationId xmlns:a16="http://schemas.microsoft.com/office/drawing/2014/main" id="{1BAF6EEC-C62E-12C7-7FEA-B28E7F8F279D}"/>
                </a:ext>
              </a:extLst>
            </p:cNvPr>
            <p:cNvCxnSpPr/>
            <p:nvPr/>
          </p:nvCxnSpPr>
          <p:spPr>
            <a:xfrm>
              <a:off x="1331944" y="2815095"/>
              <a:ext cx="378600" cy="403800"/>
            </a:xfrm>
            <a:prstGeom prst="straightConnector1">
              <a:avLst/>
            </a:prstGeom>
            <a:noFill/>
            <a:ln w="19050" cap="flat" cmpd="sng">
              <a:solidFill>
                <a:schemeClr val="tx2">
                  <a:lumMod val="25000"/>
                  <a:lumOff val="75000"/>
                </a:schemeClr>
              </a:solidFill>
              <a:prstDash val="solid"/>
              <a:round/>
              <a:headEnd type="oval" w="med" len="med"/>
              <a:tailEnd type="triangle" w="med" len="med"/>
            </a:ln>
          </p:spPr>
        </p:cxnSp>
        <p:cxnSp>
          <p:nvCxnSpPr>
            <p:cNvPr id="44" name="Google Shape;246;p14">
              <a:extLst>
                <a:ext uri="{FF2B5EF4-FFF2-40B4-BE49-F238E27FC236}">
                  <a16:creationId xmlns:a16="http://schemas.microsoft.com/office/drawing/2014/main" id="{AE3DEE7B-9185-B305-0CFF-5C7334BD2C69}"/>
                </a:ext>
              </a:extLst>
            </p:cNvPr>
            <p:cNvCxnSpPr/>
            <p:nvPr/>
          </p:nvCxnSpPr>
          <p:spPr>
            <a:xfrm>
              <a:off x="1880757" y="3436708"/>
              <a:ext cx="602700" cy="11700"/>
            </a:xfrm>
            <a:prstGeom prst="straightConnector1">
              <a:avLst/>
            </a:prstGeom>
            <a:noFill/>
            <a:ln w="19050" cap="flat" cmpd="sng">
              <a:solidFill>
                <a:srgbClr val="B7B7B7"/>
              </a:solidFill>
              <a:prstDash val="solid"/>
              <a:round/>
              <a:headEnd type="oval" w="med" len="med"/>
              <a:tailEnd type="triangle" w="med" len="med"/>
            </a:ln>
          </p:spPr>
        </p:cxnSp>
        <p:cxnSp>
          <p:nvCxnSpPr>
            <p:cNvPr id="45" name="Google Shape;247;p14">
              <a:extLst>
                <a:ext uri="{FF2B5EF4-FFF2-40B4-BE49-F238E27FC236}">
                  <a16:creationId xmlns:a16="http://schemas.microsoft.com/office/drawing/2014/main" id="{9777C634-DB71-8609-2DE8-32402415978F}"/>
                </a:ext>
              </a:extLst>
            </p:cNvPr>
            <p:cNvCxnSpPr/>
            <p:nvPr/>
          </p:nvCxnSpPr>
          <p:spPr>
            <a:xfrm rot="10800000" flipH="1">
              <a:off x="2502244" y="2653008"/>
              <a:ext cx="349500" cy="9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round/>
              <a:headEnd type="none" w="med" len="med"/>
              <a:tailEnd type="triangle" w="med" len="med"/>
            </a:ln>
          </p:spPr>
        </p:cxnSp>
        <p:sp>
          <p:nvSpPr>
            <p:cNvPr id="46" name="Google Shape;304;p14">
              <a:extLst>
                <a:ext uri="{FF2B5EF4-FFF2-40B4-BE49-F238E27FC236}">
                  <a16:creationId xmlns:a16="http://schemas.microsoft.com/office/drawing/2014/main" id="{294D1FFA-68E2-281E-1773-F7F6922C4C58}"/>
                </a:ext>
              </a:extLst>
            </p:cNvPr>
            <p:cNvSpPr txBox="1"/>
            <p:nvPr/>
          </p:nvSpPr>
          <p:spPr>
            <a:xfrm>
              <a:off x="2575007" y="2313995"/>
              <a:ext cx="1050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0000"/>
                  </a:solidFill>
                </a:rPr>
                <a:t>z (drift)</a:t>
              </a:r>
              <a:endParaRPr dirty="0">
                <a:solidFill>
                  <a:srgbClr val="FF0000"/>
                </a:solidFill>
              </a:endParaRPr>
            </a:p>
          </p:txBody>
        </p:sp>
        <p:sp>
          <p:nvSpPr>
            <p:cNvPr id="47" name="Google Shape;305;p14">
              <a:extLst>
                <a:ext uri="{FF2B5EF4-FFF2-40B4-BE49-F238E27FC236}">
                  <a16:creationId xmlns:a16="http://schemas.microsoft.com/office/drawing/2014/main" id="{C4224428-58C7-CD54-01B9-D4C7B5B5EAD8}"/>
                </a:ext>
              </a:extLst>
            </p:cNvPr>
            <p:cNvSpPr txBox="1"/>
            <p:nvPr/>
          </p:nvSpPr>
          <p:spPr>
            <a:xfrm>
              <a:off x="2179507" y="2775669"/>
              <a:ext cx="726000" cy="42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00FF00"/>
                  </a:solidFill>
                </a:rPr>
                <a:t>1-z</a:t>
              </a:r>
              <a:endParaRPr sz="1200">
                <a:solidFill>
                  <a:srgbClr val="00FF00"/>
                </a:solidFill>
              </a:endParaRPr>
            </a:p>
          </p:txBody>
        </p:sp>
        <p:sp>
          <p:nvSpPr>
            <p:cNvPr id="48" name="Google Shape;306;p14">
              <a:extLst>
                <a:ext uri="{FF2B5EF4-FFF2-40B4-BE49-F238E27FC236}">
                  <a16:creationId xmlns:a16="http://schemas.microsoft.com/office/drawing/2014/main" id="{F1E3C154-7AE6-E1B9-9823-6FCCE6AC36F2}"/>
                </a:ext>
              </a:extLst>
            </p:cNvPr>
            <p:cNvSpPr/>
            <p:nvPr/>
          </p:nvSpPr>
          <p:spPr>
            <a:xfrm>
              <a:off x="1880769" y="2737670"/>
              <a:ext cx="547301" cy="492641"/>
            </a:xfrm>
            <a:custGeom>
              <a:avLst/>
              <a:gdLst/>
              <a:ahLst/>
              <a:cxnLst/>
              <a:rect l="l" t="t" r="r" b="b"/>
              <a:pathLst>
                <a:path w="22902" h="35933" extrusionOk="0">
                  <a:moveTo>
                    <a:pt x="22902" y="0"/>
                  </a:moveTo>
                  <a:cubicBezTo>
                    <a:pt x="19411" y="5447"/>
                    <a:pt x="5567" y="26935"/>
                    <a:pt x="1956" y="32683"/>
                  </a:cubicBezTo>
                  <a:cubicBezTo>
                    <a:pt x="-1655" y="38431"/>
                    <a:pt x="1354" y="34188"/>
                    <a:pt x="1234" y="34489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" name="Google Shape;307;p14">
              <a:extLst>
                <a:ext uri="{FF2B5EF4-FFF2-40B4-BE49-F238E27FC236}">
                  <a16:creationId xmlns:a16="http://schemas.microsoft.com/office/drawing/2014/main" id="{DBE97AD2-0603-77CE-A0B6-C22E5C46BA35}"/>
                </a:ext>
              </a:extLst>
            </p:cNvPr>
            <p:cNvGrpSpPr/>
            <p:nvPr/>
          </p:nvGrpSpPr>
          <p:grpSpPr>
            <a:xfrm>
              <a:off x="2905515" y="4451302"/>
              <a:ext cx="167493" cy="178615"/>
              <a:chOff x="946700" y="2247400"/>
              <a:chExt cx="367551" cy="324460"/>
            </a:xfrm>
          </p:grpSpPr>
          <p:sp>
            <p:nvSpPr>
              <p:cNvPr id="50" name="Google Shape;308;p14">
                <a:extLst>
                  <a:ext uri="{FF2B5EF4-FFF2-40B4-BE49-F238E27FC236}">
                    <a16:creationId xmlns:a16="http://schemas.microsoft.com/office/drawing/2014/main" id="{34769955-27C7-4FBA-151C-216E51EFD75F}"/>
                  </a:ext>
                </a:extLst>
              </p:cNvPr>
              <p:cNvSpPr/>
              <p:nvPr/>
            </p:nvSpPr>
            <p:spPr>
              <a:xfrm>
                <a:off x="1009831" y="2332212"/>
                <a:ext cx="164100" cy="136800"/>
              </a:xfrm>
              <a:prstGeom prst="ellipse">
                <a:avLst/>
              </a:pr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51" name="Google Shape;309;p14">
                <a:extLst>
                  <a:ext uri="{FF2B5EF4-FFF2-40B4-BE49-F238E27FC236}">
                    <a16:creationId xmlns:a16="http://schemas.microsoft.com/office/drawing/2014/main" id="{3727010D-38D3-3599-D7D1-939E19464A3B}"/>
                  </a:ext>
                </a:extLst>
              </p:cNvPr>
              <p:cNvSpPr/>
              <p:nvPr/>
            </p:nvSpPr>
            <p:spPr>
              <a:xfrm>
                <a:off x="1105683" y="2370002"/>
                <a:ext cx="164100" cy="136800"/>
              </a:xfrm>
              <a:prstGeom prst="ellipse">
                <a:avLst/>
              </a:pr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52" name="Google Shape;310;p14">
                <a:extLst>
                  <a:ext uri="{FF2B5EF4-FFF2-40B4-BE49-F238E27FC236}">
                    <a16:creationId xmlns:a16="http://schemas.microsoft.com/office/drawing/2014/main" id="{7B8A59CC-C202-4A2A-A34D-6094FE63CEEB}"/>
                  </a:ext>
                </a:extLst>
              </p:cNvPr>
              <p:cNvSpPr/>
              <p:nvPr/>
            </p:nvSpPr>
            <p:spPr>
              <a:xfrm>
                <a:off x="946700" y="2298260"/>
                <a:ext cx="164100" cy="136800"/>
              </a:xfrm>
              <a:prstGeom prst="ellipse">
                <a:avLst/>
              </a:pr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53" name="Google Shape;311;p14">
                <a:extLst>
                  <a:ext uri="{FF2B5EF4-FFF2-40B4-BE49-F238E27FC236}">
                    <a16:creationId xmlns:a16="http://schemas.microsoft.com/office/drawing/2014/main" id="{F07670D0-8A14-6053-768B-942DB332EE00}"/>
                  </a:ext>
                </a:extLst>
              </p:cNvPr>
              <p:cNvSpPr/>
              <p:nvPr/>
            </p:nvSpPr>
            <p:spPr>
              <a:xfrm>
                <a:off x="1082400" y="2435040"/>
                <a:ext cx="164100" cy="136800"/>
              </a:xfrm>
              <a:prstGeom prst="ellipse">
                <a:avLst/>
              </a:pr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54" name="Google Shape;312;p14">
                <a:extLst>
                  <a:ext uri="{FF2B5EF4-FFF2-40B4-BE49-F238E27FC236}">
                    <a16:creationId xmlns:a16="http://schemas.microsoft.com/office/drawing/2014/main" id="{321977B2-FA90-B7EF-16ED-288438BED6D4}"/>
                  </a:ext>
                </a:extLst>
              </p:cNvPr>
              <p:cNvSpPr/>
              <p:nvPr/>
            </p:nvSpPr>
            <p:spPr>
              <a:xfrm>
                <a:off x="946703" y="2384090"/>
                <a:ext cx="164100" cy="136800"/>
              </a:xfrm>
              <a:prstGeom prst="ellipse">
                <a:avLst/>
              </a:pr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55" name="Google Shape;313;p14">
                <a:extLst>
                  <a:ext uri="{FF2B5EF4-FFF2-40B4-BE49-F238E27FC236}">
                    <a16:creationId xmlns:a16="http://schemas.microsoft.com/office/drawing/2014/main" id="{400F80BC-1881-A43A-92DC-215130FD4712}"/>
                  </a:ext>
                </a:extLst>
              </p:cNvPr>
              <p:cNvSpPr/>
              <p:nvPr/>
            </p:nvSpPr>
            <p:spPr>
              <a:xfrm>
                <a:off x="1044040" y="2332212"/>
                <a:ext cx="164100" cy="136800"/>
              </a:xfrm>
              <a:prstGeom prst="ellipse">
                <a:avLst/>
              </a:pr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56" name="Google Shape;314;p14">
                <a:extLst>
                  <a:ext uri="{FF2B5EF4-FFF2-40B4-BE49-F238E27FC236}">
                    <a16:creationId xmlns:a16="http://schemas.microsoft.com/office/drawing/2014/main" id="{D546ADF9-8255-E667-0883-A6AD8BF826B6}"/>
                  </a:ext>
                </a:extLst>
              </p:cNvPr>
              <p:cNvSpPr/>
              <p:nvPr/>
            </p:nvSpPr>
            <p:spPr>
              <a:xfrm>
                <a:off x="1150151" y="2282770"/>
                <a:ext cx="164100" cy="136800"/>
              </a:xfrm>
              <a:prstGeom prst="ellipse">
                <a:avLst/>
              </a:pr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57" name="Google Shape;315;p14">
                <a:extLst>
                  <a:ext uri="{FF2B5EF4-FFF2-40B4-BE49-F238E27FC236}">
                    <a16:creationId xmlns:a16="http://schemas.microsoft.com/office/drawing/2014/main" id="{8476911E-FF6B-EFC4-2917-F602E0607B13}"/>
                  </a:ext>
                </a:extLst>
              </p:cNvPr>
              <p:cNvSpPr/>
              <p:nvPr/>
            </p:nvSpPr>
            <p:spPr>
              <a:xfrm>
                <a:off x="1044040" y="2247400"/>
                <a:ext cx="164100" cy="136800"/>
              </a:xfrm>
              <a:prstGeom prst="ellipse">
                <a:avLst/>
              </a:pr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58" name="Google Shape;316;p14">
                <a:extLst>
                  <a:ext uri="{FF2B5EF4-FFF2-40B4-BE49-F238E27FC236}">
                    <a16:creationId xmlns:a16="http://schemas.microsoft.com/office/drawing/2014/main" id="{BFD74A5B-BE5A-E812-C152-C100A6710AC6}"/>
                  </a:ext>
                </a:extLst>
              </p:cNvPr>
              <p:cNvSpPr/>
              <p:nvPr/>
            </p:nvSpPr>
            <p:spPr>
              <a:xfrm>
                <a:off x="1009825" y="2332197"/>
                <a:ext cx="164100" cy="136800"/>
              </a:xfrm>
              <a:prstGeom prst="ellipse">
                <a:avLst/>
              </a:pr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59" name="Google Shape;317;p14">
                <a:extLst>
                  <a:ext uri="{FF2B5EF4-FFF2-40B4-BE49-F238E27FC236}">
                    <a16:creationId xmlns:a16="http://schemas.microsoft.com/office/drawing/2014/main" id="{54548002-F92F-B039-5A6A-8407B80467AC}"/>
                  </a:ext>
                </a:extLst>
              </p:cNvPr>
              <p:cNvSpPr/>
              <p:nvPr/>
            </p:nvSpPr>
            <p:spPr>
              <a:xfrm>
                <a:off x="1150151" y="2384110"/>
                <a:ext cx="164100" cy="136800"/>
              </a:xfrm>
              <a:prstGeom prst="ellipse">
                <a:avLst/>
              </a:pr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60" name="Google Shape;318;p14">
                <a:extLst>
                  <a:ext uri="{FF2B5EF4-FFF2-40B4-BE49-F238E27FC236}">
                    <a16:creationId xmlns:a16="http://schemas.microsoft.com/office/drawing/2014/main" id="{3E257A19-107B-5F10-88A6-8901E2D548B9}"/>
                  </a:ext>
                </a:extLst>
              </p:cNvPr>
              <p:cNvSpPr/>
              <p:nvPr/>
            </p:nvSpPr>
            <p:spPr>
              <a:xfrm>
                <a:off x="1009826" y="2435060"/>
                <a:ext cx="164100" cy="136800"/>
              </a:xfrm>
              <a:prstGeom prst="ellipse">
                <a:avLst/>
              </a:pr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</p:grpSp>
        <p:grpSp>
          <p:nvGrpSpPr>
            <p:cNvPr id="61" name="Google Shape;319;p14">
              <a:extLst>
                <a:ext uri="{FF2B5EF4-FFF2-40B4-BE49-F238E27FC236}">
                  <a16:creationId xmlns:a16="http://schemas.microsoft.com/office/drawing/2014/main" id="{014493A3-B571-13A3-48D5-4148504DA5EF}"/>
                </a:ext>
              </a:extLst>
            </p:cNvPr>
            <p:cNvGrpSpPr/>
            <p:nvPr/>
          </p:nvGrpSpPr>
          <p:grpSpPr>
            <a:xfrm>
              <a:off x="2300240" y="3832178"/>
              <a:ext cx="167493" cy="178615"/>
              <a:chOff x="946700" y="2247400"/>
              <a:chExt cx="367551" cy="324460"/>
            </a:xfrm>
          </p:grpSpPr>
          <p:sp>
            <p:nvSpPr>
              <p:cNvPr id="62" name="Google Shape;320;p14">
                <a:extLst>
                  <a:ext uri="{FF2B5EF4-FFF2-40B4-BE49-F238E27FC236}">
                    <a16:creationId xmlns:a16="http://schemas.microsoft.com/office/drawing/2014/main" id="{E1BB7E70-A7E2-CED3-31C4-0E34E07E2CE1}"/>
                  </a:ext>
                </a:extLst>
              </p:cNvPr>
              <p:cNvSpPr/>
              <p:nvPr/>
            </p:nvSpPr>
            <p:spPr>
              <a:xfrm>
                <a:off x="1009831" y="2332212"/>
                <a:ext cx="164100" cy="1368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63" name="Google Shape;321;p14">
                <a:extLst>
                  <a:ext uri="{FF2B5EF4-FFF2-40B4-BE49-F238E27FC236}">
                    <a16:creationId xmlns:a16="http://schemas.microsoft.com/office/drawing/2014/main" id="{756DA5E1-FF8E-D18E-E3A4-B54EF59BF910}"/>
                  </a:ext>
                </a:extLst>
              </p:cNvPr>
              <p:cNvSpPr/>
              <p:nvPr/>
            </p:nvSpPr>
            <p:spPr>
              <a:xfrm>
                <a:off x="1105683" y="2370002"/>
                <a:ext cx="164100" cy="1368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64" name="Google Shape;322;p14">
                <a:extLst>
                  <a:ext uri="{FF2B5EF4-FFF2-40B4-BE49-F238E27FC236}">
                    <a16:creationId xmlns:a16="http://schemas.microsoft.com/office/drawing/2014/main" id="{21F62ECB-60CA-DFEB-6AB2-5D96C93F0D74}"/>
                  </a:ext>
                </a:extLst>
              </p:cNvPr>
              <p:cNvSpPr/>
              <p:nvPr/>
            </p:nvSpPr>
            <p:spPr>
              <a:xfrm>
                <a:off x="946700" y="2298260"/>
                <a:ext cx="164100" cy="1368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65" name="Google Shape;323;p14">
                <a:extLst>
                  <a:ext uri="{FF2B5EF4-FFF2-40B4-BE49-F238E27FC236}">
                    <a16:creationId xmlns:a16="http://schemas.microsoft.com/office/drawing/2014/main" id="{ED07E6D2-5B7A-95CD-0F65-42AFEB0D875A}"/>
                  </a:ext>
                </a:extLst>
              </p:cNvPr>
              <p:cNvSpPr/>
              <p:nvPr/>
            </p:nvSpPr>
            <p:spPr>
              <a:xfrm>
                <a:off x="1082400" y="2435040"/>
                <a:ext cx="164100" cy="1368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66" name="Google Shape;324;p14">
                <a:extLst>
                  <a:ext uri="{FF2B5EF4-FFF2-40B4-BE49-F238E27FC236}">
                    <a16:creationId xmlns:a16="http://schemas.microsoft.com/office/drawing/2014/main" id="{57A48465-7DB9-4648-9665-F7E0821F46FA}"/>
                  </a:ext>
                </a:extLst>
              </p:cNvPr>
              <p:cNvSpPr/>
              <p:nvPr/>
            </p:nvSpPr>
            <p:spPr>
              <a:xfrm>
                <a:off x="946703" y="2384090"/>
                <a:ext cx="164100" cy="1368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67" name="Google Shape;325;p14">
                <a:extLst>
                  <a:ext uri="{FF2B5EF4-FFF2-40B4-BE49-F238E27FC236}">
                    <a16:creationId xmlns:a16="http://schemas.microsoft.com/office/drawing/2014/main" id="{CA814BE5-8336-94F9-DC05-528315B30244}"/>
                  </a:ext>
                </a:extLst>
              </p:cNvPr>
              <p:cNvSpPr/>
              <p:nvPr/>
            </p:nvSpPr>
            <p:spPr>
              <a:xfrm>
                <a:off x="1044040" y="2332212"/>
                <a:ext cx="164100" cy="1368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68" name="Google Shape;326;p14">
                <a:extLst>
                  <a:ext uri="{FF2B5EF4-FFF2-40B4-BE49-F238E27FC236}">
                    <a16:creationId xmlns:a16="http://schemas.microsoft.com/office/drawing/2014/main" id="{A4CF8587-07B1-2905-A1BD-8924BD0E753A}"/>
                  </a:ext>
                </a:extLst>
              </p:cNvPr>
              <p:cNvSpPr/>
              <p:nvPr/>
            </p:nvSpPr>
            <p:spPr>
              <a:xfrm>
                <a:off x="1150151" y="2282770"/>
                <a:ext cx="164100" cy="1368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69" name="Google Shape;327;p14">
                <a:extLst>
                  <a:ext uri="{FF2B5EF4-FFF2-40B4-BE49-F238E27FC236}">
                    <a16:creationId xmlns:a16="http://schemas.microsoft.com/office/drawing/2014/main" id="{565D6B16-EBA5-9CE1-E456-BD0AD573A22C}"/>
                  </a:ext>
                </a:extLst>
              </p:cNvPr>
              <p:cNvSpPr/>
              <p:nvPr/>
            </p:nvSpPr>
            <p:spPr>
              <a:xfrm>
                <a:off x="1044040" y="2247400"/>
                <a:ext cx="164100" cy="1368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70" name="Google Shape;328;p14">
                <a:extLst>
                  <a:ext uri="{FF2B5EF4-FFF2-40B4-BE49-F238E27FC236}">
                    <a16:creationId xmlns:a16="http://schemas.microsoft.com/office/drawing/2014/main" id="{B6C140CC-DFE7-3718-EB40-BB50FEA450EE}"/>
                  </a:ext>
                </a:extLst>
              </p:cNvPr>
              <p:cNvSpPr/>
              <p:nvPr/>
            </p:nvSpPr>
            <p:spPr>
              <a:xfrm>
                <a:off x="1009825" y="2332197"/>
                <a:ext cx="164100" cy="1368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71" name="Google Shape;329;p14">
                <a:extLst>
                  <a:ext uri="{FF2B5EF4-FFF2-40B4-BE49-F238E27FC236}">
                    <a16:creationId xmlns:a16="http://schemas.microsoft.com/office/drawing/2014/main" id="{22C56EBB-F77D-9DE0-572A-0B8CE3FE6403}"/>
                  </a:ext>
                </a:extLst>
              </p:cNvPr>
              <p:cNvSpPr/>
              <p:nvPr/>
            </p:nvSpPr>
            <p:spPr>
              <a:xfrm>
                <a:off x="1150151" y="2384110"/>
                <a:ext cx="164100" cy="1368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72" name="Google Shape;330;p14">
                <a:extLst>
                  <a:ext uri="{FF2B5EF4-FFF2-40B4-BE49-F238E27FC236}">
                    <a16:creationId xmlns:a16="http://schemas.microsoft.com/office/drawing/2014/main" id="{5E9733D9-E49C-F041-121D-D8E38F9AC5B0}"/>
                  </a:ext>
                </a:extLst>
              </p:cNvPr>
              <p:cNvSpPr/>
              <p:nvPr/>
            </p:nvSpPr>
            <p:spPr>
              <a:xfrm>
                <a:off x="1009826" y="2435060"/>
                <a:ext cx="164100" cy="1368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</p:grpSp>
        <p:sp>
          <p:nvSpPr>
            <p:cNvPr id="73" name="Google Shape;332;p14">
              <a:extLst>
                <a:ext uri="{FF2B5EF4-FFF2-40B4-BE49-F238E27FC236}">
                  <a16:creationId xmlns:a16="http://schemas.microsoft.com/office/drawing/2014/main" id="{3F271A6F-E54F-273A-87C6-35928D958906}"/>
                </a:ext>
              </a:extLst>
            </p:cNvPr>
            <p:cNvSpPr/>
            <p:nvPr/>
          </p:nvSpPr>
          <p:spPr>
            <a:xfrm>
              <a:off x="2467743" y="3548820"/>
              <a:ext cx="256789" cy="290608"/>
            </a:xfrm>
            <a:custGeom>
              <a:avLst/>
              <a:gdLst/>
              <a:ahLst/>
              <a:cxnLst/>
              <a:rect l="l" t="t" r="r" b="b"/>
              <a:pathLst>
                <a:path w="22902" h="35933" extrusionOk="0">
                  <a:moveTo>
                    <a:pt x="22902" y="0"/>
                  </a:moveTo>
                  <a:cubicBezTo>
                    <a:pt x="19411" y="5447"/>
                    <a:pt x="5567" y="26935"/>
                    <a:pt x="1956" y="32683"/>
                  </a:cubicBezTo>
                  <a:cubicBezTo>
                    <a:pt x="-1655" y="38431"/>
                    <a:pt x="1354" y="34188"/>
                    <a:pt x="1234" y="34489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Google Shape;333;p14">
              <a:extLst>
                <a:ext uri="{FF2B5EF4-FFF2-40B4-BE49-F238E27FC236}">
                  <a16:creationId xmlns:a16="http://schemas.microsoft.com/office/drawing/2014/main" id="{0FC0C362-3E17-61C8-7755-1DAD11D87AFD}"/>
                </a:ext>
              </a:extLst>
            </p:cNvPr>
            <p:cNvSpPr txBox="1"/>
            <p:nvPr/>
          </p:nvSpPr>
          <p:spPr>
            <a:xfrm>
              <a:off x="2557032" y="3519707"/>
              <a:ext cx="726000" cy="42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00FF00"/>
                  </a:solidFill>
                </a:rPr>
                <a:t>1-z</a:t>
              </a:r>
              <a:endParaRPr sz="1200">
                <a:solidFill>
                  <a:srgbClr val="00FF00"/>
                </a:solidFill>
              </a:endParaRPr>
            </a:p>
          </p:txBody>
        </p:sp>
        <p:grpSp>
          <p:nvGrpSpPr>
            <p:cNvPr id="75" name="Google Shape;334;p14">
              <a:extLst>
                <a:ext uri="{FF2B5EF4-FFF2-40B4-BE49-F238E27FC236}">
                  <a16:creationId xmlns:a16="http://schemas.microsoft.com/office/drawing/2014/main" id="{6896431F-0A50-A8BA-F0B9-880EFE67F971}"/>
                </a:ext>
              </a:extLst>
            </p:cNvPr>
            <p:cNvGrpSpPr/>
            <p:nvPr/>
          </p:nvGrpSpPr>
          <p:grpSpPr>
            <a:xfrm>
              <a:off x="3114828" y="4031014"/>
              <a:ext cx="167493" cy="178615"/>
              <a:chOff x="946700" y="2247400"/>
              <a:chExt cx="367551" cy="324460"/>
            </a:xfrm>
          </p:grpSpPr>
          <p:sp>
            <p:nvSpPr>
              <p:cNvPr id="76" name="Google Shape;335;p14">
                <a:extLst>
                  <a:ext uri="{FF2B5EF4-FFF2-40B4-BE49-F238E27FC236}">
                    <a16:creationId xmlns:a16="http://schemas.microsoft.com/office/drawing/2014/main" id="{20E51FE4-A031-57C1-C239-D145F9748801}"/>
                  </a:ext>
                </a:extLst>
              </p:cNvPr>
              <p:cNvSpPr/>
              <p:nvPr/>
            </p:nvSpPr>
            <p:spPr>
              <a:xfrm>
                <a:off x="1009831" y="2332212"/>
                <a:ext cx="164100" cy="136800"/>
              </a:xfrm>
              <a:prstGeom prst="ellipse">
                <a:avLst/>
              </a:pr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77" name="Google Shape;336;p14">
                <a:extLst>
                  <a:ext uri="{FF2B5EF4-FFF2-40B4-BE49-F238E27FC236}">
                    <a16:creationId xmlns:a16="http://schemas.microsoft.com/office/drawing/2014/main" id="{4EEA9ABF-436B-B079-21C2-66015D31FA16}"/>
                  </a:ext>
                </a:extLst>
              </p:cNvPr>
              <p:cNvSpPr/>
              <p:nvPr/>
            </p:nvSpPr>
            <p:spPr>
              <a:xfrm>
                <a:off x="1105683" y="2370002"/>
                <a:ext cx="164100" cy="136800"/>
              </a:xfrm>
              <a:prstGeom prst="ellipse">
                <a:avLst/>
              </a:pr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78" name="Google Shape;337;p14">
                <a:extLst>
                  <a:ext uri="{FF2B5EF4-FFF2-40B4-BE49-F238E27FC236}">
                    <a16:creationId xmlns:a16="http://schemas.microsoft.com/office/drawing/2014/main" id="{8308C269-2E46-DB59-16B4-27988DC50E0B}"/>
                  </a:ext>
                </a:extLst>
              </p:cNvPr>
              <p:cNvSpPr/>
              <p:nvPr/>
            </p:nvSpPr>
            <p:spPr>
              <a:xfrm>
                <a:off x="946700" y="2298260"/>
                <a:ext cx="164100" cy="136800"/>
              </a:xfrm>
              <a:prstGeom prst="ellipse">
                <a:avLst/>
              </a:pr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79" name="Google Shape;338;p14">
                <a:extLst>
                  <a:ext uri="{FF2B5EF4-FFF2-40B4-BE49-F238E27FC236}">
                    <a16:creationId xmlns:a16="http://schemas.microsoft.com/office/drawing/2014/main" id="{94CDEED1-2BB0-6FC1-507C-2CE2F52C6589}"/>
                  </a:ext>
                </a:extLst>
              </p:cNvPr>
              <p:cNvSpPr/>
              <p:nvPr/>
            </p:nvSpPr>
            <p:spPr>
              <a:xfrm>
                <a:off x="1082400" y="2435040"/>
                <a:ext cx="164100" cy="136800"/>
              </a:xfrm>
              <a:prstGeom prst="ellipse">
                <a:avLst/>
              </a:pr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80" name="Google Shape;339;p14">
                <a:extLst>
                  <a:ext uri="{FF2B5EF4-FFF2-40B4-BE49-F238E27FC236}">
                    <a16:creationId xmlns:a16="http://schemas.microsoft.com/office/drawing/2014/main" id="{4C0B6805-B342-204D-322E-5FFBB8597E1B}"/>
                  </a:ext>
                </a:extLst>
              </p:cNvPr>
              <p:cNvSpPr/>
              <p:nvPr/>
            </p:nvSpPr>
            <p:spPr>
              <a:xfrm>
                <a:off x="946703" y="2384090"/>
                <a:ext cx="164100" cy="136800"/>
              </a:xfrm>
              <a:prstGeom prst="ellipse">
                <a:avLst/>
              </a:pr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81" name="Google Shape;340;p14">
                <a:extLst>
                  <a:ext uri="{FF2B5EF4-FFF2-40B4-BE49-F238E27FC236}">
                    <a16:creationId xmlns:a16="http://schemas.microsoft.com/office/drawing/2014/main" id="{DEF64584-5A84-B385-DEF6-2E27FEA2A743}"/>
                  </a:ext>
                </a:extLst>
              </p:cNvPr>
              <p:cNvSpPr/>
              <p:nvPr/>
            </p:nvSpPr>
            <p:spPr>
              <a:xfrm>
                <a:off x="1044040" y="2332212"/>
                <a:ext cx="164100" cy="136800"/>
              </a:xfrm>
              <a:prstGeom prst="ellipse">
                <a:avLst/>
              </a:pr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82" name="Google Shape;341;p14">
                <a:extLst>
                  <a:ext uri="{FF2B5EF4-FFF2-40B4-BE49-F238E27FC236}">
                    <a16:creationId xmlns:a16="http://schemas.microsoft.com/office/drawing/2014/main" id="{BE670A6F-95F1-AA32-60CA-DF42810AECAC}"/>
                  </a:ext>
                </a:extLst>
              </p:cNvPr>
              <p:cNvSpPr/>
              <p:nvPr/>
            </p:nvSpPr>
            <p:spPr>
              <a:xfrm>
                <a:off x="1150151" y="2282770"/>
                <a:ext cx="164100" cy="136800"/>
              </a:xfrm>
              <a:prstGeom prst="ellipse">
                <a:avLst/>
              </a:pr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83" name="Google Shape;342;p14">
                <a:extLst>
                  <a:ext uri="{FF2B5EF4-FFF2-40B4-BE49-F238E27FC236}">
                    <a16:creationId xmlns:a16="http://schemas.microsoft.com/office/drawing/2014/main" id="{940351BF-1B41-7AC5-9480-69E929E128DD}"/>
                  </a:ext>
                </a:extLst>
              </p:cNvPr>
              <p:cNvSpPr/>
              <p:nvPr/>
            </p:nvSpPr>
            <p:spPr>
              <a:xfrm>
                <a:off x="1044040" y="2247400"/>
                <a:ext cx="164100" cy="136800"/>
              </a:xfrm>
              <a:prstGeom prst="ellipse">
                <a:avLst/>
              </a:pr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84" name="Google Shape;343;p14">
                <a:extLst>
                  <a:ext uri="{FF2B5EF4-FFF2-40B4-BE49-F238E27FC236}">
                    <a16:creationId xmlns:a16="http://schemas.microsoft.com/office/drawing/2014/main" id="{562625D2-E5AA-C09E-7097-B6B391A8178A}"/>
                  </a:ext>
                </a:extLst>
              </p:cNvPr>
              <p:cNvSpPr/>
              <p:nvPr/>
            </p:nvSpPr>
            <p:spPr>
              <a:xfrm>
                <a:off x="1009825" y="2332197"/>
                <a:ext cx="164100" cy="136800"/>
              </a:xfrm>
              <a:prstGeom prst="ellipse">
                <a:avLst/>
              </a:pr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85" name="Google Shape;344;p14">
                <a:extLst>
                  <a:ext uri="{FF2B5EF4-FFF2-40B4-BE49-F238E27FC236}">
                    <a16:creationId xmlns:a16="http://schemas.microsoft.com/office/drawing/2014/main" id="{9735B3BF-295B-A171-6FB7-CCCA73A90D0A}"/>
                  </a:ext>
                </a:extLst>
              </p:cNvPr>
              <p:cNvSpPr/>
              <p:nvPr/>
            </p:nvSpPr>
            <p:spPr>
              <a:xfrm>
                <a:off x="1150151" y="2384110"/>
                <a:ext cx="164100" cy="136800"/>
              </a:xfrm>
              <a:prstGeom prst="ellipse">
                <a:avLst/>
              </a:pr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86" name="Google Shape;345;p14">
                <a:extLst>
                  <a:ext uri="{FF2B5EF4-FFF2-40B4-BE49-F238E27FC236}">
                    <a16:creationId xmlns:a16="http://schemas.microsoft.com/office/drawing/2014/main" id="{70574822-C863-DAD7-F580-F2A88B13C5F6}"/>
                  </a:ext>
                </a:extLst>
              </p:cNvPr>
              <p:cNvSpPr/>
              <p:nvPr/>
            </p:nvSpPr>
            <p:spPr>
              <a:xfrm>
                <a:off x="1009826" y="2435060"/>
                <a:ext cx="164100" cy="136800"/>
              </a:xfrm>
              <a:prstGeom prst="ellipse">
                <a:avLst/>
              </a:pr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</p:grpSp>
        <p:pic>
          <p:nvPicPr>
            <p:cNvPr id="88" name="Google Shape;347;p14">
              <a:extLst>
                <a:ext uri="{FF2B5EF4-FFF2-40B4-BE49-F238E27FC236}">
                  <a16:creationId xmlns:a16="http://schemas.microsoft.com/office/drawing/2014/main" id="{4020BDA1-1327-BBCC-E876-39A6914921EA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01144" y="2363434"/>
              <a:ext cx="325800" cy="16783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9" name="Google Shape;348;p14">
              <a:extLst>
                <a:ext uri="{FF2B5EF4-FFF2-40B4-BE49-F238E27FC236}">
                  <a16:creationId xmlns:a16="http://schemas.microsoft.com/office/drawing/2014/main" id="{C5B12A86-3384-8E3A-D71B-FE1F0D984D2A}"/>
                </a:ext>
              </a:extLst>
            </p:cNvPr>
            <p:cNvGrpSpPr/>
            <p:nvPr/>
          </p:nvGrpSpPr>
          <p:grpSpPr>
            <a:xfrm>
              <a:off x="1710550" y="3218890"/>
              <a:ext cx="167493" cy="178615"/>
              <a:chOff x="946700" y="2247400"/>
              <a:chExt cx="367551" cy="324460"/>
            </a:xfrm>
          </p:grpSpPr>
          <p:sp>
            <p:nvSpPr>
              <p:cNvPr id="90" name="Google Shape;349;p14">
                <a:extLst>
                  <a:ext uri="{FF2B5EF4-FFF2-40B4-BE49-F238E27FC236}">
                    <a16:creationId xmlns:a16="http://schemas.microsoft.com/office/drawing/2014/main" id="{5D3F4C20-5EB6-BCB0-DF78-170394DA9DE0}"/>
                  </a:ext>
                </a:extLst>
              </p:cNvPr>
              <p:cNvSpPr/>
              <p:nvPr/>
            </p:nvSpPr>
            <p:spPr>
              <a:xfrm>
                <a:off x="1009831" y="2332212"/>
                <a:ext cx="164100" cy="1368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91" name="Google Shape;350;p14">
                <a:extLst>
                  <a:ext uri="{FF2B5EF4-FFF2-40B4-BE49-F238E27FC236}">
                    <a16:creationId xmlns:a16="http://schemas.microsoft.com/office/drawing/2014/main" id="{0058DDEC-01C6-7D20-F07B-244ECE3F9DA0}"/>
                  </a:ext>
                </a:extLst>
              </p:cNvPr>
              <p:cNvSpPr/>
              <p:nvPr/>
            </p:nvSpPr>
            <p:spPr>
              <a:xfrm>
                <a:off x="1105683" y="2370002"/>
                <a:ext cx="164100" cy="1368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92" name="Google Shape;351;p14">
                <a:extLst>
                  <a:ext uri="{FF2B5EF4-FFF2-40B4-BE49-F238E27FC236}">
                    <a16:creationId xmlns:a16="http://schemas.microsoft.com/office/drawing/2014/main" id="{47E473EF-B5D5-9C73-154D-7AAE6FCD6036}"/>
                  </a:ext>
                </a:extLst>
              </p:cNvPr>
              <p:cNvSpPr/>
              <p:nvPr/>
            </p:nvSpPr>
            <p:spPr>
              <a:xfrm>
                <a:off x="946700" y="2298260"/>
                <a:ext cx="164100" cy="1368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93" name="Google Shape;352;p14">
                <a:extLst>
                  <a:ext uri="{FF2B5EF4-FFF2-40B4-BE49-F238E27FC236}">
                    <a16:creationId xmlns:a16="http://schemas.microsoft.com/office/drawing/2014/main" id="{EDBE1A3D-E1FA-929E-2F44-C10DE3A45842}"/>
                  </a:ext>
                </a:extLst>
              </p:cNvPr>
              <p:cNvSpPr/>
              <p:nvPr/>
            </p:nvSpPr>
            <p:spPr>
              <a:xfrm>
                <a:off x="1082400" y="2435040"/>
                <a:ext cx="164100" cy="1368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94" name="Google Shape;353;p14">
                <a:extLst>
                  <a:ext uri="{FF2B5EF4-FFF2-40B4-BE49-F238E27FC236}">
                    <a16:creationId xmlns:a16="http://schemas.microsoft.com/office/drawing/2014/main" id="{09004306-A6EE-9754-F16C-6962153DB50A}"/>
                  </a:ext>
                </a:extLst>
              </p:cNvPr>
              <p:cNvSpPr/>
              <p:nvPr/>
            </p:nvSpPr>
            <p:spPr>
              <a:xfrm>
                <a:off x="946703" y="2384090"/>
                <a:ext cx="164100" cy="1368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95" name="Google Shape;354;p14">
                <a:extLst>
                  <a:ext uri="{FF2B5EF4-FFF2-40B4-BE49-F238E27FC236}">
                    <a16:creationId xmlns:a16="http://schemas.microsoft.com/office/drawing/2014/main" id="{F328FB4A-5DF8-DA96-51DD-335ED491B88D}"/>
                  </a:ext>
                </a:extLst>
              </p:cNvPr>
              <p:cNvSpPr/>
              <p:nvPr/>
            </p:nvSpPr>
            <p:spPr>
              <a:xfrm>
                <a:off x="1044040" y="2332212"/>
                <a:ext cx="164100" cy="1368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96" name="Google Shape;355;p14">
                <a:extLst>
                  <a:ext uri="{FF2B5EF4-FFF2-40B4-BE49-F238E27FC236}">
                    <a16:creationId xmlns:a16="http://schemas.microsoft.com/office/drawing/2014/main" id="{9AF61428-E6EE-C750-066B-B9BFEDA89C95}"/>
                  </a:ext>
                </a:extLst>
              </p:cNvPr>
              <p:cNvSpPr/>
              <p:nvPr/>
            </p:nvSpPr>
            <p:spPr>
              <a:xfrm>
                <a:off x="1150151" y="2282770"/>
                <a:ext cx="164100" cy="1368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97" name="Google Shape;356;p14">
                <a:extLst>
                  <a:ext uri="{FF2B5EF4-FFF2-40B4-BE49-F238E27FC236}">
                    <a16:creationId xmlns:a16="http://schemas.microsoft.com/office/drawing/2014/main" id="{8B7FD04F-58EF-EF27-8333-6C8A7D943670}"/>
                  </a:ext>
                </a:extLst>
              </p:cNvPr>
              <p:cNvSpPr/>
              <p:nvPr/>
            </p:nvSpPr>
            <p:spPr>
              <a:xfrm>
                <a:off x="1044040" y="2247400"/>
                <a:ext cx="164100" cy="1368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98" name="Google Shape;357;p14">
                <a:extLst>
                  <a:ext uri="{FF2B5EF4-FFF2-40B4-BE49-F238E27FC236}">
                    <a16:creationId xmlns:a16="http://schemas.microsoft.com/office/drawing/2014/main" id="{59387F16-C45F-2951-1106-3B44681DA749}"/>
                  </a:ext>
                </a:extLst>
              </p:cNvPr>
              <p:cNvSpPr/>
              <p:nvPr/>
            </p:nvSpPr>
            <p:spPr>
              <a:xfrm>
                <a:off x="1009825" y="2332197"/>
                <a:ext cx="164100" cy="1368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99" name="Google Shape;358;p14">
                <a:extLst>
                  <a:ext uri="{FF2B5EF4-FFF2-40B4-BE49-F238E27FC236}">
                    <a16:creationId xmlns:a16="http://schemas.microsoft.com/office/drawing/2014/main" id="{7888A333-7465-1CE3-EABA-9C855C71572A}"/>
                  </a:ext>
                </a:extLst>
              </p:cNvPr>
              <p:cNvSpPr/>
              <p:nvPr/>
            </p:nvSpPr>
            <p:spPr>
              <a:xfrm>
                <a:off x="1150151" y="2384110"/>
                <a:ext cx="164100" cy="1368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00" name="Google Shape;359;p14">
                <a:extLst>
                  <a:ext uri="{FF2B5EF4-FFF2-40B4-BE49-F238E27FC236}">
                    <a16:creationId xmlns:a16="http://schemas.microsoft.com/office/drawing/2014/main" id="{6C99F447-CE0B-C2C6-B947-699F93F4F08D}"/>
                  </a:ext>
                </a:extLst>
              </p:cNvPr>
              <p:cNvSpPr/>
              <p:nvPr/>
            </p:nvSpPr>
            <p:spPr>
              <a:xfrm>
                <a:off x="1009826" y="2435060"/>
                <a:ext cx="164100" cy="1368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</p:grpSp>
        <p:pic>
          <p:nvPicPr>
            <p:cNvPr id="101" name="Google Shape;360;p14">
              <a:extLst>
                <a:ext uri="{FF2B5EF4-FFF2-40B4-BE49-F238E27FC236}">
                  <a16:creationId xmlns:a16="http://schemas.microsoft.com/office/drawing/2014/main" id="{7156FEA4-965D-2EBB-E317-741AE6007062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358344" y="3254759"/>
              <a:ext cx="325800" cy="16783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2" name="Google Shape;361;p14">
              <a:extLst>
                <a:ext uri="{FF2B5EF4-FFF2-40B4-BE49-F238E27FC236}">
                  <a16:creationId xmlns:a16="http://schemas.microsoft.com/office/drawing/2014/main" id="{5BDE6B2B-DC29-A394-685B-B57FB0D9B3C1}"/>
                </a:ext>
              </a:extLst>
            </p:cNvPr>
            <p:cNvCxnSpPr/>
            <p:nvPr/>
          </p:nvCxnSpPr>
          <p:spPr>
            <a:xfrm>
              <a:off x="1901019" y="3415470"/>
              <a:ext cx="378600" cy="403800"/>
            </a:xfrm>
            <a:prstGeom prst="straightConnector1">
              <a:avLst/>
            </a:prstGeom>
            <a:noFill/>
            <a:ln w="19050" cap="flat" cmpd="sng">
              <a:solidFill>
                <a:schemeClr val="tx2">
                  <a:lumMod val="25000"/>
                  <a:lumOff val="75000"/>
                </a:schemeClr>
              </a:solidFill>
              <a:prstDash val="solid"/>
              <a:round/>
              <a:headEnd type="oval" w="med" len="med"/>
              <a:tailEnd type="triangle" w="med" len="med"/>
            </a:ln>
          </p:spPr>
        </p:cxnSp>
        <p:grpSp>
          <p:nvGrpSpPr>
            <p:cNvPr id="103" name="Google Shape;362;p14">
              <a:extLst>
                <a:ext uri="{FF2B5EF4-FFF2-40B4-BE49-F238E27FC236}">
                  <a16:creationId xmlns:a16="http://schemas.microsoft.com/office/drawing/2014/main" id="{5B0A1A56-3070-C767-CD42-A0946F6142B3}"/>
                </a:ext>
              </a:extLst>
            </p:cNvPr>
            <p:cNvGrpSpPr/>
            <p:nvPr/>
          </p:nvGrpSpPr>
          <p:grpSpPr>
            <a:xfrm>
              <a:off x="2557040" y="3353265"/>
              <a:ext cx="167493" cy="178615"/>
              <a:chOff x="946700" y="2247400"/>
              <a:chExt cx="367551" cy="324460"/>
            </a:xfrm>
          </p:grpSpPr>
          <p:sp>
            <p:nvSpPr>
              <p:cNvPr id="104" name="Google Shape;363;p14">
                <a:extLst>
                  <a:ext uri="{FF2B5EF4-FFF2-40B4-BE49-F238E27FC236}">
                    <a16:creationId xmlns:a16="http://schemas.microsoft.com/office/drawing/2014/main" id="{164751DF-47F9-75F8-6B11-BD65A3CC2957}"/>
                  </a:ext>
                </a:extLst>
              </p:cNvPr>
              <p:cNvSpPr/>
              <p:nvPr/>
            </p:nvSpPr>
            <p:spPr>
              <a:xfrm>
                <a:off x="1009831" y="2332212"/>
                <a:ext cx="164100" cy="1368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05" name="Google Shape;364;p14">
                <a:extLst>
                  <a:ext uri="{FF2B5EF4-FFF2-40B4-BE49-F238E27FC236}">
                    <a16:creationId xmlns:a16="http://schemas.microsoft.com/office/drawing/2014/main" id="{8AEDF1B5-09B0-878E-5168-74D0BE0370C3}"/>
                  </a:ext>
                </a:extLst>
              </p:cNvPr>
              <p:cNvSpPr/>
              <p:nvPr/>
            </p:nvSpPr>
            <p:spPr>
              <a:xfrm>
                <a:off x="1105683" y="2370002"/>
                <a:ext cx="164100" cy="1368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06" name="Google Shape;365;p14">
                <a:extLst>
                  <a:ext uri="{FF2B5EF4-FFF2-40B4-BE49-F238E27FC236}">
                    <a16:creationId xmlns:a16="http://schemas.microsoft.com/office/drawing/2014/main" id="{396D2308-17D1-411C-8030-1C858A393E3F}"/>
                  </a:ext>
                </a:extLst>
              </p:cNvPr>
              <p:cNvSpPr/>
              <p:nvPr/>
            </p:nvSpPr>
            <p:spPr>
              <a:xfrm>
                <a:off x="946700" y="2298260"/>
                <a:ext cx="164100" cy="1368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07" name="Google Shape;366;p14">
                <a:extLst>
                  <a:ext uri="{FF2B5EF4-FFF2-40B4-BE49-F238E27FC236}">
                    <a16:creationId xmlns:a16="http://schemas.microsoft.com/office/drawing/2014/main" id="{DAA9AA3E-8282-4E83-D607-B20B39F2DDFD}"/>
                  </a:ext>
                </a:extLst>
              </p:cNvPr>
              <p:cNvSpPr/>
              <p:nvPr/>
            </p:nvSpPr>
            <p:spPr>
              <a:xfrm>
                <a:off x="1082400" y="2435040"/>
                <a:ext cx="164100" cy="1368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08" name="Google Shape;367;p14">
                <a:extLst>
                  <a:ext uri="{FF2B5EF4-FFF2-40B4-BE49-F238E27FC236}">
                    <a16:creationId xmlns:a16="http://schemas.microsoft.com/office/drawing/2014/main" id="{25F162C7-DA3C-ED0D-427B-57AD52926372}"/>
                  </a:ext>
                </a:extLst>
              </p:cNvPr>
              <p:cNvSpPr/>
              <p:nvPr/>
            </p:nvSpPr>
            <p:spPr>
              <a:xfrm>
                <a:off x="946703" y="2384090"/>
                <a:ext cx="164100" cy="1368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09" name="Google Shape;368;p14">
                <a:extLst>
                  <a:ext uri="{FF2B5EF4-FFF2-40B4-BE49-F238E27FC236}">
                    <a16:creationId xmlns:a16="http://schemas.microsoft.com/office/drawing/2014/main" id="{5EE7AF70-0F68-00A3-4F7B-4DB8B80E58EA}"/>
                  </a:ext>
                </a:extLst>
              </p:cNvPr>
              <p:cNvSpPr/>
              <p:nvPr/>
            </p:nvSpPr>
            <p:spPr>
              <a:xfrm>
                <a:off x="1044040" y="2332212"/>
                <a:ext cx="164100" cy="1368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10" name="Google Shape;369;p14">
                <a:extLst>
                  <a:ext uri="{FF2B5EF4-FFF2-40B4-BE49-F238E27FC236}">
                    <a16:creationId xmlns:a16="http://schemas.microsoft.com/office/drawing/2014/main" id="{A49BC8D8-22AE-7925-1C5D-EAC5B172315F}"/>
                  </a:ext>
                </a:extLst>
              </p:cNvPr>
              <p:cNvSpPr/>
              <p:nvPr/>
            </p:nvSpPr>
            <p:spPr>
              <a:xfrm>
                <a:off x="1150151" y="2282770"/>
                <a:ext cx="164100" cy="1368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11" name="Google Shape;370;p14">
                <a:extLst>
                  <a:ext uri="{FF2B5EF4-FFF2-40B4-BE49-F238E27FC236}">
                    <a16:creationId xmlns:a16="http://schemas.microsoft.com/office/drawing/2014/main" id="{DD6E0923-26DD-9F59-F4A1-74FE0E02A6B2}"/>
                  </a:ext>
                </a:extLst>
              </p:cNvPr>
              <p:cNvSpPr/>
              <p:nvPr/>
            </p:nvSpPr>
            <p:spPr>
              <a:xfrm>
                <a:off x="1044040" y="2247400"/>
                <a:ext cx="164100" cy="1368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12" name="Google Shape;371;p14">
                <a:extLst>
                  <a:ext uri="{FF2B5EF4-FFF2-40B4-BE49-F238E27FC236}">
                    <a16:creationId xmlns:a16="http://schemas.microsoft.com/office/drawing/2014/main" id="{8207A160-36A6-2109-8B0B-3F9D47107898}"/>
                  </a:ext>
                </a:extLst>
              </p:cNvPr>
              <p:cNvSpPr/>
              <p:nvPr/>
            </p:nvSpPr>
            <p:spPr>
              <a:xfrm>
                <a:off x="1009825" y="2332197"/>
                <a:ext cx="164100" cy="1368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13" name="Google Shape;372;p14">
                <a:extLst>
                  <a:ext uri="{FF2B5EF4-FFF2-40B4-BE49-F238E27FC236}">
                    <a16:creationId xmlns:a16="http://schemas.microsoft.com/office/drawing/2014/main" id="{F625FE3C-7E71-0B2D-8AC1-F83C5D1A277A}"/>
                  </a:ext>
                </a:extLst>
              </p:cNvPr>
              <p:cNvSpPr/>
              <p:nvPr/>
            </p:nvSpPr>
            <p:spPr>
              <a:xfrm>
                <a:off x="1150151" y="2384110"/>
                <a:ext cx="164100" cy="1368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14" name="Google Shape;373;p14">
                <a:extLst>
                  <a:ext uri="{FF2B5EF4-FFF2-40B4-BE49-F238E27FC236}">
                    <a16:creationId xmlns:a16="http://schemas.microsoft.com/office/drawing/2014/main" id="{8B09C342-1CF5-CC0C-9B69-FA5C16B35D46}"/>
                  </a:ext>
                </a:extLst>
              </p:cNvPr>
              <p:cNvSpPr/>
              <p:nvPr/>
            </p:nvSpPr>
            <p:spPr>
              <a:xfrm>
                <a:off x="1009826" y="2435060"/>
                <a:ext cx="164100" cy="1368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</p:grpSp>
        <p:sp>
          <p:nvSpPr>
            <p:cNvPr id="115" name="Google Shape;374;p14">
              <a:extLst>
                <a:ext uri="{FF2B5EF4-FFF2-40B4-BE49-F238E27FC236}">
                  <a16:creationId xmlns:a16="http://schemas.microsoft.com/office/drawing/2014/main" id="{A07E88E6-85C1-84F4-A8F2-BF53488280FA}"/>
                </a:ext>
              </a:extLst>
            </p:cNvPr>
            <p:cNvSpPr txBox="1"/>
            <p:nvPr/>
          </p:nvSpPr>
          <p:spPr>
            <a:xfrm>
              <a:off x="2820936" y="3146195"/>
              <a:ext cx="378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0000"/>
                  </a:solidFill>
                </a:rPr>
                <a:t>z </a:t>
              </a:r>
              <a:endParaRPr sz="1200">
                <a:solidFill>
                  <a:srgbClr val="FF0000"/>
                </a:solidFill>
              </a:endParaRPr>
            </a:p>
          </p:txBody>
        </p:sp>
        <p:cxnSp>
          <p:nvCxnSpPr>
            <p:cNvPr id="116" name="Google Shape;375;p14">
              <a:extLst>
                <a:ext uri="{FF2B5EF4-FFF2-40B4-BE49-F238E27FC236}">
                  <a16:creationId xmlns:a16="http://schemas.microsoft.com/office/drawing/2014/main" id="{E1231961-49EA-55AC-503A-22D7E66C211B}"/>
                </a:ext>
              </a:extLst>
            </p:cNvPr>
            <p:cNvCxnSpPr/>
            <p:nvPr/>
          </p:nvCxnSpPr>
          <p:spPr>
            <a:xfrm rot="10800000" flipH="1">
              <a:off x="2765319" y="3463083"/>
              <a:ext cx="349500" cy="9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round/>
              <a:headEnd type="none" w="med" len="med"/>
              <a:tailEnd type="triangle" w="med" len="med"/>
            </a:ln>
          </p:spPr>
        </p:cxnSp>
        <p:pic>
          <p:nvPicPr>
            <p:cNvPr id="117" name="Google Shape;376;p14">
              <a:extLst>
                <a:ext uri="{FF2B5EF4-FFF2-40B4-BE49-F238E27FC236}">
                  <a16:creationId xmlns:a16="http://schemas.microsoft.com/office/drawing/2014/main" id="{7D16D30E-2CD2-8122-80EC-D80FD6B47F77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967344" y="3869290"/>
              <a:ext cx="299275" cy="162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377;p14">
              <a:extLst>
                <a:ext uri="{FF2B5EF4-FFF2-40B4-BE49-F238E27FC236}">
                  <a16:creationId xmlns:a16="http://schemas.microsoft.com/office/drawing/2014/main" id="{3F7E1D43-466A-FFAD-6E0C-64CDCD0634C8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94707" y="3173715"/>
              <a:ext cx="299275" cy="1626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" name="Google Shape;378;p14">
              <a:extLst>
                <a:ext uri="{FF2B5EF4-FFF2-40B4-BE49-F238E27FC236}">
                  <a16:creationId xmlns:a16="http://schemas.microsoft.com/office/drawing/2014/main" id="{EA40D436-2DFD-5AC5-964D-D800D5DC5F40}"/>
                </a:ext>
              </a:extLst>
            </p:cNvPr>
            <p:cNvSpPr txBox="1"/>
            <p:nvPr/>
          </p:nvSpPr>
          <p:spPr>
            <a:xfrm>
              <a:off x="2690107" y="3046533"/>
              <a:ext cx="215400" cy="25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rgbClr val="9900FF"/>
                  </a:solidFill>
                  <a:latin typeface="Nunito"/>
                  <a:ea typeface="Nunito"/>
                  <a:cs typeface="Nunito"/>
                  <a:sym typeface="Nunito"/>
                </a:rPr>
                <a:t>+</a:t>
              </a:r>
              <a:endParaRPr sz="800" b="1">
                <a:solidFill>
                  <a:srgbClr val="9900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20" name="Google Shape;379;p14">
              <a:extLst>
                <a:ext uri="{FF2B5EF4-FFF2-40B4-BE49-F238E27FC236}">
                  <a16:creationId xmlns:a16="http://schemas.microsoft.com/office/drawing/2014/main" id="{680FB51B-34EB-309F-60EB-424D5D45CA37}"/>
                </a:ext>
              </a:extLst>
            </p:cNvPr>
            <p:cNvSpPr txBox="1"/>
            <p:nvPr/>
          </p:nvSpPr>
          <p:spPr>
            <a:xfrm>
              <a:off x="2402443" y="2245294"/>
              <a:ext cx="1245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accent1"/>
                  </a:solidFill>
                  <a:latin typeface="Nunito"/>
                  <a:ea typeface="Nunito"/>
                  <a:cs typeface="Nunito"/>
                  <a:sym typeface="Nunito"/>
                </a:rPr>
                <a:t>+</a:t>
              </a:r>
              <a:endParaRPr sz="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cxnSp>
          <p:nvCxnSpPr>
            <p:cNvPr id="121" name="Google Shape;380;p14">
              <a:extLst>
                <a:ext uri="{FF2B5EF4-FFF2-40B4-BE49-F238E27FC236}">
                  <a16:creationId xmlns:a16="http://schemas.microsoft.com/office/drawing/2014/main" id="{F14CDA74-20F6-576E-C38C-C2246CC215AB}"/>
                </a:ext>
              </a:extLst>
            </p:cNvPr>
            <p:cNvCxnSpPr/>
            <p:nvPr/>
          </p:nvCxnSpPr>
          <p:spPr>
            <a:xfrm>
              <a:off x="2477257" y="4072458"/>
              <a:ext cx="602700" cy="11700"/>
            </a:xfrm>
            <a:prstGeom prst="straightConnector1">
              <a:avLst/>
            </a:prstGeom>
            <a:noFill/>
            <a:ln w="19050" cap="flat" cmpd="sng">
              <a:solidFill>
                <a:srgbClr val="B7B7B7"/>
              </a:solidFill>
              <a:prstDash val="solid"/>
              <a:round/>
              <a:headEnd type="oval" w="med" len="med"/>
              <a:tailEnd type="triangle" w="med" len="med"/>
            </a:ln>
          </p:spPr>
        </p:cxnSp>
        <p:cxnSp>
          <p:nvCxnSpPr>
            <p:cNvPr id="122" name="Google Shape;381;p14">
              <a:extLst>
                <a:ext uri="{FF2B5EF4-FFF2-40B4-BE49-F238E27FC236}">
                  <a16:creationId xmlns:a16="http://schemas.microsoft.com/office/drawing/2014/main" id="{4123F9DD-CBBE-32B2-7EAE-1E151CEBF9DF}"/>
                </a:ext>
              </a:extLst>
            </p:cNvPr>
            <p:cNvCxnSpPr/>
            <p:nvPr/>
          </p:nvCxnSpPr>
          <p:spPr>
            <a:xfrm>
              <a:off x="2497519" y="4051220"/>
              <a:ext cx="378600" cy="403800"/>
            </a:xfrm>
            <a:prstGeom prst="straightConnector1">
              <a:avLst/>
            </a:prstGeom>
            <a:noFill/>
            <a:ln w="19050" cap="flat" cmpd="sng">
              <a:solidFill>
                <a:schemeClr val="tx2">
                  <a:lumMod val="25000"/>
                  <a:lumOff val="75000"/>
                </a:schemeClr>
              </a:solidFill>
              <a:prstDash val="solid"/>
              <a:round/>
              <a:headEnd type="oval" w="med" len="med"/>
              <a:tailEnd type="triangle" w="med" len="med"/>
            </a:ln>
          </p:spPr>
        </p:cxnSp>
        <p:pic>
          <p:nvPicPr>
            <p:cNvPr id="123" name="Google Shape;382;p14">
              <a:extLst>
                <a:ext uri="{FF2B5EF4-FFF2-40B4-BE49-F238E27FC236}">
                  <a16:creationId xmlns:a16="http://schemas.microsoft.com/office/drawing/2014/main" id="{07E6BCB0-8371-F154-D2F9-12F773A2EA30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054469" y="3837531"/>
              <a:ext cx="275100" cy="1678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383;p14">
              <a:extLst>
                <a:ext uri="{FF2B5EF4-FFF2-40B4-BE49-F238E27FC236}">
                  <a16:creationId xmlns:a16="http://schemas.microsoft.com/office/drawing/2014/main" id="{A73037BA-CF27-1677-EA10-2C092B139218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601019" y="4491131"/>
              <a:ext cx="275100" cy="1678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384;p14">
              <a:extLst>
                <a:ext uri="{FF2B5EF4-FFF2-40B4-BE49-F238E27FC236}">
                  <a16:creationId xmlns:a16="http://schemas.microsoft.com/office/drawing/2014/main" id="{2B5F94C4-7E03-E188-5D37-CE2DFC5E81DB}"/>
                </a:ext>
              </a:extLst>
            </p:cNvPr>
            <p:cNvSpPr txBox="1"/>
            <p:nvPr/>
          </p:nvSpPr>
          <p:spPr>
            <a:xfrm>
              <a:off x="3199539" y="4165597"/>
              <a:ext cx="418200" cy="35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00FF00"/>
                  </a:solidFill>
                </a:rPr>
                <a:t>1-z</a:t>
              </a:r>
              <a:endParaRPr sz="1200">
                <a:solidFill>
                  <a:srgbClr val="00FF00"/>
                </a:solidFill>
              </a:endParaRPr>
            </a:p>
          </p:txBody>
        </p:sp>
        <p:sp>
          <p:nvSpPr>
            <p:cNvPr id="126" name="Google Shape;385;p14">
              <a:extLst>
                <a:ext uri="{FF2B5EF4-FFF2-40B4-BE49-F238E27FC236}">
                  <a16:creationId xmlns:a16="http://schemas.microsoft.com/office/drawing/2014/main" id="{16B32665-BB2C-EF13-ECA0-91DC3F7166D8}"/>
                </a:ext>
              </a:extLst>
            </p:cNvPr>
            <p:cNvSpPr/>
            <p:nvPr/>
          </p:nvSpPr>
          <p:spPr>
            <a:xfrm>
              <a:off x="3070168" y="4178045"/>
              <a:ext cx="256789" cy="290608"/>
            </a:xfrm>
            <a:custGeom>
              <a:avLst/>
              <a:gdLst/>
              <a:ahLst/>
              <a:cxnLst/>
              <a:rect l="l" t="t" r="r" b="b"/>
              <a:pathLst>
                <a:path w="22902" h="35933" extrusionOk="0">
                  <a:moveTo>
                    <a:pt x="22902" y="0"/>
                  </a:moveTo>
                  <a:cubicBezTo>
                    <a:pt x="19411" y="5447"/>
                    <a:pt x="5567" y="26935"/>
                    <a:pt x="1956" y="32683"/>
                  </a:cubicBezTo>
                  <a:cubicBezTo>
                    <a:pt x="-1655" y="38431"/>
                    <a:pt x="1354" y="34188"/>
                    <a:pt x="1234" y="34489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127" name="Google Shape;386;p14">
              <a:extLst>
                <a:ext uri="{FF2B5EF4-FFF2-40B4-BE49-F238E27FC236}">
                  <a16:creationId xmlns:a16="http://schemas.microsoft.com/office/drawing/2014/main" id="{00FCF4F7-B1CE-A2FD-8EFC-7D5362A41B21}"/>
                </a:ext>
              </a:extLst>
            </p:cNvPr>
            <p:cNvCxnSpPr/>
            <p:nvPr/>
          </p:nvCxnSpPr>
          <p:spPr>
            <a:xfrm rot="10800000" flipH="1">
              <a:off x="3329569" y="4119858"/>
              <a:ext cx="349500" cy="9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round/>
              <a:headEnd type="none" w="med" len="med"/>
              <a:tailEnd type="triangle" w="med" len="med"/>
            </a:ln>
          </p:spPr>
        </p:cxnSp>
        <p:sp>
          <p:nvSpPr>
            <p:cNvPr id="128" name="Google Shape;387;p14">
              <a:extLst>
                <a:ext uri="{FF2B5EF4-FFF2-40B4-BE49-F238E27FC236}">
                  <a16:creationId xmlns:a16="http://schemas.microsoft.com/office/drawing/2014/main" id="{3D08292B-D277-07DA-2B75-1E92B1459AB3}"/>
                </a:ext>
              </a:extLst>
            </p:cNvPr>
            <p:cNvSpPr txBox="1"/>
            <p:nvPr/>
          </p:nvSpPr>
          <p:spPr>
            <a:xfrm>
              <a:off x="3380811" y="3819095"/>
              <a:ext cx="378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0000"/>
                  </a:solidFill>
                </a:rPr>
                <a:t>z </a:t>
              </a:r>
              <a:endParaRPr sz="1200">
                <a:solidFill>
                  <a:srgbClr val="FF0000"/>
                </a:solidFill>
              </a:endParaRPr>
            </a:p>
          </p:txBody>
        </p:sp>
        <p:cxnSp>
          <p:nvCxnSpPr>
            <p:cNvPr id="129" name="Google Shape;388;p14">
              <a:extLst>
                <a:ext uri="{FF2B5EF4-FFF2-40B4-BE49-F238E27FC236}">
                  <a16:creationId xmlns:a16="http://schemas.microsoft.com/office/drawing/2014/main" id="{BF9D576F-CA84-99FC-B845-5098D12C7EE9}"/>
                </a:ext>
              </a:extLst>
            </p:cNvPr>
            <p:cNvCxnSpPr/>
            <p:nvPr/>
          </p:nvCxnSpPr>
          <p:spPr>
            <a:xfrm>
              <a:off x="3089482" y="4665770"/>
              <a:ext cx="602700" cy="11700"/>
            </a:xfrm>
            <a:prstGeom prst="straightConnector1">
              <a:avLst/>
            </a:prstGeom>
            <a:noFill/>
            <a:ln w="19050" cap="flat" cmpd="sng">
              <a:solidFill>
                <a:srgbClr val="B7B7B7"/>
              </a:solidFill>
              <a:prstDash val="solid"/>
              <a:round/>
              <a:headEnd type="oval" w="med" len="med"/>
              <a:tailEnd type="triangle" w="med" len="med"/>
            </a:ln>
          </p:spPr>
        </p:cxnSp>
        <p:cxnSp>
          <p:nvCxnSpPr>
            <p:cNvPr id="130" name="Google Shape;389;p14">
              <a:extLst>
                <a:ext uri="{FF2B5EF4-FFF2-40B4-BE49-F238E27FC236}">
                  <a16:creationId xmlns:a16="http://schemas.microsoft.com/office/drawing/2014/main" id="{286CA492-715A-6A60-799B-EB0D5AC841B6}"/>
                </a:ext>
              </a:extLst>
            </p:cNvPr>
            <p:cNvCxnSpPr/>
            <p:nvPr/>
          </p:nvCxnSpPr>
          <p:spPr>
            <a:xfrm>
              <a:off x="3109744" y="4644533"/>
              <a:ext cx="378600" cy="403800"/>
            </a:xfrm>
            <a:prstGeom prst="straightConnector1">
              <a:avLst/>
            </a:prstGeom>
            <a:noFill/>
            <a:ln w="19050" cap="flat" cmpd="sng">
              <a:solidFill>
                <a:schemeClr val="tx2">
                  <a:lumMod val="25000"/>
                  <a:lumOff val="75000"/>
                </a:schemeClr>
              </a:solidFill>
              <a:prstDash val="solid"/>
              <a:round/>
              <a:headEnd type="oval" w="med" len="med"/>
              <a:tailEnd type="triangle" w="med" len="med"/>
            </a:ln>
          </p:spPr>
        </p:cxnSp>
        <p:grpSp>
          <p:nvGrpSpPr>
            <p:cNvPr id="131" name="Google Shape;390;p14">
              <a:extLst>
                <a:ext uri="{FF2B5EF4-FFF2-40B4-BE49-F238E27FC236}">
                  <a16:creationId xmlns:a16="http://schemas.microsoft.com/office/drawing/2014/main" id="{4CE7FF07-3CCF-02DF-4BBA-B25648A0F6CD}"/>
                </a:ext>
              </a:extLst>
            </p:cNvPr>
            <p:cNvGrpSpPr/>
            <p:nvPr/>
          </p:nvGrpSpPr>
          <p:grpSpPr>
            <a:xfrm>
              <a:off x="3721978" y="4601389"/>
              <a:ext cx="167493" cy="178615"/>
              <a:chOff x="946700" y="2247400"/>
              <a:chExt cx="367551" cy="324460"/>
            </a:xfrm>
          </p:grpSpPr>
          <p:sp>
            <p:nvSpPr>
              <p:cNvPr id="132" name="Google Shape;391;p14">
                <a:extLst>
                  <a:ext uri="{FF2B5EF4-FFF2-40B4-BE49-F238E27FC236}">
                    <a16:creationId xmlns:a16="http://schemas.microsoft.com/office/drawing/2014/main" id="{6DE3CE6F-F13E-96CA-FDE0-28A31E4720EA}"/>
                  </a:ext>
                </a:extLst>
              </p:cNvPr>
              <p:cNvSpPr/>
              <p:nvPr/>
            </p:nvSpPr>
            <p:spPr>
              <a:xfrm>
                <a:off x="1009831" y="2332212"/>
                <a:ext cx="164100" cy="136800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33" name="Google Shape;392;p14">
                <a:extLst>
                  <a:ext uri="{FF2B5EF4-FFF2-40B4-BE49-F238E27FC236}">
                    <a16:creationId xmlns:a16="http://schemas.microsoft.com/office/drawing/2014/main" id="{969707A1-7599-86E0-917E-35EDA7345C7D}"/>
                  </a:ext>
                </a:extLst>
              </p:cNvPr>
              <p:cNvSpPr/>
              <p:nvPr/>
            </p:nvSpPr>
            <p:spPr>
              <a:xfrm>
                <a:off x="1105683" y="2370002"/>
                <a:ext cx="164100" cy="136800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34" name="Google Shape;393;p14">
                <a:extLst>
                  <a:ext uri="{FF2B5EF4-FFF2-40B4-BE49-F238E27FC236}">
                    <a16:creationId xmlns:a16="http://schemas.microsoft.com/office/drawing/2014/main" id="{E8FA1FE5-3BCC-942B-1AA8-F12B60BEE293}"/>
                  </a:ext>
                </a:extLst>
              </p:cNvPr>
              <p:cNvSpPr/>
              <p:nvPr/>
            </p:nvSpPr>
            <p:spPr>
              <a:xfrm>
                <a:off x="946700" y="2298260"/>
                <a:ext cx="164100" cy="136800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35" name="Google Shape;394;p14">
                <a:extLst>
                  <a:ext uri="{FF2B5EF4-FFF2-40B4-BE49-F238E27FC236}">
                    <a16:creationId xmlns:a16="http://schemas.microsoft.com/office/drawing/2014/main" id="{422A1A27-3F75-18BD-0DD0-094157FCD628}"/>
                  </a:ext>
                </a:extLst>
              </p:cNvPr>
              <p:cNvSpPr/>
              <p:nvPr/>
            </p:nvSpPr>
            <p:spPr>
              <a:xfrm>
                <a:off x="1082400" y="2435040"/>
                <a:ext cx="164100" cy="136800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36" name="Google Shape;395;p14">
                <a:extLst>
                  <a:ext uri="{FF2B5EF4-FFF2-40B4-BE49-F238E27FC236}">
                    <a16:creationId xmlns:a16="http://schemas.microsoft.com/office/drawing/2014/main" id="{CD504144-AB14-A893-716F-7345AA1EF0AA}"/>
                  </a:ext>
                </a:extLst>
              </p:cNvPr>
              <p:cNvSpPr/>
              <p:nvPr/>
            </p:nvSpPr>
            <p:spPr>
              <a:xfrm>
                <a:off x="946703" y="2384090"/>
                <a:ext cx="164100" cy="136800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37" name="Google Shape;396;p14">
                <a:extLst>
                  <a:ext uri="{FF2B5EF4-FFF2-40B4-BE49-F238E27FC236}">
                    <a16:creationId xmlns:a16="http://schemas.microsoft.com/office/drawing/2014/main" id="{616C5B0C-265D-53F2-ACAC-63C10C52314B}"/>
                  </a:ext>
                </a:extLst>
              </p:cNvPr>
              <p:cNvSpPr/>
              <p:nvPr/>
            </p:nvSpPr>
            <p:spPr>
              <a:xfrm>
                <a:off x="1044040" y="2332212"/>
                <a:ext cx="164100" cy="136800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38" name="Google Shape;397;p14">
                <a:extLst>
                  <a:ext uri="{FF2B5EF4-FFF2-40B4-BE49-F238E27FC236}">
                    <a16:creationId xmlns:a16="http://schemas.microsoft.com/office/drawing/2014/main" id="{F21839E0-129A-30F3-2F06-8A16678E410F}"/>
                  </a:ext>
                </a:extLst>
              </p:cNvPr>
              <p:cNvSpPr/>
              <p:nvPr/>
            </p:nvSpPr>
            <p:spPr>
              <a:xfrm>
                <a:off x="1150151" y="2282770"/>
                <a:ext cx="164100" cy="136800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39" name="Google Shape;398;p14">
                <a:extLst>
                  <a:ext uri="{FF2B5EF4-FFF2-40B4-BE49-F238E27FC236}">
                    <a16:creationId xmlns:a16="http://schemas.microsoft.com/office/drawing/2014/main" id="{9A4DAD27-4363-5DA1-414A-75271CAEDA44}"/>
                  </a:ext>
                </a:extLst>
              </p:cNvPr>
              <p:cNvSpPr/>
              <p:nvPr/>
            </p:nvSpPr>
            <p:spPr>
              <a:xfrm>
                <a:off x="1044040" y="2247400"/>
                <a:ext cx="164100" cy="136800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40" name="Google Shape;399;p14">
                <a:extLst>
                  <a:ext uri="{FF2B5EF4-FFF2-40B4-BE49-F238E27FC236}">
                    <a16:creationId xmlns:a16="http://schemas.microsoft.com/office/drawing/2014/main" id="{2F918594-AEF1-8DD5-2F97-441B7A02C31D}"/>
                  </a:ext>
                </a:extLst>
              </p:cNvPr>
              <p:cNvSpPr/>
              <p:nvPr/>
            </p:nvSpPr>
            <p:spPr>
              <a:xfrm>
                <a:off x="1009825" y="2332197"/>
                <a:ext cx="164100" cy="136800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41" name="Google Shape;400;p14">
                <a:extLst>
                  <a:ext uri="{FF2B5EF4-FFF2-40B4-BE49-F238E27FC236}">
                    <a16:creationId xmlns:a16="http://schemas.microsoft.com/office/drawing/2014/main" id="{D7E4C35C-5B80-800E-0A73-83429DC988F5}"/>
                  </a:ext>
                </a:extLst>
              </p:cNvPr>
              <p:cNvSpPr/>
              <p:nvPr/>
            </p:nvSpPr>
            <p:spPr>
              <a:xfrm>
                <a:off x="1150151" y="2384110"/>
                <a:ext cx="164100" cy="136800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42" name="Google Shape;401;p14">
                <a:extLst>
                  <a:ext uri="{FF2B5EF4-FFF2-40B4-BE49-F238E27FC236}">
                    <a16:creationId xmlns:a16="http://schemas.microsoft.com/office/drawing/2014/main" id="{9D31785F-558C-DB5A-57DF-DAE531330872}"/>
                  </a:ext>
                </a:extLst>
              </p:cNvPr>
              <p:cNvSpPr/>
              <p:nvPr/>
            </p:nvSpPr>
            <p:spPr>
              <a:xfrm>
                <a:off x="1009826" y="2435060"/>
                <a:ext cx="164100" cy="136800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</p:grpSp>
        <p:grpSp>
          <p:nvGrpSpPr>
            <p:cNvPr id="143" name="Google Shape;402;p14">
              <a:extLst>
                <a:ext uri="{FF2B5EF4-FFF2-40B4-BE49-F238E27FC236}">
                  <a16:creationId xmlns:a16="http://schemas.microsoft.com/office/drawing/2014/main" id="{ADA89717-9B8C-092E-56EB-3E57718EF875}"/>
                </a:ext>
              </a:extLst>
            </p:cNvPr>
            <p:cNvGrpSpPr/>
            <p:nvPr/>
          </p:nvGrpSpPr>
          <p:grpSpPr>
            <a:xfrm>
              <a:off x="3508978" y="5028939"/>
              <a:ext cx="167493" cy="178615"/>
              <a:chOff x="946700" y="2247400"/>
              <a:chExt cx="367551" cy="324460"/>
            </a:xfrm>
          </p:grpSpPr>
          <p:sp>
            <p:nvSpPr>
              <p:cNvPr id="144" name="Google Shape;403;p14">
                <a:extLst>
                  <a:ext uri="{FF2B5EF4-FFF2-40B4-BE49-F238E27FC236}">
                    <a16:creationId xmlns:a16="http://schemas.microsoft.com/office/drawing/2014/main" id="{46C6AE22-0B2F-E750-29D9-661B0CC7245B}"/>
                  </a:ext>
                </a:extLst>
              </p:cNvPr>
              <p:cNvSpPr/>
              <p:nvPr/>
            </p:nvSpPr>
            <p:spPr>
              <a:xfrm>
                <a:off x="1009831" y="2332212"/>
                <a:ext cx="164100" cy="136800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45" name="Google Shape;404;p14">
                <a:extLst>
                  <a:ext uri="{FF2B5EF4-FFF2-40B4-BE49-F238E27FC236}">
                    <a16:creationId xmlns:a16="http://schemas.microsoft.com/office/drawing/2014/main" id="{9494D0A2-53FF-089D-46BB-5FEDFBC443EB}"/>
                  </a:ext>
                </a:extLst>
              </p:cNvPr>
              <p:cNvSpPr/>
              <p:nvPr/>
            </p:nvSpPr>
            <p:spPr>
              <a:xfrm>
                <a:off x="1105683" y="2370002"/>
                <a:ext cx="164100" cy="136800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46" name="Google Shape;405;p14">
                <a:extLst>
                  <a:ext uri="{FF2B5EF4-FFF2-40B4-BE49-F238E27FC236}">
                    <a16:creationId xmlns:a16="http://schemas.microsoft.com/office/drawing/2014/main" id="{8DC74976-FF30-97A8-5C0E-2A99BF2F2ED7}"/>
                  </a:ext>
                </a:extLst>
              </p:cNvPr>
              <p:cNvSpPr/>
              <p:nvPr/>
            </p:nvSpPr>
            <p:spPr>
              <a:xfrm>
                <a:off x="946700" y="2298260"/>
                <a:ext cx="164100" cy="136800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47" name="Google Shape;406;p14">
                <a:extLst>
                  <a:ext uri="{FF2B5EF4-FFF2-40B4-BE49-F238E27FC236}">
                    <a16:creationId xmlns:a16="http://schemas.microsoft.com/office/drawing/2014/main" id="{19E9FEDC-827D-D19F-2493-C7DF287B3C6B}"/>
                  </a:ext>
                </a:extLst>
              </p:cNvPr>
              <p:cNvSpPr/>
              <p:nvPr/>
            </p:nvSpPr>
            <p:spPr>
              <a:xfrm>
                <a:off x="1082400" y="2435040"/>
                <a:ext cx="164100" cy="136800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48" name="Google Shape;407;p14">
                <a:extLst>
                  <a:ext uri="{FF2B5EF4-FFF2-40B4-BE49-F238E27FC236}">
                    <a16:creationId xmlns:a16="http://schemas.microsoft.com/office/drawing/2014/main" id="{4DA4910F-7C33-2971-D7E3-D912486E4F37}"/>
                  </a:ext>
                </a:extLst>
              </p:cNvPr>
              <p:cNvSpPr/>
              <p:nvPr/>
            </p:nvSpPr>
            <p:spPr>
              <a:xfrm>
                <a:off x="946703" y="2384090"/>
                <a:ext cx="164100" cy="136800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49" name="Google Shape;408;p14">
                <a:extLst>
                  <a:ext uri="{FF2B5EF4-FFF2-40B4-BE49-F238E27FC236}">
                    <a16:creationId xmlns:a16="http://schemas.microsoft.com/office/drawing/2014/main" id="{3458EDF4-0EAE-2EBA-DE23-3F6275354990}"/>
                  </a:ext>
                </a:extLst>
              </p:cNvPr>
              <p:cNvSpPr/>
              <p:nvPr/>
            </p:nvSpPr>
            <p:spPr>
              <a:xfrm>
                <a:off x="1044040" y="2332212"/>
                <a:ext cx="164100" cy="136800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50" name="Google Shape;409;p14">
                <a:extLst>
                  <a:ext uri="{FF2B5EF4-FFF2-40B4-BE49-F238E27FC236}">
                    <a16:creationId xmlns:a16="http://schemas.microsoft.com/office/drawing/2014/main" id="{B44D4301-A2B4-56AF-6793-8554B2D06FA2}"/>
                  </a:ext>
                </a:extLst>
              </p:cNvPr>
              <p:cNvSpPr/>
              <p:nvPr/>
            </p:nvSpPr>
            <p:spPr>
              <a:xfrm>
                <a:off x="1150151" y="2282770"/>
                <a:ext cx="164100" cy="136800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51" name="Google Shape;410;p14">
                <a:extLst>
                  <a:ext uri="{FF2B5EF4-FFF2-40B4-BE49-F238E27FC236}">
                    <a16:creationId xmlns:a16="http://schemas.microsoft.com/office/drawing/2014/main" id="{6643EE7C-BB71-1021-3803-566F81C1E19E}"/>
                  </a:ext>
                </a:extLst>
              </p:cNvPr>
              <p:cNvSpPr/>
              <p:nvPr/>
            </p:nvSpPr>
            <p:spPr>
              <a:xfrm>
                <a:off x="1044040" y="2247400"/>
                <a:ext cx="164100" cy="136800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52" name="Google Shape;411;p14">
                <a:extLst>
                  <a:ext uri="{FF2B5EF4-FFF2-40B4-BE49-F238E27FC236}">
                    <a16:creationId xmlns:a16="http://schemas.microsoft.com/office/drawing/2014/main" id="{7D1966F5-E1F2-DFD6-FB0C-EEB8359D6FCC}"/>
                  </a:ext>
                </a:extLst>
              </p:cNvPr>
              <p:cNvSpPr/>
              <p:nvPr/>
            </p:nvSpPr>
            <p:spPr>
              <a:xfrm>
                <a:off x="1009825" y="2332197"/>
                <a:ext cx="164100" cy="136800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53" name="Google Shape;412;p14">
                <a:extLst>
                  <a:ext uri="{FF2B5EF4-FFF2-40B4-BE49-F238E27FC236}">
                    <a16:creationId xmlns:a16="http://schemas.microsoft.com/office/drawing/2014/main" id="{FAC3B894-FE34-5F18-7202-AD0B37CCDE32}"/>
                  </a:ext>
                </a:extLst>
              </p:cNvPr>
              <p:cNvSpPr/>
              <p:nvPr/>
            </p:nvSpPr>
            <p:spPr>
              <a:xfrm>
                <a:off x="1150151" y="2384110"/>
                <a:ext cx="164100" cy="136800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sp>
            <p:nvSpPr>
              <p:cNvPr id="154" name="Google Shape;413;p14">
                <a:extLst>
                  <a:ext uri="{FF2B5EF4-FFF2-40B4-BE49-F238E27FC236}">
                    <a16:creationId xmlns:a16="http://schemas.microsoft.com/office/drawing/2014/main" id="{28D76170-5A8B-321D-D0E0-0FE519D42F33}"/>
                  </a:ext>
                </a:extLst>
              </p:cNvPr>
              <p:cNvSpPr/>
              <p:nvPr/>
            </p:nvSpPr>
            <p:spPr>
              <a:xfrm>
                <a:off x="1009826" y="2435060"/>
                <a:ext cx="164100" cy="136800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</p:grpSp>
        <p:pic>
          <p:nvPicPr>
            <p:cNvPr id="155" name="Google Shape;414;p14">
              <a:extLst>
                <a:ext uri="{FF2B5EF4-FFF2-40B4-BE49-F238E27FC236}">
                  <a16:creationId xmlns:a16="http://schemas.microsoft.com/office/drawing/2014/main" id="{EC658705-E5C7-E1E8-BBEE-EF1C66910C06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653767" y="4417312"/>
              <a:ext cx="303900" cy="179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415;p14">
              <a:extLst>
                <a:ext uri="{FF2B5EF4-FFF2-40B4-BE49-F238E27FC236}">
                  <a16:creationId xmlns:a16="http://schemas.microsoft.com/office/drawing/2014/main" id="{F7550A8C-79A7-17E2-8253-BFFA3D7D1BAC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176067" y="5093587"/>
              <a:ext cx="303900" cy="179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416;p14">
              <a:extLst>
                <a:ext uri="{FF2B5EF4-FFF2-40B4-BE49-F238E27FC236}">
                  <a16:creationId xmlns:a16="http://schemas.microsoft.com/office/drawing/2014/main" id="{86A3B902-FA08-F8A3-C130-26DFEBD37887}"/>
                </a:ext>
              </a:extLst>
            </p:cNvPr>
            <p:cNvSpPr txBox="1"/>
            <p:nvPr/>
          </p:nvSpPr>
          <p:spPr>
            <a:xfrm>
              <a:off x="3847952" y="4280790"/>
              <a:ext cx="139800" cy="16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1C232"/>
                  </a:solidFill>
                  <a:latin typeface="Nunito"/>
                  <a:ea typeface="Nunito"/>
                  <a:cs typeface="Nunito"/>
                  <a:sym typeface="Nunito"/>
                </a:rPr>
                <a:t>+</a:t>
              </a:r>
              <a:endParaRPr sz="1000" b="1">
                <a:solidFill>
                  <a:srgbClr val="F1C23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58" name="Google Shape;417;p14">
              <a:extLst>
                <a:ext uri="{FF2B5EF4-FFF2-40B4-BE49-F238E27FC236}">
                  <a16:creationId xmlns:a16="http://schemas.microsoft.com/office/drawing/2014/main" id="{09A3C816-5D68-1C37-112F-DA5983823D48}"/>
                </a:ext>
              </a:extLst>
            </p:cNvPr>
            <p:cNvSpPr txBox="1"/>
            <p:nvPr/>
          </p:nvSpPr>
          <p:spPr>
            <a:xfrm>
              <a:off x="4010236" y="4378945"/>
              <a:ext cx="378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0000"/>
                  </a:solidFill>
                </a:rPr>
                <a:t>z </a:t>
              </a:r>
              <a:endParaRPr sz="1200">
                <a:solidFill>
                  <a:srgbClr val="FF0000"/>
                </a:solidFill>
              </a:endParaRPr>
            </a:p>
          </p:txBody>
        </p:sp>
        <p:cxnSp>
          <p:nvCxnSpPr>
            <p:cNvPr id="159" name="Google Shape;418;p14">
              <a:extLst>
                <a:ext uri="{FF2B5EF4-FFF2-40B4-BE49-F238E27FC236}">
                  <a16:creationId xmlns:a16="http://schemas.microsoft.com/office/drawing/2014/main" id="{73DE18F7-15C0-C435-1968-EEEDA1BEF8FB}"/>
                </a:ext>
              </a:extLst>
            </p:cNvPr>
            <p:cNvCxnSpPr/>
            <p:nvPr/>
          </p:nvCxnSpPr>
          <p:spPr>
            <a:xfrm rot="10800000" flipH="1">
              <a:off x="3941219" y="4690233"/>
              <a:ext cx="349500" cy="9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round/>
              <a:headEnd type="none" w="med" len="med"/>
              <a:tailEnd type="triangle" w="med" len="med"/>
            </a:ln>
          </p:spPr>
        </p:cxnSp>
        <p:sp>
          <p:nvSpPr>
            <p:cNvPr id="162" name="Google Shape;421;p14">
              <a:extLst>
                <a:ext uri="{FF2B5EF4-FFF2-40B4-BE49-F238E27FC236}">
                  <a16:creationId xmlns:a16="http://schemas.microsoft.com/office/drawing/2014/main" id="{2A6B4190-8C19-C5EF-A75D-4AC893121102}"/>
                </a:ext>
              </a:extLst>
            </p:cNvPr>
            <p:cNvSpPr txBox="1"/>
            <p:nvPr/>
          </p:nvSpPr>
          <p:spPr>
            <a:xfrm>
              <a:off x="1704894" y="2352395"/>
              <a:ext cx="325800" cy="25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α</a:t>
              </a:r>
              <a:endParaRPr/>
            </a:p>
          </p:txBody>
        </p:sp>
        <p:sp>
          <p:nvSpPr>
            <p:cNvPr id="163" name="Google Shape;422;p14">
              <a:extLst>
                <a:ext uri="{FF2B5EF4-FFF2-40B4-BE49-F238E27FC236}">
                  <a16:creationId xmlns:a16="http://schemas.microsoft.com/office/drawing/2014/main" id="{E9C34E8D-E068-75DA-A35D-6428BA94519A}"/>
                </a:ext>
              </a:extLst>
            </p:cNvPr>
            <p:cNvSpPr txBox="1"/>
            <p:nvPr/>
          </p:nvSpPr>
          <p:spPr>
            <a:xfrm>
              <a:off x="2793982" y="4706795"/>
              <a:ext cx="539887" cy="33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/>
                <a:t>1-β</a:t>
              </a:r>
              <a:endParaRPr sz="1050" b="1" dirty="0">
                <a:solidFill>
                  <a:srgbClr val="BDC1C6"/>
                </a:solidFill>
                <a:highlight>
                  <a:srgbClr val="202124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>
                <a:solidFill>
                  <a:srgbClr val="BDC1C6"/>
                </a:solidFill>
                <a:highlight>
                  <a:srgbClr val="202124"/>
                </a:highlight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4" name="Google Shape;423;p14">
              <a:extLst>
                <a:ext uri="{FF2B5EF4-FFF2-40B4-BE49-F238E27FC236}">
                  <a16:creationId xmlns:a16="http://schemas.microsoft.com/office/drawing/2014/main" id="{CCB38DE9-4311-BD92-746D-811A5303EA96}"/>
                </a:ext>
              </a:extLst>
            </p:cNvPr>
            <p:cNvSpPr txBox="1"/>
            <p:nvPr/>
          </p:nvSpPr>
          <p:spPr>
            <a:xfrm>
              <a:off x="2089644" y="3118945"/>
              <a:ext cx="325800" cy="25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α</a:t>
              </a:r>
              <a:endParaRPr/>
            </a:p>
          </p:txBody>
        </p:sp>
        <p:sp>
          <p:nvSpPr>
            <p:cNvPr id="165" name="Google Shape;424;p14">
              <a:extLst>
                <a:ext uri="{FF2B5EF4-FFF2-40B4-BE49-F238E27FC236}">
                  <a16:creationId xmlns:a16="http://schemas.microsoft.com/office/drawing/2014/main" id="{2E28EC94-532C-265B-C82C-33C57DD5FEB3}"/>
                </a:ext>
              </a:extLst>
            </p:cNvPr>
            <p:cNvSpPr txBox="1"/>
            <p:nvPr/>
          </p:nvSpPr>
          <p:spPr>
            <a:xfrm>
              <a:off x="1553846" y="3458458"/>
              <a:ext cx="547648" cy="29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/>
                <a:t>1-α</a:t>
              </a:r>
              <a:endParaRPr dirty="0"/>
            </a:p>
          </p:txBody>
        </p:sp>
        <p:sp>
          <p:nvSpPr>
            <p:cNvPr id="166" name="Google Shape;425;p14">
              <a:extLst>
                <a:ext uri="{FF2B5EF4-FFF2-40B4-BE49-F238E27FC236}">
                  <a16:creationId xmlns:a16="http://schemas.microsoft.com/office/drawing/2014/main" id="{C363B49E-95F3-32BF-F462-95E9ADBDC262}"/>
                </a:ext>
              </a:extLst>
            </p:cNvPr>
            <p:cNvSpPr txBox="1"/>
            <p:nvPr/>
          </p:nvSpPr>
          <p:spPr>
            <a:xfrm>
              <a:off x="934783" y="2856145"/>
              <a:ext cx="568911" cy="29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/>
                <a:t>1-α</a:t>
              </a:r>
              <a:endParaRPr dirty="0"/>
            </a:p>
          </p:txBody>
        </p:sp>
        <p:sp>
          <p:nvSpPr>
            <p:cNvPr id="167" name="Google Shape;426;p14">
              <a:extLst>
                <a:ext uri="{FF2B5EF4-FFF2-40B4-BE49-F238E27FC236}">
                  <a16:creationId xmlns:a16="http://schemas.microsoft.com/office/drawing/2014/main" id="{24E419DF-E137-AE7E-8C4E-0747346F7049}"/>
                </a:ext>
              </a:extLst>
            </p:cNvPr>
            <p:cNvSpPr txBox="1"/>
            <p:nvPr/>
          </p:nvSpPr>
          <p:spPr>
            <a:xfrm>
              <a:off x="2660807" y="3724295"/>
              <a:ext cx="325800" cy="33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β</a:t>
              </a:r>
              <a:endParaRPr sz="1050" b="1">
                <a:solidFill>
                  <a:srgbClr val="BDC1C6"/>
                </a:solidFill>
                <a:highlight>
                  <a:srgbClr val="202124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rgbClr val="BDC1C6"/>
                </a:solidFill>
                <a:highlight>
                  <a:srgbClr val="202124"/>
                </a:highlight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8" name="Google Shape;427;p14">
              <a:extLst>
                <a:ext uri="{FF2B5EF4-FFF2-40B4-BE49-F238E27FC236}">
                  <a16:creationId xmlns:a16="http://schemas.microsoft.com/office/drawing/2014/main" id="{C2133886-6F2F-485D-AC2B-AC35662C00C3}"/>
                </a:ext>
              </a:extLst>
            </p:cNvPr>
            <p:cNvSpPr txBox="1"/>
            <p:nvPr/>
          </p:nvSpPr>
          <p:spPr>
            <a:xfrm>
              <a:off x="2164915" y="4118133"/>
              <a:ext cx="533479" cy="33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/>
                <a:t>1-β</a:t>
              </a:r>
              <a:endParaRPr sz="1050" b="1" dirty="0">
                <a:solidFill>
                  <a:srgbClr val="BDC1C6"/>
                </a:solidFill>
                <a:highlight>
                  <a:srgbClr val="202124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>
                <a:solidFill>
                  <a:srgbClr val="BDC1C6"/>
                </a:solidFill>
                <a:highlight>
                  <a:srgbClr val="202124"/>
                </a:highlight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9" name="Google Shape;428;p14">
              <a:extLst>
                <a:ext uri="{FF2B5EF4-FFF2-40B4-BE49-F238E27FC236}">
                  <a16:creationId xmlns:a16="http://schemas.microsoft.com/office/drawing/2014/main" id="{612236DF-F834-C05A-4841-7278C0571841}"/>
                </a:ext>
              </a:extLst>
            </p:cNvPr>
            <p:cNvSpPr txBox="1"/>
            <p:nvPr/>
          </p:nvSpPr>
          <p:spPr>
            <a:xfrm>
              <a:off x="3297569" y="4347670"/>
              <a:ext cx="325800" cy="33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β</a:t>
              </a:r>
              <a:endParaRPr sz="1050" b="1">
                <a:solidFill>
                  <a:srgbClr val="BDC1C6"/>
                </a:solidFill>
                <a:highlight>
                  <a:srgbClr val="202124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rgbClr val="BDC1C6"/>
                </a:solidFill>
                <a:highlight>
                  <a:srgbClr val="202124"/>
                </a:highlight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A2A681EB-AB7C-3EA1-1BA4-DFAB77D5A1BF}"/>
                </a:ext>
              </a:extLst>
            </p:cNvPr>
            <p:cNvSpPr txBox="1"/>
            <p:nvPr/>
          </p:nvSpPr>
          <p:spPr>
            <a:xfrm rot="2748247">
              <a:off x="2641784" y="3620074"/>
              <a:ext cx="2351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Plates out on cathode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50D00203-30B9-42A7-32A7-7D65A68A42CE}"/>
                </a:ext>
              </a:extLst>
            </p:cNvPr>
            <p:cNvSpPr txBox="1"/>
            <p:nvPr/>
          </p:nvSpPr>
          <p:spPr>
            <a:xfrm rot="2880848">
              <a:off x="678049" y="4258723"/>
              <a:ext cx="2712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Neutrals remaining in </a:t>
              </a:r>
              <a:r>
                <a:rPr lang="en-US" dirty="0" err="1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LXe</a:t>
              </a:r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7" name="Google Shape;346;p14">
              <a:extLst>
                <a:ext uri="{FF2B5EF4-FFF2-40B4-BE49-F238E27FC236}">
                  <a16:creationId xmlns:a16="http://schemas.microsoft.com/office/drawing/2014/main" id="{406F1499-EA59-B1B5-5B61-CCCD00999128}"/>
                </a:ext>
              </a:extLst>
            </p:cNvPr>
            <p:cNvSpPr txBox="1"/>
            <p:nvPr/>
          </p:nvSpPr>
          <p:spPr>
            <a:xfrm>
              <a:off x="3221064" y="3682465"/>
              <a:ext cx="139800" cy="16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 dirty="0">
                  <a:solidFill>
                    <a:srgbClr val="FF00FF"/>
                  </a:solidFill>
                  <a:latin typeface="Nunito"/>
                  <a:ea typeface="Nunito"/>
                  <a:cs typeface="Nunito"/>
                  <a:sym typeface="Nunito"/>
                </a:rPr>
                <a:t>+</a:t>
              </a:r>
              <a:endParaRPr sz="1000" b="1" dirty="0">
                <a:solidFill>
                  <a:srgbClr val="FF00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EC3985-7E6B-7EB3-F10D-6597BF116FB8}"/>
              </a:ext>
            </a:extLst>
          </p:cNvPr>
          <p:cNvSpPr txBox="1"/>
          <p:nvPr/>
        </p:nvSpPr>
        <p:spPr>
          <a:xfrm>
            <a:off x="7946590" y="735113"/>
            <a:ext cx="3490006" cy="830997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Can we tag &gt;&gt;50% on cathode?</a:t>
            </a:r>
          </a:p>
        </p:txBody>
      </p: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2398DF8D-BB81-2650-2B86-8853E557CD7F}"/>
              </a:ext>
            </a:extLst>
          </p:cNvPr>
          <p:cNvGrpSpPr/>
          <p:nvPr/>
        </p:nvGrpSpPr>
        <p:grpSpPr>
          <a:xfrm>
            <a:off x="9274210" y="1911225"/>
            <a:ext cx="2446195" cy="2523187"/>
            <a:chOff x="8901758" y="1872652"/>
            <a:chExt cx="2446195" cy="252318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EA4D7EE-E9E3-402B-4256-3F9F9F3BADB3}"/>
                </a:ext>
              </a:extLst>
            </p:cNvPr>
            <p:cNvSpPr/>
            <p:nvPr/>
          </p:nvSpPr>
          <p:spPr>
            <a:xfrm>
              <a:off x="10401963" y="2267790"/>
              <a:ext cx="945990" cy="105463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8819DA-1308-CDF0-1342-EA4D97A41840}"/>
                </a:ext>
              </a:extLst>
            </p:cNvPr>
            <p:cNvSpPr/>
            <p:nvPr/>
          </p:nvSpPr>
          <p:spPr>
            <a:xfrm>
              <a:off x="8901758" y="2270791"/>
              <a:ext cx="945990" cy="105463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0BE1212-EED7-8DD1-BEE3-06BAB0454A92}"/>
                </a:ext>
              </a:extLst>
            </p:cNvPr>
            <p:cNvSpPr/>
            <p:nvPr/>
          </p:nvSpPr>
          <p:spPr>
            <a:xfrm>
              <a:off x="8901759" y="3325430"/>
              <a:ext cx="2446194" cy="107040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8F88AFD9-36B9-344D-3A9F-5D2C810C46BA}"/>
                </a:ext>
              </a:extLst>
            </p:cNvPr>
            <p:cNvSpPr/>
            <p:nvPr/>
          </p:nvSpPr>
          <p:spPr>
            <a:xfrm>
              <a:off x="10722148" y="3196200"/>
              <a:ext cx="244928" cy="244928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C913599-1CF2-9C14-BB4C-ABCED92435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60506" y="3318665"/>
              <a:ext cx="184106" cy="420571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AE654F1D-AF62-28FA-1A24-0EC195E35204}"/>
                </a:ext>
              </a:extLst>
            </p:cNvPr>
            <p:cNvSpPr txBox="1"/>
            <p:nvPr/>
          </p:nvSpPr>
          <p:spPr>
            <a:xfrm>
              <a:off x="10611217" y="3593212"/>
              <a:ext cx="244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α</a:t>
              </a:r>
              <a:endParaRPr lang="en-US" dirty="0"/>
            </a:p>
          </p:txBody>
        </p:sp>
        <p:sp>
          <p:nvSpPr>
            <p:cNvPr id="161" name="Star: 5 Points 160">
              <a:extLst>
                <a:ext uri="{FF2B5EF4-FFF2-40B4-BE49-F238E27FC236}">
                  <a16:creationId xmlns:a16="http://schemas.microsoft.com/office/drawing/2014/main" id="{8FA21BD1-5425-5A03-9F0A-341A0D77AD92}"/>
                </a:ext>
              </a:extLst>
            </p:cNvPr>
            <p:cNvSpPr/>
            <p:nvPr/>
          </p:nvSpPr>
          <p:spPr>
            <a:xfrm>
              <a:off x="9185437" y="3202966"/>
              <a:ext cx="244928" cy="244928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EE59BDB7-1CA8-1813-E87C-A34353B298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14661" y="3325431"/>
              <a:ext cx="193240" cy="460279"/>
            </a:xfrm>
            <a:prstGeom prst="straightConnector1">
              <a:avLst/>
            </a:prstGeom>
            <a:ln>
              <a:solidFill>
                <a:schemeClr val="tx2">
                  <a:lumMod val="25000"/>
                  <a:lumOff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5C06A03F-1A76-A4B8-63CC-0726576B1756}"/>
                </a:ext>
              </a:extLst>
            </p:cNvPr>
            <p:cNvSpPr txBox="1"/>
            <p:nvPr/>
          </p:nvSpPr>
          <p:spPr>
            <a:xfrm>
              <a:off x="9105694" y="3623825"/>
              <a:ext cx="2449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l-GR" dirty="0">
                  <a:solidFill>
                    <a:schemeClr val="tx2">
                      <a:lumMod val="25000"/>
                      <a:lumOff val="75000"/>
                    </a:schemeClr>
                  </a:solidFill>
                </a:rPr>
                <a:t>β</a:t>
              </a:r>
              <a:endParaRPr lang="en-US" dirty="0">
                <a:solidFill>
                  <a:schemeClr val="tx2">
                    <a:lumMod val="25000"/>
                    <a:lumOff val="75000"/>
                  </a:schemeClr>
                </a:solidFill>
              </a:endParaRPr>
            </a:p>
          </p:txBody>
        </p: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7DB7BDBB-D5F7-ED74-672B-40A8545CB8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07902" y="2332619"/>
              <a:ext cx="539847" cy="992811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1C47BD61-4B1C-DB10-1770-A3832EE88D7E}"/>
                </a:ext>
              </a:extLst>
            </p:cNvPr>
            <p:cNvSpPr txBox="1"/>
            <p:nvPr/>
          </p:nvSpPr>
          <p:spPr>
            <a:xfrm>
              <a:off x="9484728" y="2283270"/>
              <a:ext cx="273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γ</a:t>
              </a:r>
              <a:endParaRPr lang="en-US" dirty="0"/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9061AE5E-3DFD-3EAE-DD79-355525A164ED}"/>
                </a:ext>
              </a:extLst>
            </p:cNvPr>
            <p:cNvSpPr txBox="1"/>
            <p:nvPr/>
          </p:nvSpPr>
          <p:spPr>
            <a:xfrm>
              <a:off x="9064944" y="3898436"/>
              <a:ext cx="7649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/>
                <a:t>214</a:t>
              </a:r>
              <a:r>
                <a:rPr lang="en-US" dirty="0"/>
                <a:t>Bi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1701C7D1-8592-0369-D0E3-2BBE19B4317C}"/>
                </a:ext>
              </a:extLst>
            </p:cNvPr>
            <p:cNvSpPr txBox="1"/>
            <p:nvPr/>
          </p:nvSpPr>
          <p:spPr>
            <a:xfrm>
              <a:off x="10493351" y="3850622"/>
              <a:ext cx="7649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/>
                <a:t>214</a:t>
              </a:r>
              <a:r>
                <a:rPr lang="en-US" dirty="0"/>
                <a:t>Po</a:t>
              </a: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D781DF00-D173-A9DF-D455-0408C91483D6}"/>
                </a:ext>
              </a:extLst>
            </p:cNvPr>
            <p:cNvSpPr/>
            <p:nvPr/>
          </p:nvSpPr>
          <p:spPr>
            <a:xfrm>
              <a:off x="9847750" y="3325430"/>
              <a:ext cx="539848" cy="10704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DB7F7EF1-5A7A-532E-56A1-1BA343546F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9714" y="3115611"/>
              <a:ext cx="492248" cy="1"/>
            </a:xfrm>
            <a:prstGeom prst="straightConnector1">
              <a:avLst/>
            </a:prstGeom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D8CFEAD5-9F31-6C73-D400-EF7AB742509F}"/>
                </a:ext>
              </a:extLst>
            </p:cNvPr>
            <p:cNvSpPr txBox="1"/>
            <p:nvPr/>
          </p:nvSpPr>
          <p:spPr>
            <a:xfrm>
              <a:off x="9495776" y="1872652"/>
              <a:ext cx="1258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baseline="-25000" dirty="0"/>
                <a:t>1/2</a:t>
              </a:r>
              <a:r>
                <a:rPr lang="en-US" dirty="0"/>
                <a:t>=164</a:t>
              </a:r>
              <a:r>
                <a:rPr lang="el-GR" dirty="0"/>
                <a:t>μ</a:t>
              </a:r>
              <a:r>
                <a:rPr lang="en-US" dirty="0"/>
                <a:t>s</a:t>
              </a:r>
            </a:p>
          </p:txBody>
        </p: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E5BD228E-BC6E-D8B7-88CF-5C5A1FFE4D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43343" y="3108285"/>
              <a:ext cx="103414" cy="223475"/>
            </a:xfrm>
            <a:prstGeom prst="straightConnector1">
              <a:avLst/>
            </a:prstGeom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898321F8-3A18-F274-891E-40E94AD55740}"/>
                </a:ext>
              </a:extLst>
            </p:cNvPr>
            <p:cNvSpPr txBox="1"/>
            <p:nvPr/>
          </p:nvSpPr>
          <p:spPr>
            <a:xfrm>
              <a:off x="10548096" y="2824116"/>
              <a:ext cx="799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>
                  <a:solidFill>
                    <a:srgbClr val="C00000"/>
                  </a:solidFill>
                </a:rPr>
                <a:t>210</a:t>
              </a:r>
              <a:r>
                <a:rPr lang="en-US" dirty="0">
                  <a:solidFill>
                    <a:srgbClr val="C00000"/>
                  </a:solidFill>
                </a:rPr>
                <a:t>Pb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296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0392 -0.0747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-375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177" grpId="1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E00C35-D852-6A4B-1DF3-3CA36AA9F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901" y="4505925"/>
            <a:ext cx="4907089" cy="182222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C26D13C-EF5F-BDD6-F5B0-FE8759A34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Radon Origin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B8F5B2-1377-5239-4831-754B34036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6432"/>
            <a:ext cx="7465359" cy="4943515"/>
          </a:xfrm>
        </p:spPr>
        <p:txBody>
          <a:bodyPr>
            <a:normAutofit/>
          </a:bodyPr>
          <a:lstStyle/>
          <a:p>
            <a:r>
              <a:rPr lang="en-US" dirty="0"/>
              <a:t>Manufacturing pure materials changes concentration</a:t>
            </a:r>
          </a:p>
          <a:p>
            <a:pPr lvl="1"/>
            <a:r>
              <a:rPr lang="en-US" baseline="30000" dirty="0"/>
              <a:t>226</a:t>
            </a:r>
            <a:r>
              <a:rPr lang="en-US" dirty="0"/>
              <a:t>Ra supported – not necessarily in equilibrium with </a:t>
            </a:r>
            <a:r>
              <a:rPr lang="en-US" baseline="30000" dirty="0"/>
              <a:t>238</a:t>
            </a:r>
            <a:r>
              <a:rPr lang="en-US" dirty="0"/>
              <a:t>U</a:t>
            </a:r>
          </a:p>
          <a:p>
            <a:r>
              <a:rPr lang="en-US" baseline="30000" dirty="0"/>
              <a:t>226</a:t>
            </a:r>
            <a:r>
              <a:rPr lang="en-US" dirty="0"/>
              <a:t>Ra decays and </a:t>
            </a:r>
            <a:r>
              <a:rPr lang="en-US" baseline="30000" dirty="0"/>
              <a:t>222</a:t>
            </a:r>
            <a:r>
              <a:rPr lang="en-US" dirty="0"/>
              <a:t>Rn daughter escapes via</a:t>
            </a:r>
          </a:p>
          <a:p>
            <a:pPr lvl="1"/>
            <a:r>
              <a:rPr lang="en-US" dirty="0"/>
              <a:t>Nuclear recoil</a:t>
            </a:r>
          </a:p>
          <a:p>
            <a:pPr lvl="1"/>
            <a:r>
              <a:rPr lang="en-US" dirty="0"/>
              <a:t>Diffusion/Permeation</a:t>
            </a:r>
          </a:p>
          <a:p>
            <a:r>
              <a:rPr lang="en-US" dirty="0"/>
              <a:t>Rn readily dissolves in Xe &amp; carried into TPC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Work to </a:t>
            </a:r>
            <a:r>
              <a:rPr lang="en-US" dirty="0">
                <a:solidFill>
                  <a:srgbClr val="00B0F0"/>
                </a:solidFill>
              </a:rPr>
              <a:t>link</a:t>
            </a:r>
            <a:r>
              <a:rPr lang="en-US" dirty="0">
                <a:solidFill>
                  <a:srgbClr val="0070C0"/>
                </a:solidFill>
              </a:rPr>
              <a:t> Rn-emanation to Material-Assay should continue but can it be predictive?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B538F3-C36B-C105-063A-5A57C8667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A7AA4B-7DE1-0BCF-7E4F-61ADED33E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6</a:t>
            </a:fld>
            <a:endParaRPr lang="en-US"/>
          </a:p>
        </p:txBody>
      </p:sp>
      <p:pic>
        <p:nvPicPr>
          <p:cNvPr id="13" name="Picture 12">
            <a:hlinkClick r:id="rId3"/>
            <a:extLst>
              <a:ext uri="{FF2B5EF4-FFF2-40B4-BE49-F238E27FC236}">
                <a16:creationId xmlns:a16="http://schemas.microsoft.com/office/drawing/2014/main" id="{B8B41061-C814-C0A7-4F75-1FA926630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2390304"/>
            <a:ext cx="3925126" cy="3127790"/>
          </a:xfrm>
          <a:prstGeom prst="rect">
            <a:avLst/>
          </a:prstGeom>
        </p:spPr>
      </p:pic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6BBDE990-CDDC-BF63-91C0-AD69DE046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1277" y="1300029"/>
            <a:ext cx="1220334" cy="12398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FD5F634-1AA6-9744-FF93-1EE4C299F1DC}"/>
              </a:ext>
            </a:extLst>
          </p:cNvPr>
          <p:cNvGrpSpPr/>
          <p:nvPr/>
        </p:nvGrpSpPr>
        <p:grpSpPr>
          <a:xfrm>
            <a:off x="4038600" y="2550767"/>
            <a:ext cx="3766924" cy="637795"/>
            <a:chOff x="4094245" y="2561211"/>
            <a:chExt cx="3766924" cy="637795"/>
          </a:xfrm>
        </p:grpSpPr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028AD129-EFC4-31EE-65A3-0BF61722DADF}"/>
                </a:ext>
              </a:extLst>
            </p:cNvPr>
            <p:cNvSpPr/>
            <p:nvPr/>
          </p:nvSpPr>
          <p:spPr>
            <a:xfrm>
              <a:off x="4094245" y="2561211"/>
              <a:ext cx="336177" cy="637795"/>
            </a:xfrm>
            <a:prstGeom prst="rightBrac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A52028E-942F-C7E3-8BB1-67F0C9878EE4}"/>
                </a:ext>
              </a:extLst>
            </p:cNvPr>
            <p:cNvSpPr txBox="1"/>
            <p:nvPr/>
          </p:nvSpPr>
          <p:spPr>
            <a:xfrm>
              <a:off x="4430422" y="2741951"/>
              <a:ext cx="34307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70C0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Rate of release is </a:t>
              </a:r>
              <a:r>
                <a:rPr lang="en-US" sz="1600" b="1" dirty="0">
                  <a:solidFill>
                    <a:srgbClr val="0070C0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Emanation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4662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50A79-C273-1961-476C-14B54E45A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36BF3-AA1A-F2C8-FB52-94AC14FDA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TPC Detector Concept</a:t>
            </a:r>
          </a:p>
        </p:txBody>
      </p:sp>
      <p:pic>
        <p:nvPicPr>
          <p:cNvPr id="7" name="Content Placeholder 6" descr="A blue rectangular object with writing on it&#10;&#10;AI-generated content may be incorrect.">
            <a:extLst>
              <a:ext uri="{FF2B5EF4-FFF2-40B4-BE49-F238E27FC236}">
                <a16:creationId xmlns:a16="http://schemas.microsoft.com/office/drawing/2014/main" id="{3468C085-3B5B-4AC9-7161-44E56C218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4" b="16116"/>
          <a:stretch>
            <a:fillRect/>
          </a:stretch>
        </p:blipFill>
        <p:spPr>
          <a:xfrm>
            <a:off x="3676171" y="1519581"/>
            <a:ext cx="4839658" cy="446598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99351-92BC-1DBD-F23E-293109F81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DBA38-AA69-F94D-C7A0-26AC16D3C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111C0D-D4E3-000F-1BEA-74BDC9CD0A4F}"/>
              </a:ext>
            </a:extLst>
          </p:cNvPr>
          <p:cNvSpPr txBox="1"/>
          <p:nvPr/>
        </p:nvSpPr>
        <p:spPr>
          <a:xfrm>
            <a:off x="6554943" y="330738"/>
            <a:ext cx="5383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Making these materials low BG is very advanced:</a:t>
            </a:r>
          </a:p>
          <a:p>
            <a:r>
              <a:rPr lang="en-US" sz="24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Tools, Methods, Resources</a:t>
            </a:r>
          </a:p>
          <a:p>
            <a:r>
              <a:rPr lang="en-US" sz="24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(see Isaac’s &amp; Richard’s Talk)</a:t>
            </a:r>
          </a:p>
        </p:txBody>
      </p:sp>
    </p:spTree>
    <p:extLst>
      <p:ext uri="{BB962C8B-B14F-4D97-AF65-F5344CB8AC3E}">
        <p14:creationId xmlns:p14="http://schemas.microsoft.com/office/powerpoint/2010/main" val="808947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5B069-F38A-5AC3-B284-155CAF86E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2CC73-7799-AE23-848E-2FFBE812D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TPC Detector Concept</a:t>
            </a:r>
          </a:p>
        </p:txBody>
      </p:sp>
      <p:pic>
        <p:nvPicPr>
          <p:cNvPr id="7" name="Content Placeholder 6" descr="A diagram of a circuit&#10;&#10;AI-generated content may be incorrect.">
            <a:extLst>
              <a:ext uri="{FF2B5EF4-FFF2-40B4-BE49-F238E27FC236}">
                <a16:creationId xmlns:a16="http://schemas.microsoft.com/office/drawing/2014/main" id="{58999BB5-B508-8844-B0B7-012B27283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3" t="19707" b="8248"/>
          <a:stretch>
            <a:fillRect/>
          </a:stretch>
        </p:blipFill>
        <p:spPr>
          <a:xfrm>
            <a:off x="4086248" y="1067559"/>
            <a:ext cx="4309400" cy="543233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4E1A0C-45BC-DB55-C3DF-EBEB9364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8211C-9008-5A81-8468-16C028A15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695FA-35B0-403F-8525-311A002516A6}" type="slidenum">
              <a:rPr lang="en-US" smtClean="0"/>
              <a:t>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C71FBF-EEBA-20D0-23D9-3A198B26099A}"/>
              </a:ext>
            </a:extLst>
          </p:cNvPr>
          <p:cNvSpPr/>
          <p:nvPr/>
        </p:nvSpPr>
        <p:spPr>
          <a:xfrm>
            <a:off x="4716227" y="1115568"/>
            <a:ext cx="3144882" cy="3940526"/>
          </a:xfrm>
          <a:custGeom>
            <a:avLst/>
            <a:gdLst>
              <a:gd name="csX0" fmla="*/ 0 w 3144882"/>
              <a:gd name="csY0" fmla="*/ 0 h 3940526"/>
              <a:gd name="csX1" fmla="*/ 597528 w 3144882"/>
              <a:gd name="csY1" fmla="*/ 0 h 3940526"/>
              <a:gd name="csX2" fmla="*/ 1289402 w 3144882"/>
              <a:gd name="csY2" fmla="*/ 0 h 3940526"/>
              <a:gd name="csX3" fmla="*/ 1824032 w 3144882"/>
              <a:gd name="csY3" fmla="*/ 0 h 3940526"/>
              <a:gd name="csX4" fmla="*/ 2358662 w 3144882"/>
              <a:gd name="csY4" fmla="*/ 0 h 3940526"/>
              <a:gd name="csX5" fmla="*/ 3144882 w 3144882"/>
              <a:gd name="csY5" fmla="*/ 0 h 3940526"/>
              <a:gd name="csX6" fmla="*/ 3144882 w 3144882"/>
              <a:gd name="csY6" fmla="*/ 577944 h 3940526"/>
              <a:gd name="csX7" fmla="*/ 3144882 w 3144882"/>
              <a:gd name="csY7" fmla="*/ 1234698 h 3940526"/>
              <a:gd name="csX8" fmla="*/ 3144882 w 3144882"/>
              <a:gd name="csY8" fmla="*/ 1930858 h 3940526"/>
              <a:gd name="csX9" fmla="*/ 3144882 w 3144882"/>
              <a:gd name="csY9" fmla="*/ 2469396 h 3940526"/>
              <a:gd name="csX10" fmla="*/ 3144882 w 3144882"/>
              <a:gd name="csY10" fmla="*/ 3204961 h 3940526"/>
              <a:gd name="csX11" fmla="*/ 3144882 w 3144882"/>
              <a:gd name="csY11" fmla="*/ 3940526 h 3940526"/>
              <a:gd name="csX12" fmla="*/ 2453008 w 3144882"/>
              <a:gd name="csY12" fmla="*/ 3940526 h 3940526"/>
              <a:gd name="csX13" fmla="*/ 1855480 w 3144882"/>
              <a:gd name="csY13" fmla="*/ 3940526 h 3940526"/>
              <a:gd name="csX14" fmla="*/ 1289402 w 3144882"/>
              <a:gd name="csY14" fmla="*/ 3940526 h 3940526"/>
              <a:gd name="csX15" fmla="*/ 660425 w 3144882"/>
              <a:gd name="csY15" fmla="*/ 3940526 h 3940526"/>
              <a:gd name="csX16" fmla="*/ 0 w 3144882"/>
              <a:gd name="csY16" fmla="*/ 3940526 h 3940526"/>
              <a:gd name="csX17" fmla="*/ 0 w 3144882"/>
              <a:gd name="csY17" fmla="*/ 3204961 h 3940526"/>
              <a:gd name="csX18" fmla="*/ 0 w 3144882"/>
              <a:gd name="csY18" fmla="*/ 2666423 h 3940526"/>
              <a:gd name="csX19" fmla="*/ 0 w 3144882"/>
              <a:gd name="csY19" fmla="*/ 1970263 h 3940526"/>
              <a:gd name="csX20" fmla="*/ 0 w 3144882"/>
              <a:gd name="csY20" fmla="*/ 1352914 h 3940526"/>
              <a:gd name="csX21" fmla="*/ 0 w 3144882"/>
              <a:gd name="csY21" fmla="*/ 656754 h 3940526"/>
              <a:gd name="csX22" fmla="*/ 0 w 3144882"/>
              <a:gd name="csY22" fmla="*/ 0 h 39405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3144882" h="3940526" extrusionOk="0">
                <a:moveTo>
                  <a:pt x="0" y="0"/>
                </a:moveTo>
                <a:cubicBezTo>
                  <a:pt x="138877" y="-13781"/>
                  <a:pt x="417383" y="26943"/>
                  <a:pt x="597528" y="0"/>
                </a:cubicBezTo>
                <a:cubicBezTo>
                  <a:pt x="777673" y="-26943"/>
                  <a:pt x="1104102" y="24152"/>
                  <a:pt x="1289402" y="0"/>
                </a:cubicBezTo>
                <a:cubicBezTo>
                  <a:pt x="1474702" y="-24152"/>
                  <a:pt x="1632944" y="26348"/>
                  <a:pt x="1824032" y="0"/>
                </a:cubicBezTo>
                <a:cubicBezTo>
                  <a:pt x="2015120" y="-26348"/>
                  <a:pt x="2156979" y="-19447"/>
                  <a:pt x="2358662" y="0"/>
                </a:cubicBezTo>
                <a:cubicBezTo>
                  <a:pt x="2560345" y="19447"/>
                  <a:pt x="2805743" y="-22251"/>
                  <a:pt x="3144882" y="0"/>
                </a:cubicBezTo>
                <a:cubicBezTo>
                  <a:pt x="3142057" y="199028"/>
                  <a:pt x="3126998" y="330234"/>
                  <a:pt x="3144882" y="577944"/>
                </a:cubicBezTo>
                <a:cubicBezTo>
                  <a:pt x="3162766" y="825654"/>
                  <a:pt x="3140038" y="1014453"/>
                  <a:pt x="3144882" y="1234698"/>
                </a:cubicBezTo>
                <a:cubicBezTo>
                  <a:pt x="3149726" y="1454943"/>
                  <a:pt x="3165612" y="1638688"/>
                  <a:pt x="3144882" y="1930858"/>
                </a:cubicBezTo>
                <a:cubicBezTo>
                  <a:pt x="3124152" y="2223028"/>
                  <a:pt x="3155945" y="2254467"/>
                  <a:pt x="3144882" y="2469396"/>
                </a:cubicBezTo>
                <a:cubicBezTo>
                  <a:pt x="3133819" y="2684325"/>
                  <a:pt x="3117975" y="2992127"/>
                  <a:pt x="3144882" y="3204961"/>
                </a:cubicBezTo>
                <a:cubicBezTo>
                  <a:pt x="3171789" y="3417795"/>
                  <a:pt x="3179446" y="3784015"/>
                  <a:pt x="3144882" y="3940526"/>
                </a:cubicBezTo>
                <a:cubicBezTo>
                  <a:pt x="2995008" y="3924000"/>
                  <a:pt x="2653886" y="3926614"/>
                  <a:pt x="2453008" y="3940526"/>
                </a:cubicBezTo>
                <a:cubicBezTo>
                  <a:pt x="2252130" y="3954438"/>
                  <a:pt x="1979305" y="3963511"/>
                  <a:pt x="1855480" y="3940526"/>
                </a:cubicBezTo>
                <a:cubicBezTo>
                  <a:pt x="1731655" y="3917541"/>
                  <a:pt x="1450107" y="3947617"/>
                  <a:pt x="1289402" y="3940526"/>
                </a:cubicBezTo>
                <a:cubicBezTo>
                  <a:pt x="1128697" y="3933435"/>
                  <a:pt x="840566" y="3916671"/>
                  <a:pt x="660425" y="3940526"/>
                </a:cubicBezTo>
                <a:cubicBezTo>
                  <a:pt x="480284" y="3964381"/>
                  <a:pt x="169275" y="3914484"/>
                  <a:pt x="0" y="3940526"/>
                </a:cubicBezTo>
                <a:cubicBezTo>
                  <a:pt x="-4720" y="3618411"/>
                  <a:pt x="-31100" y="3442220"/>
                  <a:pt x="0" y="3204961"/>
                </a:cubicBezTo>
                <a:cubicBezTo>
                  <a:pt x="31100" y="2967702"/>
                  <a:pt x="18513" y="2804737"/>
                  <a:pt x="0" y="2666423"/>
                </a:cubicBezTo>
                <a:cubicBezTo>
                  <a:pt x="-18513" y="2528109"/>
                  <a:pt x="18097" y="2195404"/>
                  <a:pt x="0" y="1970263"/>
                </a:cubicBezTo>
                <a:cubicBezTo>
                  <a:pt x="-18097" y="1745122"/>
                  <a:pt x="-2683" y="1555567"/>
                  <a:pt x="0" y="1352914"/>
                </a:cubicBezTo>
                <a:cubicBezTo>
                  <a:pt x="2683" y="1150261"/>
                  <a:pt x="6648" y="804369"/>
                  <a:pt x="0" y="656754"/>
                </a:cubicBezTo>
                <a:cubicBezTo>
                  <a:pt x="-6648" y="509139"/>
                  <a:pt x="31165" y="327716"/>
                  <a:pt x="0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22606970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1B827-CFCF-77C8-5463-68A07B07A3B1}"/>
              </a:ext>
            </a:extLst>
          </p:cNvPr>
          <p:cNvSpPr txBox="1"/>
          <p:nvPr/>
        </p:nvSpPr>
        <p:spPr>
          <a:xfrm>
            <a:off x="2252382" y="4017838"/>
            <a:ext cx="235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&lt; 8 </a:t>
            </a:r>
            <a:r>
              <a:rPr lang="en-US" dirty="0" err="1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mBq</a:t>
            </a:r>
            <a:r>
              <a:rPr lang="en-US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* (in 80T)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BC510E-AD4C-E35D-DCDA-170BF1DB4964}"/>
              </a:ext>
            </a:extLst>
          </p:cNvPr>
          <p:cNvSpPr txBox="1"/>
          <p:nvPr/>
        </p:nvSpPr>
        <p:spPr>
          <a:xfrm>
            <a:off x="400452" y="2061881"/>
            <a:ext cx="3895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Because Rn is a noble gas that dissolves in LXe: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DFF958-24EE-04F3-0D4E-38F77313A26B}"/>
              </a:ext>
            </a:extLst>
          </p:cNvPr>
          <p:cNvSpPr txBox="1"/>
          <p:nvPr/>
        </p:nvSpPr>
        <p:spPr>
          <a:xfrm>
            <a:off x="2330544" y="2895897"/>
            <a:ext cx="1965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&lt; 1.2 </a:t>
            </a:r>
            <a:r>
              <a:rPr lang="en-US" dirty="0" err="1">
                <a:solidFill>
                  <a:srgbClr val="0070C0"/>
                </a:solidFill>
              </a:rPr>
              <a:t>mBq</a:t>
            </a:r>
            <a:r>
              <a:rPr lang="en-US" dirty="0">
                <a:solidFill>
                  <a:srgbClr val="0070C0"/>
                </a:solidFill>
              </a:rPr>
              <a:t> nEXO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--or--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&lt; 0.1 </a:t>
            </a:r>
            <a:r>
              <a:rPr lang="en-US" dirty="0" err="1">
                <a:solidFill>
                  <a:srgbClr val="0070C0"/>
                </a:solidFill>
              </a:rPr>
              <a:t>mBq</a:t>
            </a:r>
            <a:r>
              <a:rPr lang="en-US" dirty="0">
                <a:solidFill>
                  <a:srgbClr val="0070C0"/>
                </a:solidFill>
              </a:rPr>
              <a:t>/kg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in XLZD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EA4F5-E275-B11C-0F67-69725BA267ED}"/>
              </a:ext>
            </a:extLst>
          </p:cNvPr>
          <p:cNvSpPr txBox="1"/>
          <p:nvPr/>
        </p:nvSpPr>
        <p:spPr>
          <a:xfrm>
            <a:off x="627807" y="5260372"/>
            <a:ext cx="4114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*Other design choices can impact bottom line: churn rate, distillation,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etc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849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5277" y="3553327"/>
            <a:ext cx="3218523" cy="315283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en-US" dirty="0"/>
              <a:t>nEXO Radon Background Goals</a:t>
            </a:r>
          </a:p>
        </p:txBody>
      </p:sp>
      <p:sp>
        <p:nvSpPr>
          <p:cNvPr id="93" name="Google Shape;93;p2"/>
          <p:cNvSpPr txBox="1">
            <a:spLocks noGrp="1"/>
          </p:cNvSpPr>
          <p:nvPr>
            <p:ph idx="1"/>
          </p:nvPr>
        </p:nvSpPr>
        <p:spPr>
          <a:xfrm>
            <a:off x="838200" y="1356432"/>
            <a:ext cx="7433281" cy="482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800" dirty="0">
                <a:solidFill>
                  <a:srgbClr val="38761D"/>
                </a:solidFill>
              </a:rPr>
              <a:t>Xe: 1.26mBq (600 atom) 48% of the BG</a:t>
            </a: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400"/>
              <a:buChar char="•"/>
            </a:pPr>
            <a:r>
              <a:rPr lang="en-US" sz="2800" dirty="0">
                <a:solidFill>
                  <a:srgbClr val="B45F06"/>
                </a:solidFill>
              </a:rPr>
              <a:t>HFE 3.8 </a:t>
            </a:r>
            <a:r>
              <a:rPr lang="en-US" sz="2800" dirty="0" err="1">
                <a:solidFill>
                  <a:srgbClr val="B45F06"/>
                </a:solidFill>
              </a:rPr>
              <a:t>mBq</a:t>
            </a:r>
            <a:r>
              <a:rPr lang="en-US" sz="2800" dirty="0">
                <a:solidFill>
                  <a:srgbClr val="B45F06"/>
                </a:solidFill>
              </a:rPr>
              <a:t> (1800 atoms) 4.6% of the BG</a:t>
            </a: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•"/>
            </a:pPr>
            <a:r>
              <a:rPr lang="en-US" sz="1800" dirty="0">
                <a:solidFill>
                  <a:srgbClr val="B7B7B7"/>
                </a:solidFill>
              </a:rPr>
              <a:t>Water: Rn to be a negligible background (&lt; 0.1 ppt U, &lt; 0.1 ppt Th)</a:t>
            </a:r>
          </a:p>
        </p:txBody>
      </p:sp>
      <p:sp>
        <p:nvSpPr>
          <p:cNvPr id="94" name="Google Shape;94;p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95" name="Google Shape;95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2105" y="61973"/>
            <a:ext cx="3367028" cy="3367028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8555673" y="6397303"/>
            <a:ext cx="2003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Xe System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355" y="2773913"/>
            <a:ext cx="6420912" cy="33461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6B0D7-D3CC-A113-78D5-DD1E00001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Mong - Radon in 0vBB (McGill - Nov 2025)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9988</TotalTime>
  <Words>2499</Words>
  <Application>Microsoft Office PowerPoint</Application>
  <PresentationFormat>Widescreen</PresentationFormat>
  <Paragraphs>426</Paragraphs>
  <Slides>35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Radon  [backgrounds, measurement, control]  in rare event searches]</vt:lpstr>
      <vt:lpstr>Radon</vt:lpstr>
      <vt:lpstr>EXO200 – Behavior of radon progeny in LXe TPC</vt:lpstr>
      <vt:lpstr>(radiological) BG in order of impact in next-gen experiments </vt:lpstr>
      <vt:lpstr>222Rn in LXe TPC backgrounds</vt:lpstr>
      <vt:lpstr>Radon Origin</vt:lpstr>
      <vt:lpstr>TPC Detector Concept</vt:lpstr>
      <vt:lpstr>TPC Detector Concept</vt:lpstr>
      <vt:lpstr>nEXO Radon Background Goals</vt:lpstr>
      <vt:lpstr>Iterative Design Process</vt:lpstr>
      <vt:lpstr>ElectroStatic Counter (ESC)</vt:lpstr>
      <vt:lpstr>ESC Analysis</vt:lpstr>
      <vt:lpstr>Recirculation Assay System</vt:lpstr>
      <vt:lpstr>Examples of Recirculation Assays </vt:lpstr>
      <vt:lpstr>Trap and Transfer Technique</vt:lpstr>
      <vt:lpstr>Comparing ESC Assay Techniques</vt:lpstr>
      <vt:lpstr>Comparing Assay Techniques</vt:lpstr>
      <vt:lpstr>Comparing Assay Techniques</vt:lpstr>
      <vt:lpstr>Comparing Assay Techniques</vt:lpstr>
      <vt:lpstr>Xe:Rn Distillation</vt:lpstr>
      <vt:lpstr>Coating Surfaces (Copper and Epoxy)</vt:lpstr>
      <vt:lpstr>Hard work enabled by sensitive Rn assay</vt:lpstr>
      <vt:lpstr>Conclusions</vt:lpstr>
      <vt:lpstr>BACKUP</vt:lpstr>
      <vt:lpstr>Purifiers</vt:lpstr>
      <vt:lpstr>Xenon Pump</vt:lpstr>
      <vt:lpstr>Heat Exchanger(s)</vt:lpstr>
      <vt:lpstr>HV Cable &amp; Stuff</vt:lpstr>
      <vt:lpstr>Transfer Lines (Stainless Steel Tubing/Vessels)</vt:lpstr>
      <vt:lpstr>PowerPoint Presentation</vt:lpstr>
      <vt:lpstr>Bottoms estimate up point design </vt:lpstr>
      <vt:lpstr>XENONnT Schematic</vt:lpstr>
      <vt:lpstr>PowerPoint Presentation</vt:lpstr>
      <vt:lpstr>SLAC ESC “S1”</vt:lpstr>
      <vt:lpstr>ESC Calibration - Backup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Brian Mong</dc:creator>
  <cp:lastModifiedBy>Brian Mong</cp:lastModifiedBy>
  <cp:revision>3</cp:revision>
  <dcterms:created xsi:type="dcterms:W3CDTF">2025-09-25T13:55:06Z</dcterms:created>
  <dcterms:modified xsi:type="dcterms:W3CDTF">2025-11-13T13:40:12Z</dcterms:modified>
</cp:coreProperties>
</file>