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18"/>
  </p:notesMasterIdLst>
  <p:handoutMasterIdLst>
    <p:handoutMasterId r:id="rId19"/>
  </p:handoutMasterIdLst>
  <p:sldIdLst>
    <p:sldId id="304" r:id="rId2"/>
    <p:sldId id="305" r:id="rId3"/>
    <p:sldId id="306" r:id="rId4"/>
    <p:sldId id="312" r:id="rId5"/>
    <p:sldId id="307" r:id="rId6"/>
    <p:sldId id="313" r:id="rId7"/>
    <p:sldId id="707" r:id="rId8"/>
    <p:sldId id="318" r:id="rId9"/>
    <p:sldId id="308" r:id="rId10"/>
    <p:sldId id="314" r:id="rId11"/>
    <p:sldId id="315" r:id="rId12"/>
    <p:sldId id="316" r:id="rId13"/>
    <p:sldId id="317" r:id="rId14"/>
    <p:sldId id="309" r:id="rId15"/>
    <p:sldId id="310" r:id="rId16"/>
    <p:sldId id="31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  <a:srgbClr val="00A9FF"/>
    <a:srgbClr val="009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008"/>
    <p:restoredTop sz="94673" autoAdjust="0"/>
  </p:normalViewPr>
  <p:slideViewPr>
    <p:cSldViewPr snapToGrid="0" snapToObjects="1">
      <p:cViewPr varScale="1">
        <p:scale>
          <a:sx n="115" d="100"/>
          <a:sy n="115" d="100"/>
        </p:scale>
        <p:origin x="2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7" d="100"/>
          <a:sy n="137" d="100"/>
        </p:scale>
        <p:origin x="1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Froese" userId="f18a692ad6a0a413" providerId="LiveId" clId="{6B520352-62F3-49D5-A192-1FDC95198145}"/>
    <pc:docChg chg="undo custSel modSld">
      <pc:chgData name="Paul Froese" userId="f18a692ad6a0a413" providerId="LiveId" clId="{6B520352-62F3-49D5-A192-1FDC95198145}" dt="2020-11-20T00:24:03.456" v="163" actId="5793"/>
      <pc:docMkLst>
        <pc:docMk/>
      </pc:docMkLst>
      <pc:sldChg chg="modSp mod">
        <pc:chgData name="Paul Froese" userId="f18a692ad6a0a413" providerId="LiveId" clId="{6B520352-62F3-49D5-A192-1FDC95198145}" dt="2020-11-20T00:24:03.456" v="163" actId="5793"/>
        <pc:sldMkLst>
          <pc:docMk/>
          <pc:sldMk cId="1879879431" sldId="308"/>
        </pc:sldMkLst>
        <pc:spChg chg="mod">
          <ac:chgData name="Paul Froese" userId="f18a692ad6a0a413" providerId="LiveId" clId="{6B520352-62F3-49D5-A192-1FDC95198145}" dt="2020-11-20T00:24:03.456" v="163" actId="5793"/>
          <ac:spMkLst>
            <pc:docMk/>
            <pc:sldMk cId="1879879431" sldId="308"/>
            <ac:spMk id="18" creationId="{A2A68EA5-7520-4E35-8CB8-A817D93AD9FB}"/>
          </ac:spMkLst>
        </pc:spChg>
      </pc:sldChg>
      <pc:sldChg chg="modSp mod">
        <pc:chgData name="Paul Froese" userId="f18a692ad6a0a413" providerId="LiveId" clId="{6B520352-62F3-49D5-A192-1FDC95198145}" dt="2020-11-20T00:06:17.605" v="78" actId="1076"/>
        <pc:sldMkLst>
          <pc:docMk/>
          <pc:sldMk cId="452269981" sldId="310"/>
        </pc:sldMkLst>
        <pc:spChg chg="mod">
          <ac:chgData name="Paul Froese" userId="f18a692ad6a0a413" providerId="LiveId" clId="{6B520352-62F3-49D5-A192-1FDC95198145}" dt="2020-11-20T00:04:52.829" v="76" actId="20577"/>
          <ac:spMkLst>
            <pc:docMk/>
            <pc:sldMk cId="452269981" sldId="310"/>
            <ac:spMk id="2" creationId="{C7F60350-F28C-482A-BFCB-07B263CAB86E}"/>
          </ac:spMkLst>
        </pc:spChg>
        <pc:grpChg chg="mod">
          <ac:chgData name="Paul Froese" userId="f18a692ad6a0a413" providerId="LiveId" clId="{6B520352-62F3-49D5-A192-1FDC95198145}" dt="2020-11-20T00:06:17.605" v="78" actId="1076"/>
          <ac:grpSpMkLst>
            <pc:docMk/>
            <pc:sldMk cId="452269981" sldId="310"/>
            <ac:grpSpMk id="62" creationId="{F151CBF9-3FE4-402B-9479-66E04CD205B0}"/>
          </ac:grpSpMkLst>
        </pc:grpChg>
      </pc:sldChg>
      <pc:sldChg chg="modSp mod">
        <pc:chgData name="Paul Froese" userId="f18a692ad6a0a413" providerId="LiveId" clId="{6B520352-62F3-49D5-A192-1FDC95198145}" dt="2020-11-19T23:53:57.888" v="13" actId="947"/>
        <pc:sldMkLst>
          <pc:docMk/>
          <pc:sldMk cId="767291676" sldId="313"/>
        </pc:sldMkLst>
        <pc:spChg chg="mod">
          <ac:chgData name="Paul Froese" userId="f18a692ad6a0a413" providerId="LiveId" clId="{6B520352-62F3-49D5-A192-1FDC95198145}" dt="2020-11-19T23:53:57.888" v="13" actId="947"/>
          <ac:spMkLst>
            <pc:docMk/>
            <pc:sldMk cId="767291676" sldId="313"/>
            <ac:spMk id="54" creationId="{F541E731-55A2-4FBD-A368-F13729D58EBF}"/>
          </ac:spMkLst>
        </pc:spChg>
      </pc:sldChg>
      <pc:sldChg chg="modSp mod">
        <pc:chgData name="Paul Froese" userId="f18a692ad6a0a413" providerId="LiveId" clId="{6B520352-62F3-49D5-A192-1FDC95198145}" dt="2020-11-20T00:22:28.004" v="153" actId="114"/>
        <pc:sldMkLst>
          <pc:docMk/>
          <pc:sldMk cId="1842765226" sldId="314"/>
        </pc:sldMkLst>
        <pc:spChg chg="mod">
          <ac:chgData name="Paul Froese" userId="f18a692ad6a0a413" providerId="LiveId" clId="{6B520352-62F3-49D5-A192-1FDC95198145}" dt="2020-11-20T00:22:28.004" v="153" actId="114"/>
          <ac:spMkLst>
            <pc:docMk/>
            <pc:sldMk cId="1842765226" sldId="314"/>
            <ac:spMk id="18" creationId="{A2A68EA5-7520-4E35-8CB8-A817D93AD9F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3:58:08.98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57,'0'0,"0"0,0 0,2-8,3-6,-1 0,0 2,-1 3,-4 12,-2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3:58:08.98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1,'1'2,"-1"0,1-1,-1 1,1 0,0 0,0 0,0 0,0 0,1 0,5 13,0 21,-5-24,1 0,0 1,1-2,0 1,1 1,-3-10,-1-1,1 0,0 1,0-1,0 0,0 0,1 0,-1 0,1 0,-1-1,1 1,-1-1,2 1,-1-1,-1 0,1 1,0 0,0 0,-1 0,1 0,-1 0,0 0,0 1,2 1,-2-1,22 33,-22-34,0 1,0-1,1 0,-1 0,1 0,-1 0,1 0,0 0,-1-1,1 1,0-1,1 1,13 4,1 1,-2 1,1 0,1 2,2 2,1-2,4 1,-7-4,-13-6,0 1,0-1,0 1,0 0,-1 1,1-1,-1 1,0 0,1 0,1 3,4 4,0-1,1 0,-1-1,2 0,-1-1,1 0,0-1,0 0,11 2,49 21,-48-19,-16-7,1 0,-1 0,1-1,-1 0,1-1,0 0,0 0,0-1,4 0,336-1,-343 1,0 0,0 0,0-1,0 0,0 0,-1 0,1-1,0 1,-1-2,0 1,1-1,-1 1,0-1,0-1,64-41,-43 31,-22 13,0-1,1 0,-1-1,0 1,0-1,0 0,-1 0,1 0,5-4,0 0,-1 1,2 0,-1 0,1 1,0 0,9-2,23-12,-31 13,1 0,-1-1,-1 0,1-1,1-3,7-6,-1-2,16-20,-28 33,0-1,0 1,7-5,-7 7,0-1,-1 0,0 0,0-1,0 1,1-3,28-37,-24 32,0 0,-1 0,1-3,-6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3:58:08.98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0 604,'1'-2,"0"1,0-1,1 1,-1 0,0 0,1-1,-1 1,1 0,-1 0,1 1,0-1,-1 0,1 0,0 1,0-1,4-2,26-12,-24 12,0-1,0 0,0 0,0-1,-1 0,0 0,0-1,1-1,9-10,17-11,15-15,-18 15,-22 20,0 0,0 0,-1-1,5-6,-9 9,1 1,1 0,-1 0,1 0,0 0,0 1,2-1,-1 1,-1 0,1-1,-1 0,0 0,-1-1,1 0,-3 2,1 1,-1 0,1 0,0 0,0 0,0 1,0-1,3 0,-2 1,-1 0,0-1,0 0,0 1,0-1,0-1,0 1,1-2,20-23,-16 20,-2-1,1 1,-1-2,0 1,-1-1,-4 7,-1-1,1 0,-1 1,0-1,-1 0,1 1,0-1,-1 0,0-1,-2-39,0 16,1 7,1 14,3 21,2 10,-1-9,-1 0,0 1,-1-1,-1 8,0 21,-3 59,2-98,-1 0,0-1,-1 1,1 0,-1-1,0 2,0-2,0 1,1 0,-1-1,1 1,0 0,0 1,1-5,0 5,-1 0,1 0,-1 0,-1 0,-1 5,2-9,0 0,0 0,0 0,0 0,0-1,0 1,-1-1,1 1,-1-1,1 1,-1-1,1 0,-1 0,0 0,0 0,1 0,-1 0,0 0,-1 0,0 0,1 0,-1 0,1 0,-1 1,1-1,0 0,0 1,0 0,0 0,0-1,-2 3,-14 26,17-28,0 0,-1 1,0-1,0 0,0 1,0-1,0 0,-1 0,1-1,-1 1,1 0,-1-1,1 0,-2 1,-3 1,0 0,1-1,-1 0,0 0,-1-1,8-1,0 0,-1 0,1 1,0-1,0 0,-1 0,1 0,0 0,-1 0,1 0,0 0,0 0,-1 0,1 0,0 0,-1 0,1 0,0 0,0 0,-1-1,1 1,0 0,0 0,-1 0,1 0,0 0,0-1,-1 1,1 0,0 0,0 0,-1-1,6-6,12-8,1 2,-3 1,1 0,0 2,1 0,1 1,-1 0,17-4,-10 6,0 1,1 2,-1 0,1 2,0 0,13 2,-15 1,-16 0,0 0,1-1,-1 0,1 0,-1-1,1 0,-1 0,6-2,-12 2,0 0,0 1,0-1,0 0,0 0,0 1,0-1,0 0,-1 0,1 0,0 0,-1 0,1 0,-1 0,1-1,-1 1,1 0,-1 0,0 0,1 0,-1-1,0 0,0-31,0 23,-3-13,0-1,-1 1,-1 0,-1 0,-7-13,-9-40,17 55,2 12,1-1,0 1,0-1,0-6,3 23,-1-1,-1 1,1 0,-1-1,0 1,-1 0,1-1,-1 0,-1 1,-2 4,-12 31,1 0,-9 39,23-74,1 1,-1-1,1 1,0 0,1 0,0 0,0-5,0 0,0 1,1-1,0 0,-1 0,1 0,0 0,0 0,1 0,-1 0,1-1,-1 1,1 0,0-1,2 3,14 15,-1 2,-1 0,-2 1,3 5,-11-20,0 0,0-1,1 1,0-2,0 1,1-1,7 5,7 6,-19-15,0 0,0 0,0 0,0-1,0 0,0 1,1-1,-1 0,1-1,-1 1,0 0,2-1,43 0,-29-1,-17 1,0 0,0 0,0 0,-1 0,1-1,0 1,0-1,0 1,0-1,-1 0,1 1,0-1,0 0,-1 0,1 0,-1-1,1 1,-1 0,0-1,1 1,-1-1,0 1,0-1,0 1,0-1,0 0,0 1,-1-1,1 0,0 0,-1 0,1-1,0-8,0 0,0 1,-1-1,0 0,-2-8,0-11,0 1,0 0,-5-13,2 3,3 31,0 1,0 0,0 0,-2-4,1 5,1 0,0 0,0 0,1 0,0 0,-1-6,2-2,-1-3,1 0,1-5,0 18,-1 0,1-1,0 1,0 0,0-1,1 1,-1 0,1 0,0 0,3-4,0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2T23:58:08.98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1,'2'0,"0"0,-1 0,1 0,0 1,0-1,-1 1,1-1,0 1,-1 0,1 0,0 0,-1 0,1 0,-1 0,0 0,1 0,-1 1,0-1,0 0,1 1,-1-1,0 2,4 5,-1 0,0 0,-1 1,1 3,9 18,-13-30,2 4,0-1,0 1,0-1,1 1,-1-1,1 0,0 0,0 0,1 0,9 7,-1 0,-1 1,0 1,1 1,-5-6,-1 0,1-1,4 3,15 16,-24-23,0 1,-1-1,1 1,-1-1,0 1,0 0,0 0,0-1,-1 1,1 1,0 0,-1-1,1 0,0 0,0 0,0-1,1 1,-1 0,1 0,-1-1,2 2,13 13,-10-11,-1 0,1 1,-1-1,-1 1,2 2,-4-5,0-1,1 0,-1 1,0-1,1 0,0-1,0 1,0 0,0-1,0 0,0 1,2 0,5 1,0 1,0-2,9 3,-11-4,18 12,-8-4,15 11,-26-17,-1 0,0 0,1 0,5 2,-6-3,1 0,-1 0,0 1,3 2,-5-3,-1 0,1-1,0 1,0-1,0 0,1 0,-1-1,0 1,1-1,-1 0,1 0,0 0,25 1,132 5,-117-8,34-5,-37 2,-1 3,13 2,3 0,-50-1,1-2,0 1,0-1,-1 0,1-1,-1 1,0-1,3-2,0 0,0 1,0 0,0 1,4-1,112-24,-122 27,0 0,0-1,-1 0,1 0,-1 0,1-1,-1 1,0-1,0 1,0-1,0-1,22-16,-14 14,17-11,23-17,-37 24,1 1,1 0,0 1,0 1,11-3,-24 8,1 0,0 0,-1 0,0-1,1 1,-1-1,0 0,2-2,-2 2,-1 0,1 0,0 1,0 0,0-1,0 1,1 0,-1 0,1 1,1-2,34-4,-30 6,0 0,0-1,6-2,-5 1,1 0,-1 2,1-1,-1 1,1 1,-1-1,1 2,5 0,-14 0,-1-1,1 1,-1-1,1 1,-1-1,0 1,1 0,-1 0,0 0,1 0,-1 0,0 0,0 0,0 0,0 0,0 0,0 1,0-1,0 0,-1 1,1-1,0 1,-1-1,1 1,-1-1,0 1,1-1,-1 1,0 1,1 8,0 0,0-1,-1 1,-1 2,1-1,-2-1,0 1,0-1,-1 0,0 0,-1 0,-1 0,1 0,-4 4,1-5,1 0,-1 0,-1-1,0 0,-1 1,-8 8,12-11,-2-1,1 0,-1-1,0 1,0-1,-4 2,7-6,0 1,0-1,-1 0,1 0,0 0,-1-1,1 1,0-1,-2 0,1 0,1 0,-1 0,0 1,0 0,0 0,0 0,-1 1,-70 30,66-29,0 0,0-1,0-1,0 1,-1-2,-2 1,-21 1,-27 3,1-3,-20-4,-1 1,-735 1,809-1,0-1,0 0,0 0,0 0,1-1,0 0,-1 0,1-1,0 0,-2-1,-3-2,-9-5,-45-29,57 34,0 0,1-1,0 0,0 0,1-1,-2-3,-15-19,16 21,1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1/30/21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6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5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1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1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629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7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4" y="6496973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2021-01-30</a:t>
            </a:fld>
            <a:endParaRPr lang="en-US" sz="8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1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7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9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5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3" y="2032779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09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783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2971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5" y="2032779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6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783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2971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1" y="979689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5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5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5" y="2032776"/>
            <a:ext cx="5446279" cy="3931442"/>
          </a:xfrm>
          <a:prstGeom prst="rect">
            <a:avLst/>
          </a:prstGeom>
        </p:spPr>
        <p:txBody>
          <a:bodyPr anchor="ctr"/>
          <a:lstStyle>
            <a:lvl1pPr marL="228594" indent="-228594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3" indent="-228594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71" indent="-228594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5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5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3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2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594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783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2971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160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349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2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3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594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783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2971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160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349" indent="-228594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2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90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1" y="204095"/>
            <a:ext cx="1947187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1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5" y="2032778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9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377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4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377" indent="0">
              <a:buFontTx/>
              <a:buNone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90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1" y="204095"/>
            <a:ext cx="1947187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1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5" y="2032778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9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377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4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377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90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1" y="204095"/>
            <a:ext cx="1947187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1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5" y="2032778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9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377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4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377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90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1" y="204095"/>
            <a:ext cx="1947187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1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5" y="2032778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9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377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4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377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90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1" y="204095"/>
            <a:ext cx="1947187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1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5" y="2032778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9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377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4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377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7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7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1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9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5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4" y="6496973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2021-01-30</a:t>
            </a:fld>
            <a:endParaRPr lang="en-US" sz="8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90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5" y="2032778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7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7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1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9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5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4" y="6496973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2021-01-30</a:t>
            </a:fld>
            <a:endParaRPr lang="en-US" sz="8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7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7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1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9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5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4" y="6496973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2021-01-30</a:t>
            </a:fld>
            <a:endParaRPr lang="en-US" sz="8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7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1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9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5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4" y="6496973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2021-01-30</a:t>
            </a:fld>
            <a:endParaRPr lang="en-US" sz="8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3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7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1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9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5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4" y="6496973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2021-01-30</a:t>
            </a:fld>
            <a:endParaRPr lang="en-US" sz="8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02302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90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5" y="2032778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479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7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1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sz="1800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9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5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4" y="6496973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2021-01-30</a:t>
            </a:fld>
            <a:endParaRPr lang="en-US" sz="8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707165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90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5" y="2032778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74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2" y="979689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2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594" indent="-228594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3" indent="-228594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71" indent="-228594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70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7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5" y="2032778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5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89" indent="0" algn="ctr">
              <a:buNone/>
              <a:defRPr sz="18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7" y="979690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z="10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sz="1000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09" y="2032779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783" indent="-228594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2971" indent="-228594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9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783" indent="-228594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2971" indent="-228594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86" r:id="rId4"/>
    <p:sldLayoutId id="2147483817" r:id="rId5"/>
    <p:sldLayoutId id="2147483770" r:id="rId6"/>
    <p:sldLayoutId id="2147483784" r:id="rId7"/>
    <p:sldLayoutId id="2147483771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8" r:id="rId18"/>
    <p:sldLayoutId id="2147483818" r:id="rId19"/>
    <p:sldLayoutId id="2147483785" r:id="rId20"/>
    <p:sldLayoutId id="2147483790" r:id="rId21"/>
    <p:sldLayoutId id="2147483791" r:id="rId22"/>
    <p:sldLayoutId id="2147483793" r:id="rId23"/>
    <p:sldLayoutId id="2147483794" r:id="rId24"/>
    <p:sldLayoutId id="2147483795" r:id="rId25"/>
    <p:sldLayoutId id="2147483798" r:id="rId26"/>
    <p:sldLayoutId id="2147483799" r:id="rId27"/>
    <p:sldLayoutId id="2147483800" r:id="rId28"/>
    <p:sldLayoutId id="2147483801" r:id="rId29"/>
    <p:sldLayoutId id="2147483802" r:id="rId30"/>
    <p:sldLayoutId id="2147483803" r:id="rId31"/>
    <p:sldLayoutId id="2147483804" r:id="rId32"/>
    <p:sldLayoutId id="2147483805" r:id="rId33"/>
    <p:sldLayoutId id="2147483806" r:id="rId34"/>
    <p:sldLayoutId id="2147483807" r:id="rId35"/>
    <p:sldLayoutId id="2147483808" r:id="rId36"/>
    <p:sldLayoutId id="2147483809" r:id="rId37"/>
    <p:sldLayoutId id="2147483810" r:id="rId38"/>
    <p:sldLayoutId id="2147483811" r:id="rId39"/>
    <p:sldLayoutId id="2147483812" r:id="rId40"/>
    <p:sldLayoutId id="2147483813" r:id="rId41"/>
    <p:sldLayoutId id="2147483796" r:id="rId42"/>
    <p:sldLayoutId id="2147483821" r:id="rId43"/>
    <p:sldLayoutId id="2147483823" r:id="rId44"/>
    <p:sldLayoutId id="2147483819" r:id="rId45"/>
    <p:sldLayoutId id="2147483820" r:id="rId46"/>
    <p:sldLayoutId id="2147483814" r:id="rId47"/>
    <p:sldLayoutId id="2147483815" r:id="rId48"/>
    <p:sldLayoutId id="2147483816" r:id="rId49"/>
    <p:sldLayoutId id="2147483824" r:id="rId50"/>
    <p:sldLayoutId id="2147483953" r:id="rId51"/>
    <p:sldLayoutId id="2147483954" r:id="rId52"/>
    <p:sldLayoutId id="2147483967" r:id="rId53"/>
    <p:sldLayoutId id="2147483968" r:id="rId5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customXml" Target="../ink/ink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62725" y="2032778"/>
            <a:ext cx="6322275" cy="2082023"/>
          </a:xfrm>
        </p:spPr>
        <p:txBody>
          <a:bodyPr>
            <a:normAutofit/>
          </a:bodyPr>
          <a:lstStyle/>
          <a:p>
            <a:r>
              <a:rPr lang="en-US" dirty="0"/>
              <a:t>Ab Initio Calculations of Electric Dipole Moments in Light Nuclei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714752" y="4114801"/>
            <a:ext cx="4095787" cy="900340"/>
          </a:xfrm>
        </p:spPr>
        <p:txBody>
          <a:bodyPr>
            <a:normAutofit/>
          </a:bodyPr>
          <a:lstStyle/>
          <a:p>
            <a:r>
              <a:rPr lang="en-US" sz="2000" dirty="0"/>
              <a:t>Paul Froese</a:t>
            </a:r>
          </a:p>
          <a:p>
            <a:r>
              <a:rPr lang="en-US" sz="2000" dirty="0"/>
              <a:t>Supervisor: Petr </a:t>
            </a:r>
            <a:r>
              <a:rPr lang="en-US" sz="2000" dirty="0" err="1">
                <a:cs typeface="Helvetica Neue Regular" panose="02000503000000020004" pitchFamily="2" charset="0"/>
              </a:rPr>
              <a:t>Navrá</a:t>
            </a:r>
            <a:r>
              <a:rPr lang="en-US" sz="2000" dirty="0" err="1"/>
              <a:t>til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768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865F-FF3D-486C-B2D7-BC5591EB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Formalism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704DC-7EE3-48F5-9520-C9C56DD085F7}"/>
              </a:ext>
            </a:extLst>
          </p:cNvPr>
          <p:cNvSpPr/>
          <p:nvPr/>
        </p:nvSpPr>
        <p:spPr>
          <a:xfrm>
            <a:off x="42058121" y="-1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52BC7-97B9-4874-87AF-EDBFB59C2BE3}"/>
              </a:ext>
            </a:extLst>
          </p:cNvPr>
          <p:cNvSpPr/>
          <p:nvPr/>
        </p:nvSpPr>
        <p:spPr>
          <a:xfrm>
            <a:off x="42210521" y="1523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E3558-B849-4CB1-A3E0-283AE43B1458}"/>
              </a:ext>
            </a:extLst>
          </p:cNvPr>
          <p:cNvSpPr/>
          <p:nvPr/>
        </p:nvSpPr>
        <p:spPr>
          <a:xfrm>
            <a:off x="42362921" y="3047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E8743-1129-4192-A312-8D7B01E9B26B}"/>
              </a:ext>
            </a:extLst>
          </p:cNvPr>
          <p:cNvSpPr/>
          <p:nvPr/>
        </p:nvSpPr>
        <p:spPr>
          <a:xfrm>
            <a:off x="42515321" y="4571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041F3-2B86-4452-B09E-872F852646F6}"/>
              </a:ext>
            </a:extLst>
          </p:cNvPr>
          <p:cNvSpPr/>
          <p:nvPr/>
        </p:nvSpPr>
        <p:spPr>
          <a:xfrm>
            <a:off x="42667721" y="6095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D8D54E-E4EE-4E4A-9AC4-100C2F52D86D}"/>
                  </a:ext>
                </a:extLst>
              </p:cNvPr>
              <p:cNvSpPr txBox="1"/>
              <p:nvPr/>
            </p:nvSpPr>
            <p:spPr>
              <a:xfrm>
                <a:off x="2263735" y="1813713"/>
                <a:ext cx="7664530" cy="328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CA" sz="220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𝑃𝑉𝑇𝑉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CA" sz="22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=&amp;</m:t>
                          </m:r>
                          <m:f>
                            <m:f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CA" sz="22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CA" sz="2200" b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CA" sz="2200" b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CA" sz="2200" i="1" smtClean="0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CA" sz="22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&amp;+</m:t>
                          </m:r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CA" sz="2200" b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2200" i="1" smtClean="0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CA" sz="2200" i="1" smtClean="0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CA" sz="22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&amp;+</m:t>
                          </m:r>
                          <m:f>
                            <m:f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CA" sz="2200" b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2200" i="1" smtClean="0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CA" sz="2200" i="1" smtClean="0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CA" sz="2200" i="1" smtClean="0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CA" sz="22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&amp;+</m:t>
                          </m:r>
                          <m:f>
                            <m:f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CA" sz="2200" b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2200" i="1" smtClean="0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 smtClean="0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CA" sz="2200" i="1" smtClean="0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CA" sz="2200" i="1" smtClean="0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CA" sz="22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&amp;+</m:t>
                          </m:r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CA" sz="2200" b="1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b="1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CA" sz="2200" b="1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CA" sz="2200" b="1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b="1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CA" sz="2200" b="1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CA" sz="2200" b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2200" i="1" smtClean="0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CA" sz="2200" i="1" smtClean="0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009C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009C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</m:eqArr>
                    </m:oMath>
                  </m:oMathPara>
                </a14:m>
                <a:endParaRPr lang="en-CA" sz="2200" dirty="0">
                  <a:solidFill>
                    <a:srgbClr val="797979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D8D54E-E4EE-4E4A-9AC4-100C2F52D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735" y="1813713"/>
                <a:ext cx="7664530" cy="32882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43194C-2DC7-4BE2-A9D0-3C51E0156E23}"/>
              </a:ext>
            </a:extLst>
          </p:cNvPr>
          <p:cNvSpPr txBox="1"/>
          <p:nvPr/>
        </p:nvSpPr>
        <p:spPr>
          <a:xfrm>
            <a:off x="681471" y="1327516"/>
            <a:ext cx="10118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ea typeface="+mn-ea"/>
                <a:cs typeface="Helvetica Neue Regular" panose="02000503000000020004" pitchFamily="2" charset="0"/>
              </a:rPr>
              <a:t>Parity and time-reversal violation introduced through Hamiltonian H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ea typeface="+mn-ea"/>
                <a:cs typeface="Helvetica Neue Regular" panose="02000503000000020004" pitchFamily="2" charset="0"/>
              </a:rPr>
              <a:t>PVTV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ea typeface="+mn-ea"/>
                <a:cs typeface="Helvetica Neue Regular" panose="02000503000000020004" pitchFamily="2" charset="0"/>
              </a:rPr>
              <a:t> :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A68EA5-7520-4E35-8CB8-A817D93AD9FB}"/>
                  </a:ext>
                </a:extLst>
              </p:cNvPr>
              <p:cNvSpPr txBox="1"/>
              <p:nvPr/>
            </p:nvSpPr>
            <p:spPr>
              <a:xfrm>
                <a:off x="681471" y="5253950"/>
                <a:ext cx="10687050" cy="1250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dirty="0">
                    <a:solidFill>
                      <a:srgbClr val="797979"/>
                    </a:solidFill>
                    <a:cs typeface="Helvetica Neue Regular" panose="02000503000000020004" pitchFamily="2" charset="0"/>
                  </a:rPr>
                  <a:t>Based on one meson exchange model</a:t>
                </a:r>
              </a:p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1800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CA" sz="1800" i="1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i="1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sz="1800" b="0" i="0" smtClean="0">
                        <a:solidFill>
                          <a:srgbClr val="79797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1800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800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1800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CA" sz="1800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CA" sz="1800" b="0" i="1" smtClean="0">
                        <a:solidFill>
                          <a:srgbClr val="797979"/>
                        </a:solidFill>
                        <a:latin typeface="Cambria Math" panose="02040503050406030204" pitchFamily="18" charset="0"/>
                      </a:rPr>
                      <m:t>/(4</m:t>
                    </m:r>
                    <m:r>
                      <a:rPr lang="en-CA" sz="1800" b="0" i="1" smtClean="0">
                        <a:solidFill>
                          <a:srgbClr val="797979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sz="1800" b="0" i="1" smtClean="0">
                        <a:solidFill>
                          <a:srgbClr val="797979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800" b="0" i="1" smtClean="0">
                        <a:solidFill>
                          <a:srgbClr val="79797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i="1" dirty="0">
                  <a:solidFill>
                    <a:srgbClr val="797979"/>
                  </a:solidFill>
                  <a:cs typeface="Helvetica Neue Regular" panose="02000503000000020004" pitchFamily="2" charset="0"/>
                </a:endParaRPr>
              </a:p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dirty="0">
                    <a:solidFill>
                      <a:srgbClr val="009CFF"/>
                    </a:solidFill>
                    <a:cs typeface="Helvetica Neue Regular" panose="02000503000000020004" pitchFamily="2" charset="0"/>
                  </a:rPr>
                  <a:t>Coupling constants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A68EA5-7520-4E35-8CB8-A817D93AD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71" y="5253950"/>
                <a:ext cx="10687050" cy="1250086"/>
              </a:xfrm>
              <a:prstGeom prst="rect">
                <a:avLst/>
              </a:prstGeom>
              <a:blipFill>
                <a:blip r:embed="rId3"/>
                <a:stretch>
                  <a:fillRect l="-970" t="-11707" b="-1073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76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865F-FF3D-486C-B2D7-BC5591EB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Formalism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704DC-7EE3-48F5-9520-C9C56DD085F7}"/>
              </a:ext>
            </a:extLst>
          </p:cNvPr>
          <p:cNvSpPr/>
          <p:nvPr/>
        </p:nvSpPr>
        <p:spPr>
          <a:xfrm>
            <a:off x="42058121" y="-1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52BC7-97B9-4874-87AF-EDBFB59C2BE3}"/>
              </a:ext>
            </a:extLst>
          </p:cNvPr>
          <p:cNvSpPr/>
          <p:nvPr/>
        </p:nvSpPr>
        <p:spPr>
          <a:xfrm>
            <a:off x="42210521" y="1523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E3558-B849-4CB1-A3E0-283AE43B1458}"/>
              </a:ext>
            </a:extLst>
          </p:cNvPr>
          <p:cNvSpPr/>
          <p:nvPr/>
        </p:nvSpPr>
        <p:spPr>
          <a:xfrm>
            <a:off x="42362921" y="3047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E8743-1129-4192-A312-8D7B01E9B26B}"/>
              </a:ext>
            </a:extLst>
          </p:cNvPr>
          <p:cNvSpPr/>
          <p:nvPr/>
        </p:nvSpPr>
        <p:spPr>
          <a:xfrm>
            <a:off x="42515321" y="4571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041F3-2B86-4452-B09E-872F852646F6}"/>
              </a:ext>
            </a:extLst>
          </p:cNvPr>
          <p:cNvSpPr/>
          <p:nvPr/>
        </p:nvSpPr>
        <p:spPr>
          <a:xfrm>
            <a:off x="42667721" y="6095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3194C-2DC7-4BE2-A9D0-3C51E0156E23}"/>
              </a:ext>
            </a:extLst>
          </p:cNvPr>
          <p:cNvSpPr txBox="1"/>
          <p:nvPr/>
        </p:nvSpPr>
        <p:spPr>
          <a:xfrm>
            <a:off x="681471" y="1327516"/>
            <a:ext cx="10118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2194514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tabLst/>
              <a:defRPr/>
            </a:pPr>
            <a:r>
              <a:rPr lang="en-US" altLang="en-US" sz="1800" dirty="0">
                <a:solidFill>
                  <a:srgbClr val="797979"/>
                </a:solidFill>
                <a:ea typeface="Helvetica Neue Light" panose="02000403000000020004" pitchFamily="2" charset="0"/>
                <a:cs typeface="Helvetica Neue Regular" panose="02000503000000020004" pitchFamily="2" charset="0"/>
              </a:rPr>
              <a:t>H</a:t>
            </a:r>
            <a:r>
              <a:rPr lang="en-US" altLang="en-US" sz="1800" baseline="-25000" dirty="0">
                <a:solidFill>
                  <a:srgbClr val="797979"/>
                </a:solidFill>
                <a:ea typeface="Helvetica Neue Light" panose="02000403000000020004" pitchFamily="2" charset="0"/>
                <a:cs typeface="Helvetica Neue Regular" panose="02000503000000020004" pitchFamily="2" charset="0"/>
              </a:rPr>
              <a:t>PVTV</a:t>
            </a:r>
            <a:r>
              <a:rPr lang="en-US" altLang="en-US" sz="1800" dirty="0">
                <a:solidFill>
                  <a:srgbClr val="797979"/>
                </a:solidFill>
                <a:ea typeface="Helvetica Neue Light" panose="02000403000000020004" pitchFamily="2" charset="0"/>
                <a:cs typeface="Helvetica Neue Regular" panose="02000503000000020004" pitchFamily="2" charset="0"/>
              </a:rPr>
              <a:t> introduces parity admixture in the ground state (perturbation theory):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A68EA5-7520-4E35-8CB8-A817D93AD9FB}"/>
              </a:ext>
            </a:extLst>
          </p:cNvPr>
          <p:cNvSpPr txBox="1"/>
          <p:nvPr/>
        </p:nvSpPr>
        <p:spPr>
          <a:xfrm>
            <a:off x="624321" y="4481098"/>
            <a:ext cx="10687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2194514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tabLst/>
              <a:defRPr/>
            </a:pPr>
            <a:r>
              <a:rPr lang="en-US" sz="1800" dirty="0">
                <a:solidFill>
                  <a:srgbClr val="797979"/>
                </a:solidFill>
                <a:latin typeface="Helvetica Neue Regular" panose="02000503000000020004"/>
              </a:rPr>
              <a:t>Nuclear EDM is dominated by polarization contribution:</a:t>
            </a:r>
            <a:endParaRPr lang="en-CA" sz="1800" dirty="0">
              <a:latin typeface="Bookman Old Style" panose="0205060405050502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4153C9-618A-4CD8-ADFE-2B42DC687A22}"/>
              </a:ext>
            </a:extLst>
          </p:cNvPr>
          <p:cNvGrpSpPr/>
          <p:nvPr/>
        </p:nvGrpSpPr>
        <p:grpSpPr>
          <a:xfrm>
            <a:off x="3894170" y="1972257"/>
            <a:ext cx="4147352" cy="526554"/>
            <a:chOff x="14782403" y="21814833"/>
            <a:chExt cx="2962951" cy="526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DF7FEDC-12C2-41EA-A65F-624704D0E83C}"/>
                    </a:ext>
                  </a:extLst>
                </p:cNvPr>
                <p:cNvSpPr txBox="1"/>
                <p:nvPr/>
              </p:nvSpPr>
              <p:spPr>
                <a:xfrm>
                  <a:off x="14782403" y="21845918"/>
                  <a:ext cx="669029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CA" sz="2500" b="0" i="1" smtClean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500" b="0" i="1" smtClean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CA" sz="25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DF7FEDC-12C2-41EA-A65F-624704D0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2403" y="21845918"/>
                  <a:ext cx="669029" cy="4770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9BCFD12-82CB-4C44-BE3C-6BCF3DAF68DC}"/>
                </a:ext>
              </a:extLst>
            </p:cNvPr>
            <p:cNvCxnSpPr>
              <a:cxnSpLocks/>
            </p:cNvCxnSpPr>
            <p:nvPr/>
          </p:nvCxnSpPr>
          <p:spPr>
            <a:xfrm>
              <a:off x="15527632" y="22112923"/>
              <a:ext cx="683927" cy="0"/>
            </a:xfrm>
            <a:prstGeom prst="straightConnector1">
              <a:avLst/>
            </a:prstGeom>
            <a:ln w="28575">
              <a:solidFill>
                <a:srgbClr val="797979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CDB7A7A-D949-4607-ABCD-867C87FD9CD6}"/>
                    </a:ext>
                  </a:extLst>
                </p:cNvPr>
                <p:cNvSpPr/>
                <p:nvPr/>
              </p:nvSpPr>
              <p:spPr>
                <a:xfrm>
                  <a:off x="16159342" y="21814833"/>
                  <a:ext cx="1586012" cy="526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CA" sz="2500" i="1" dirty="0" smtClean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500" dirty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CA" sz="2500" i="1" dirty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CA" sz="2500" i="1" dirty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CA" sz="2500" i="1" dirty="0">
                                    <a:solidFill>
                                      <a:srgbClr val="7979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sz="2500" i="1" dirty="0">
                                    <a:solidFill>
                                      <a:srgbClr val="79797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CA" sz="2500" dirty="0">
                    <a:solidFill>
                      <a:srgbClr val="797979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CDB7A7A-D949-4607-ABCD-867C87FD9C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59342" y="21814833"/>
                  <a:ext cx="1586012" cy="526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BFFDB1-CD49-4BF2-8719-4C63B9F83B7D}"/>
                  </a:ext>
                </a:extLst>
              </p:cNvPr>
              <p:cNvSpPr/>
              <p:nvPr/>
            </p:nvSpPr>
            <p:spPr>
              <a:xfrm>
                <a:off x="1160252" y="2774221"/>
                <a:ext cx="9161046" cy="1026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CA" sz="250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d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≠0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|"/>
                              <m:endChr m:val="⟩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𝑃𝑉𝑇𝑉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CA" sz="2500" dirty="0">
                  <a:solidFill>
                    <a:srgbClr val="797979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BFFDB1-CD49-4BF2-8719-4C63B9F83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52" y="2774221"/>
                <a:ext cx="9161046" cy="1026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C53B07-756A-4EAB-A1A9-936236C2AA2B}"/>
                  </a:ext>
                </a:extLst>
              </p:cNvPr>
              <p:cNvSpPr/>
              <p:nvPr/>
            </p:nvSpPr>
            <p:spPr>
              <a:xfrm>
                <a:off x="1309606" y="5351757"/>
                <a:ext cx="3521029" cy="526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50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𝑝𝑜𝑙</m:t>
                          </m:r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|"/>
                          <m:ctrlP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d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500" dirty="0">
                  <a:solidFill>
                    <a:srgbClr val="797979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C53B07-756A-4EAB-A1A9-936236C2A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06" y="5351757"/>
                <a:ext cx="3521029" cy="526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CCBCC64-D035-4370-B177-CF5521707268}"/>
                  </a:ext>
                </a:extLst>
              </p:cNvPr>
              <p:cNvSpPr/>
              <p:nvPr/>
            </p:nvSpPr>
            <p:spPr>
              <a:xfrm>
                <a:off x="7361367" y="5027020"/>
                <a:ext cx="3349571" cy="1176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50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A" sz="2500" dirty="0">
                  <a:solidFill>
                    <a:srgbClr val="797979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CCBCC64-D035-4370-B177-CF5521707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367" y="5027020"/>
                <a:ext cx="3349571" cy="11760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303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865F-FF3D-486C-B2D7-BC5591EB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Formalism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704DC-7EE3-48F5-9520-C9C56DD085F7}"/>
              </a:ext>
            </a:extLst>
          </p:cNvPr>
          <p:cNvSpPr/>
          <p:nvPr/>
        </p:nvSpPr>
        <p:spPr>
          <a:xfrm>
            <a:off x="42058121" y="-1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52BC7-97B9-4874-87AF-EDBFB59C2BE3}"/>
              </a:ext>
            </a:extLst>
          </p:cNvPr>
          <p:cNvSpPr/>
          <p:nvPr/>
        </p:nvSpPr>
        <p:spPr>
          <a:xfrm>
            <a:off x="42210521" y="1523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E3558-B849-4CB1-A3E0-283AE43B1458}"/>
              </a:ext>
            </a:extLst>
          </p:cNvPr>
          <p:cNvSpPr/>
          <p:nvPr/>
        </p:nvSpPr>
        <p:spPr>
          <a:xfrm>
            <a:off x="42362921" y="3047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E8743-1129-4192-A312-8D7B01E9B26B}"/>
              </a:ext>
            </a:extLst>
          </p:cNvPr>
          <p:cNvSpPr/>
          <p:nvPr/>
        </p:nvSpPr>
        <p:spPr>
          <a:xfrm>
            <a:off x="42515321" y="4571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041F3-2B86-4452-B09E-872F852646F6}"/>
              </a:ext>
            </a:extLst>
          </p:cNvPr>
          <p:cNvSpPr/>
          <p:nvPr/>
        </p:nvSpPr>
        <p:spPr>
          <a:xfrm>
            <a:off x="42667721" y="6095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43194C-2DC7-4BE2-A9D0-3C51E0156E23}"/>
              </a:ext>
            </a:extLst>
          </p:cNvPr>
          <p:cNvSpPr txBox="1"/>
          <p:nvPr/>
        </p:nvSpPr>
        <p:spPr>
          <a:xfrm>
            <a:off x="681471" y="1327516"/>
            <a:ext cx="10118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2194514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tabLst/>
              <a:defRPr/>
            </a:pPr>
            <a:r>
              <a:rPr lang="en-US" altLang="en-US" sz="1800" dirty="0">
                <a:solidFill>
                  <a:srgbClr val="797979"/>
                </a:solidFill>
                <a:ea typeface="Helvetica Neue Light" panose="02000403000000020004" pitchFamily="2" charset="0"/>
                <a:cs typeface="Helvetica Neue Regular" panose="02000503000000020004" pitchFamily="2" charset="0"/>
              </a:rPr>
              <a:t>H</a:t>
            </a:r>
            <a:r>
              <a:rPr lang="en-US" altLang="en-US" sz="1800" baseline="-25000" dirty="0">
                <a:solidFill>
                  <a:srgbClr val="797979"/>
                </a:solidFill>
                <a:ea typeface="Helvetica Neue Light" panose="02000403000000020004" pitchFamily="2" charset="0"/>
                <a:cs typeface="Helvetica Neue Regular" panose="02000503000000020004" pitchFamily="2" charset="0"/>
              </a:rPr>
              <a:t>PVTV</a:t>
            </a:r>
            <a:r>
              <a:rPr lang="en-US" altLang="en-US" sz="1800" dirty="0">
                <a:solidFill>
                  <a:srgbClr val="797979"/>
                </a:solidFill>
                <a:ea typeface="Helvetica Neue Light" panose="02000403000000020004" pitchFamily="2" charset="0"/>
                <a:cs typeface="Helvetica Neue Regular" panose="02000503000000020004" pitchFamily="2" charset="0"/>
              </a:rPr>
              <a:t> introduces parity admixture in the ground state (perturbation theory):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A68EA5-7520-4E35-8CB8-A817D93AD9FB}"/>
              </a:ext>
            </a:extLst>
          </p:cNvPr>
          <p:cNvSpPr txBox="1"/>
          <p:nvPr/>
        </p:nvSpPr>
        <p:spPr>
          <a:xfrm>
            <a:off x="624321" y="4481098"/>
            <a:ext cx="10687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2194514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tabLst/>
              <a:defRPr/>
            </a:pPr>
            <a:r>
              <a:rPr lang="en-US" sz="1800" dirty="0">
                <a:solidFill>
                  <a:srgbClr val="797979"/>
                </a:solidFill>
                <a:latin typeface="Helvetica Neue Regular" panose="02000503000000020004"/>
              </a:rPr>
              <a:t>Nuclear EDM is dominated by polarization contribution:</a:t>
            </a:r>
            <a:endParaRPr lang="en-CA" sz="1800" dirty="0">
              <a:latin typeface="Bookman Old Style" panose="0205060405050502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4153C9-618A-4CD8-ADFE-2B42DC687A22}"/>
              </a:ext>
            </a:extLst>
          </p:cNvPr>
          <p:cNvGrpSpPr/>
          <p:nvPr/>
        </p:nvGrpSpPr>
        <p:grpSpPr>
          <a:xfrm>
            <a:off x="3894170" y="1972257"/>
            <a:ext cx="4147352" cy="526554"/>
            <a:chOff x="14782403" y="21814833"/>
            <a:chExt cx="2962951" cy="5265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DF7FEDC-12C2-41EA-A65F-624704D0E83C}"/>
                    </a:ext>
                  </a:extLst>
                </p:cNvPr>
                <p:cNvSpPr txBox="1"/>
                <p:nvPr/>
              </p:nvSpPr>
              <p:spPr>
                <a:xfrm>
                  <a:off x="14782403" y="21845918"/>
                  <a:ext cx="669029" cy="477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CA" sz="2500" b="0" i="1" smtClean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500" b="0" i="1" smtClean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oMath>
                    </m:oMathPara>
                  </a14:m>
                  <a:endParaRPr lang="en-CA" sz="25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DF7FEDC-12C2-41EA-A65F-624704D0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2403" y="21845918"/>
                  <a:ext cx="669029" cy="47705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9BCFD12-82CB-4C44-BE3C-6BCF3DAF68DC}"/>
                </a:ext>
              </a:extLst>
            </p:cNvPr>
            <p:cNvCxnSpPr>
              <a:cxnSpLocks/>
            </p:cNvCxnSpPr>
            <p:nvPr/>
          </p:nvCxnSpPr>
          <p:spPr>
            <a:xfrm>
              <a:off x="15527632" y="22112923"/>
              <a:ext cx="683927" cy="0"/>
            </a:xfrm>
            <a:prstGeom prst="straightConnector1">
              <a:avLst/>
            </a:prstGeom>
            <a:ln w="28575">
              <a:solidFill>
                <a:srgbClr val="797979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CDB7A7A-D949-4607-ABCD-867C87FD9CD6}"/>
                    </a:ext>
                  </a:extLst>
                </p:cNvPr>
                <p:cNvSpPr/>
                <p:nvPr/>
              </p:nvSpPr>
              <p:spPr>
                <a:xfrm>
                  <a:off x="16159342" y="21814833"/>
                  <a:ext cx="1586012" cy="526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CA" sz="2500" i="1" dirty="0" smtClean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500" dirty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en-CA" sz="2500" i="1" dirty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 + </m:t>
                        </m:r>
                        <m:d>
                          <m:dPr>
                            <m:begChr m:val="|"/>
                            <m:endChr m:val="⟩"/>
                            <m:ctrlPr>
                              <a:rPr lang="en-CA" sz="2500" i="1" dirty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CA" sz="2500" i="1" dirty="0">
                                    <a:solidFill>
                                      <a:srgbClr val="797979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sz="2500" i="1" dirty="0">
                                    <a:solidFill>
                                      <a:srgbClr val="797979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CA" sz="2500" dirty="0">
                    <a:solidFill>
                      <a:srgbClr val="797979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ECDB7A7A-D949-4607-ABCD-867C87FD9CD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59342" y="21814833"/>
                  <a:ext cx="1586012" cy="52655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BFFDB1-CD49-4BF2-8719-4C63B9F83B7D}"/>
                  </a:ext>
                </a:extLst>
              </p:cNvPr>
              <p:cNvSpPr/>
              <p:nvPr/>
            </p:nvSpPr>
            <p:spPr>
              <a:xfrm>
                <a:off x="1160252" y="2774221"/>
                <a:ext cx="9161046" cy="1026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CA" sz="250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d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≠0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d>
                            <m:dPr>
                              <m:begChr m:val="|"/>
                              <m:endChr m:val="⟩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d>
                            <m:dPr>
                              <m:begChr m:val="⟨"/>
                              <m:endChr m:val="|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b>
                            <m:sSubPr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𝑃𝑉𝑇𝑉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⟩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CA" sz="2500" dirty="0">
                  <a:solidFill>
                    <a:srgbClr val="797979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BFFDB1-CD49-4BF2-8719-4C63B9F83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52" y="2774221"/>
                <a:ext cx="9161046" cy="10261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C53B07-756A-4EAB-A1A9-936236C2AA2B}"/>
                  </a:ext>
                </a:extLst>
              </p:cNvPr>
              <p:cNvSpPr/>
              <p:nvPr/>
            </p:nvSpPr>
            <p:spPr>
              <a:xfrm>
                <a:off x="1309606" y="5351757"/>
                <a:ext cx="3521029" cy="526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sz="250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𝑝𝑜𝑙</m:t>
                          </m:r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|"/>
                          <m:ctrlP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begChr m:val="|"/>
                          <m:endChr m:val="⟩"/>
                          <m:ctrlP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d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500" dirty="0">
                  <a:solidFill>
                    <a:srgbClr val="797979"/>
                  </a:solidFill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0C53B07-756A-4EAB-A1A9-936236C2AA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606" y="5351757"/>
                <a:ext cx="3521029" cy="526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CCBCC64-D035-4370-B177-CF5521707268}"/>
                  </a:ext>
                </a:extLst>
              </p:cNvPr>
              <p:cNvSpPr/>
              <p:nvPr/>
            </p:nvSpPr>
            <p:spPr>
              <a:xfrm>
                <a:off x="7361367" y="5027020"/>
                <a:ext cx="3349571" cy="11760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sz="250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num>
                        <m:den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2500" i="1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  <m:e>
                          <m:r>
                            <a:rPr lang="en-CA" sz="25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Sup>
                                <m:sSubSupPr>
                                  <m:ctrlP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CA" sz="25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</m:e>
                          </m:d>
                          <m:sSub>
                            <m:sSubPr>
                              <m:ctrlP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CA" sz="25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CA" sz="2500" dirty="0">
                  <a:solidFill>
                    <a:srgbClr val="797979"/>
                  </a:solidFill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CCBCC64-D035-4370-B177-CF55217072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367" y="5027020"/>
                <a:ext cx="3349571" cy="117602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398D6C4A-67D7-4FC4-BCD4-216013D7CB61}"/>
              </a:ext>
            </a:extLst>
          </p:cNvPr>
          <p:cNvSpPr txBox="1"/>
          <p:nvPr/>
        </p:nvSpPr>
        <p:spPr>
          <a:xfrm>
            <a:off x="8019745" y="3576184"/>
            <a:ext cx="3472555" cy="646331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R="0" lvl="0" algn="l" defTabSz="2194514" rtl="0" eaLnBrk="1" fontAlgn="auto" latinLnBrk="0" hangingPunct="1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tabLst/>
              <a:defRPr/>
            </a:pPr>
            <a:r>
              <a:rPr lang="en-US" sz="1800" dirty="0">
                <a:solidFill>
                  <a:srgbClr val="797979"/>
                </a:solidFill>
                <a:latin typeface="Helvetica Neue Regular" panose="02000503000000020004"/>
              </a:rPr>
              <a:t>Low lying states of opposite parity can lead to enhancement!</a:t>
            </a:r>
            <a:endParaRPr lang="en-CA" sz="1800" dirty="0">
              <a:latin typeface="Bookman Old Style" panose="02050604050505020204" pitchFamily="18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F97F9C2-1423-4696-AE6B-E5E8DCAD1886}"/>
              </a:ext>
            </a:extLst>
          </p:cNvPr>
          <p:cNvSpPr/>
          <p:nvPr/>
        </p:nvSpPr>
        <p:spPr>
          <a:xfrm>
            <a:off x="4743450" y="3179509"/>
            <a:ext cx="1214438" cy="646331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Connector: Curved 35">
            <a:extLst>
              <a:ext uri="{FF2B5EF4-FFF2-40B4-BE49-F238E27FC236}">
                <a16:creationId xmlns:a16="http://schemas.microsoft.com/office/drawing/2014/main" id="{44D05F22-CF79-4B0A-9994-F26C0C605B1A}"/>
              </a:ext>
            </a:extLst>
          </p:cNvPr>
          <p:cNvCxnSpPr>
            <a:cxnSpLocks/>
          </p:cNvCxnSpPr>
          <p:nvPr/>
        </p:nvCxnSpPr>
        <p:spPr>
          <a:xfrm rot="10800000">
            <a:off x="5780039" y="3753978"/>
            <a:ext cx="2259827" cy="145371"/>
          </a:xfrm>
          <a:prstGeom prst="curvedConnector2">
            <a:avLst/>
          </a:prstGeom>
          <a:ln w="34925">
            <a:solidFill>
              <a:srgbClr val="797979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0867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865F-FF3D-486C-B2D7-BC5591EB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Formalism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704DC-7EE3-48F5-9520-C9C56DD085F7}"/>
              </a:ext>
            </a:extLst>
          </p:cNvPr>
          <p:cNvSpPr/>
          <p:nvPr/>
        </p:nvSpPr>
        <p:spPr>
          <a:xfrm>
            <a:off x="42058121" y="-1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52BC7-97B9-4874-87AF-EDBFB59C2BE3}"/>
              </a:ext>
            </a:extLst>
          </p:cNvPr>
          <p:cNvSpPr/>
          <p:nvPr/>
        </p:nvSpPr>
        <p:spPr>
          <a:xfrm>
            <a:off x="42210521" y="1523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E3558-B849-4CB1-A3E0-283AE43B1458}"/>
              </a:ext>
            </a:extLst>
          </p:cNvPr>
          <p:cNvSpPr/>
          <p:nvPr/>
        </p:nvSpPr>
        <p:spPr>
          <a:xfrm>
            <a:off x="42362921" y="3047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E8743-1129-4192-A312-8D7B01E9B26B}"/>
              </a:ext>
            </a:extLst>
          </p:cNvPr>
          <p:cNvSpPr/>
          <p:nvPr/>
        </p:nvSpPr>
        <p:spPr>
          <a:xfrm>
            <a:off x="42515321" y="4571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041F3-2B86-4452-B09E-872F852646F6}"/>
              </a:ext>
            </a:extLst>
          </p:cNvPr>
          <p:cNvSpPr/>
          <p:nvPr/>
        </p:nvSpPr>
        <p:spPr>
          <a:xfrm>
            <a:off x="42667721" y="6095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43194C-2DC7-4BE2-A9D0-3C51E0156E23}"/>
                  </a:ext>
                </a:extLst>
              </p:cNvPr>
              <p:cNvSpPr txBox="1"/>
              <p:nvPr/>
            </p:nvSpPr>
            <p:spPr>
              <a:xfrm>
                <a:off x="681471" y="1327516"/>
                <a:ext cx="10118609" cy="835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marR="0" lvl="0" indent="-285750" algn="l" defTabSz="2194514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dirty="0">
                    <a:solidFill>
                      <a:srgbClr val="797979"/>
                    </a:solidFill>
                    <a:ea typeface="Helvetica Neue Light" panose="02000403000000020004" pitchFamily="2" charset="0"/>
                    <a:cs typeface="Helvetica Neue Regular" panose="02000503000000020004" pitchFamily="2" charset="0"/>
                  </a:rPr>
                  <a:t>Difficult to obtain all states in the sum, especially in the continuum</a:t>
                </a:r>
              </a:p>
              <a:p>
                <a:pPr marL="285750" marR="0" lvl="0" indent="-285750" algn="l" defTabSz="2194514" rtl="0" eaLnBrk="1" fontAlgn="auto" latinLnBrk="0" hangingPunct="1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altLang="en-US" sz="1800" dirty="0">
                    <a:solidFill>
                      <a:srgbClr val="797979"/>
                    </a:solidFill>
                    <a:ea typeface="Helvetica Neue Light" panose="02000403000000020004" pitchFamily="2" charset="0"/>
                    <a:cs typeface="Helvetica Neue Regular" panose="02000503000000020004" pitchFamily="2" charset="0"/>
                  </a:rPr>
                  <a:t>Instead, sol</a:t>
                </a:r>
                <a:r>
                  <a:rPr lang="en-US" altLang="en-US" dirty="0">
                    <a:solidFill>
                      <a:srgbClr val="797979"/>
                    </a:solidFill>
                    <a:ea typeface="Helvetica Neue Light" panose="02000403000000020004" pitchFamily="2" charset="0"/>
                    <a:cs typeface="Helvetica Neue Regular" panose="02000503000000020004" pitchFamily="2" charset="0"/>
                  </a:rPr>
                  <a:t>ve generalized </a:t>
                </a:r>
                <a:r>
                  <a:rPr kumimoji="0" lang="en-US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97979"/>
                    </a:solidFill>
                    <a:effectLst/>
                    <a:uLnTx/>
                    <a:uFillTx/>
                    <a:latin typeface="Helvetica Neue Regular" panose="02000503000000020004" pitchFamily="2" charset="0"/>
                    <a:ea typeface="+mn-ea"/>
                    <a:cs typeface="Helvetica Neue Regular" panose="02000503000000020004" pitchFamily="2" charset="0"/>
                  </a:rPr>
                  <a:t>Schrödinger</a:t>
                </a:r>
                <a:r>
                  <a:rPr lang="en-US" altLang="en-US" dirty="0">
                    <a:solidFill>
                      <a:srgbClr val="797979"/>
                    </a:solidFill>
                    <a:ea typeface="Helvetica Neue Light" panose="02000403000000020004" pitchFamily="2" charset="0"/>
                    <a:cs typeface="Helvetica Neue Regular" panose="02000503000000020004" pitchFamily="2" charset="0"/>
                  </a:rPr>
                  <a:t> equation with inhomogeneous term to obtain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sz="1800" i="1" dirty="0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CA" sz="1800" i="1" dirty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CA" sz="1800" i="1" dirty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en-US" dirty="0">
                    <a:solidFill>
                      <a:srgbClr val="797979"/>
                    </a:solidFill>
                    <a:ea typeface="Helvetica Neue Light" panose="02000403000000020004" pitchFamily="2" charset="0"/>
                    <a:cs typeface="Helvetica Neue Regular" panose="02000503000000020004" pitchFamily="2" charset="0"/>
                  </a:rPr>
                  <a:t> :</a:t>
                </a:r>
                <a:endParaRPr lang="en-US" altLang="en-US" sz="1800" dirty="0">
                  <a:solidFill>
                    <a:srgbClr val="797979"/>
                  </a:solidFill>
                  <a:ea typeface="Helvetica Neue Light" panose="02000403000000020004" pitchFamily="2" charset="0"/>
                  <a:cs typeface="Helvetica Neue Regular" panose="020005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43194C-2DC7-4BE2-A9D0-3C51E0156E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71" y="1327516"/>
                <a:ext cx="10118609" cy="835870"/>
              </a:xfrm>
              <a:prstGeom prst="rect">
                <a:avLst/>
              </a:prstGeom>
              <a:blipFill>
                <a:blip r:embed="rId3"/>
                <a:stretch>
                  <a:fillRect l="-1024" t="-17518" b="-1678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DF80040-34AE-43B1-AC26-38F33F9A9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36" y="5415214"/>
            <a:ext cx="2491414" cy="12849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DC3AF4-FA34-4471-9BC2-11305FD7D247}"/>
              </a:ext>
            </a:extLst>
          </p:cNvPr>
          <p:cNvSpPr txBox="1"/>
          <p:nvPr/>
        </p:nvSpPr>
        <p:spPr>
          <a:xfrm>
            <a:off x="681471" y="3427655"/>
            <a:ext cx="99121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7776"/>
                </a:solidFill>
                <a:effectLst/>
                <a:uLnTx/>
                <a:uFillTx/>
                <a:ea typeface="+mn-ea"/>
                <a:cs typeface="Helvetica Neue Regular" panose="02000503000000020004" pitchFamily="2" charset="0"/>
              </a:rPr>
              <a:t>To invert, we use the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777776"/>
                </a:solidFill>
                <a:effectLst/>
                <a:uLnTx/>
                <a:uFillTx/>
                <a:ea typeface="+mn-ea"/>
                <a:cs typeface="Helvetica Neue Regular" panose="02000503000000020004" pitchFamily="2" charset="0"/>
              </a:rPr>
              <a:t>Lanczos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77776"/>
                </a:solidFill>
                <a:effectLst/>
                <a:uLnTx/>
                <a:uFillTx/>
                <a:ea typeface="+mn-ea"/>
                <a:cs typeface="Helvetica Neue Regular" panose="02000503000000020004" pitchFamily="2" charset="0"/>
              </a:rPr>
              <a:t> continued fractions method: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73636A-09DA-49E2-BCAA-86BA235F13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974" y="4371937"/>
            <a:ext cx="2708889" cy="5099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E263FDB-106F-474D-85D2-E6C137984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9818" y="4109190"/>
            <a:ext cx="3106208" cy="10354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57F5C49-AADD-4FDC-BA3E-DC7405981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1850" y="2415990"/>
            <a:ext cx="3828300" cy="5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77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2C2BA-7FF5-4005-A2A9-7A42D3B40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aseline="30000" dirty="0"/>
              <a:t>3</a:t>
            </a:r>
            <a:r>
              <a:rPr lang="en-CA" dirty="0"/>
              <a:t>He Benchmark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6" name="Table 4">
                <a:extLst>
                  <a:ext uri="{FF2B5EF4-FFF2-40B4-BE49-F238E27FC236}">
                    <a16:creationId xmlns:a16="http://schemas.microsoft.com/office/drawing/2014/main" id="{74AEC50F-B7BE-43DD-A16E-BA44A1932A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759806"/>
                  </p:ext>
                </p:extLst>
              </p:nvPr>
            </p:nvGraphicFramePr>
            <p:xfrm>
              <a:off x="681472" y="1897030"/>
              <a:ext cx="7533841" cy="407200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722350">
                      <a:extLst>
                        <a:ext uri="{9D8B030D-6E8A-4147-A177-3AD203B41FA5}">
                          <a16:colId xmlns:a16="http://schemas.microsoft.com/office/drawing/2014/main" val="2100454178"/>
                        </a:ext>
                      </a:extLst>
                    </a:gridCol>
                    <a:gridCol w="2267663">
                      <a:extLst>
                        <a:ext uri="{9D8B030D-6E8A-4147-A177-3AD203B41FA5}">
                          <a16:colId xmlns:a16="http://schemas.microsoft.com/office/drawing/2014/main" val="3221397493"/>
                        </a:ext>
                      </a:extLst>
                    </a:gridCol>
                    <a:gridCol w="1264073">
                      <a:extLst>
                        <a:ext uri="{9D8B030D-6E8A-4147-A177-3AD203B41FA5}">
                          <a16:colId xmlns:a16="http://schemas.microsoft.com/office/drawing/2014/main" val="1253264292"/>
                        </a:ext>
                      </a:extLst>
                    </a:gridCol>
                    <a:gridCol w="1298236">
                      <a:extLst>
                        <a:ext uri="{9D8B030D-6E8A-4147-A177-3AD203B41FA5}">
                          <a16:colId xmlns:a16="http://schemas.microsoft.com/office/drawing/2014/main" val="2042993097"/>
                        </a:ext>
                      </a:extLst>
                    </a:gridCol>
                    <a:gridCol w="1981519">
                      <a:extLst>
                        <a:ext uri="{9D8B030D-6E8A-4147-A177-3AD203B41FA5}">
                          <a16:colId xmlns:a16="http://schemas.microsoft.com/office/drawing/2014/main" val="2537156739"/>
                        </a:ext>
                      </a:extLst>
                    </a:gridCol>
                  </a:tblGrid>
                  <a:tr h="854039"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CA" sz="1600" dirty="0"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PLB 665:165-172 (2008)</a:t>
                          </a:r>
                        </a:p>
                        <a:p>
                          <a:r>
                            <a:rPr lang="en-CA" sz="1600" dirty="0">
                              <a:latin typeface="+mn-lt"/>
                            </a:rPr>
                            <a:t>(NN EFT) 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PRC 87:015501 (2013)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PRC 91:054005 (2015)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Our calculation</a:t>
                          </a:r>
                        </a:p>
                        <a:p>
                          <a:r>
                            <a:rPr lang="en-CA" sz="1600" dirty="0">
                              <a:latin typeface="+mn-lt"/>
                            </a:rPr>
                            <a:t>(NN EFT)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502448"/>
                      </a:ext>
                    </a:extLst>
                  </a:tr>
                  <a:tr h="318553"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sub>
                                  <m:sup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A" sz="1600" b="1" dirty="0"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0.015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0.0073 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3621330"/>
                      </a:ext>
                    </a:extLst>
                  </a:tr>
                  <a:tr h="318553"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sub>
                                  <m:sup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A" sz="1600" b="1" dirty="0"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0.023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0.011 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224131"/>
                      </a:ext>
                    </a:extLst>
                  </a:tr>
                  <a:tr h="318553"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𝝅</m:t>
                                    </m:r>
                                  </m:sub>
                                  <m:sup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A" sz="1600" b="1" dirty="0"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0.037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1/5)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0.019 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1898810"/>
                      </a:ext>
                    </a:extLst>
                  </a:tr>
                  <a:tr h="456813"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A" sz="1600" b="1" dirty="0"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-0.0012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-0.00062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7646129"/>
                      </a:ext>
                    </a:extLst>
                  </a:tr>
                  <a:tr h="456813"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A" sz="1600" b="1" dirty="0"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0.0013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0.00063 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6009756"/>
                      </a:ext>
                    </a:extLst>
                  </a:tr>
                  <a:tr h="344332"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𝝆</m:t>
                                    </m:r>
                                  </m:sub>
                                  <m:sup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A" sz="1600" b="1" dirty="0"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-0.0028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1/5)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-0.0014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19205"/>
                      </a:ext>
                    </a:extLst>
                  </a:tr>
                  <a:tr h="456813"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sub>
                                  <m:sup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A" sz="1600" b="1" dirty="0"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0.0009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0.00042 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9369389"/>
                      </a:ext>
                    </a:extLst>
                  </a:tr>
                  <a:tr h="456813"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CA" sz="1600" b="1" i="1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𝑮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sub>
                                  <m:sup>
                                    <m:r>
                                      <a:rPr lang="en-CA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CA" sz="1600" b="1" dirty="0"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-0.0017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-0.00086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59012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6" name="Table 4">
                <a:extLst>
                  <a:ext uri="{FF2B5EF4-FFF2-40B4-BE49-F238E27FC236}">
                    <a16:creationId xmlns:a16="http://schemas.microsoft.com/office/drawing/2014/main" id="{74AEC50F-B7BE-43DD-A16E-BA44A1932A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7759806"/>
                  </p:ext>
                </p:extLst>
              </p:nvPr>
            </p:nvGraphicFramePr>
            <p:xfrm>
              <a:off x="681472" y="1897030"/>
              <a:ext cx="7533841" cy="407200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722350">
                      <a:extLst>
                        <a:ext uri="{9D8B030D-6E8A-4147-A177-3AD203B41FA5}">
                          <a16:colId xmlns:a16="http://schemas.microsoft.com/office/drawing/2014/main" val="2100454178"/>
                        </a:ext>
                      </a:extLst>
                    </a:gridCol>
                    <a:gridCol w="2267663">
                      <a:extLst>
                        <a:ext uri="{9D8B030D-6E8A-4147-A177-3AD203B41FA5}">
                          <a16:colId xmlns:a16="http://schemas.microsoft.com/office/drawing/2014/main" val="3221397493"/>
                        </a:ext>
                      </a:extLst>
                    </a:gridCol>
                    <a:gridCol w="1264073">
                      <a:extLst>
                        <a:ext uri="{9D8B030D-6E8A-4147-A177-3AD203B41FA5}">
                          <a16:colId xmlns:a16="http://schemas.microsoft.com/office/drawing/2014/main" val="1253264292"/>
                        </a:ext>
                      </a:extLst>
                    </a:gridCol>
                    <a:gridCol w="1298236">
                      <a:extLst>
                        <a:ext uri="{9D8B030D-6E8A-4147-A177-3AD203B41FA5}">
                          <a16:colId xmlns:a16="http://schemas.microsoft.com/office/drawing/2014/main" val="2042993097"/>
                        </a:ext>
                      </a:extLst>
                    </a:gridCol>
                    <a:gridCol w="1981519">
                      <a:extLst>
                        <a:ext uri="{9D8B030D-6E8A-4147-A177-3AD203B41FA5}">
                          <a16:colId xmlns:a16="http://schemas.microsoft.com/office/drawing/2014/main" val="2537156739"/>
                        </a:ext>
                      </a:extLst>
                    </a:gridCol>
                  </a:tblGrid>
                  <a:tr h="854039"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n-CA" sz="1600" dirty="0">
                            <a:latin typeface="+mn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PLB 665:165-172 (2008)</a:t>
                          </a:r>
                        </a:p>
                        <a:p>
                          <a:r>
                            <a:rPr lang="en-CA" sz="1600" dirty="0">
                              <a:latin typeface="+mn-lt"/>
                            </a:rPr>
                            <a:t>(NN EFT) 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PRC 87:015501 (2013)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PRC 91:054005 (2015)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Our calculation</a:t>
                          </a:r>
                        </a:p>
                        <a:p>
                          <a:r>
                            <a:rPr lang="en-CA" sz="1600" dirty="0">
                              <a:latin typeface="+mn-lt"/>
                            </a:rPr>
                            <a:t>(NN EFT)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502448"/>
                      </a:ext>
                    </a:extLst>
                  </a:tr>
                  <a:tr h="3408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0" t="-255357" r="-942857" b="-84821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0.015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0.0073 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03621330"/>
                      </a:ext>
                    </a:extLst>
                  </a:tr>
                  <a:tr h="3408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0" t="-355357" r="-942857" b="-74821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0.023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0.011 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224131"/>
                      </a:ext>
                    </a:extLst>
                  </a:tr>
                  <a:tr h="3408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0" t="-455357" r="-942857" b="-648214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0.037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1/5)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0.019 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71898810"/>
                      </a:ext>
                    </a:extLst>
                  </a:tr>
                  <a:tr h="4568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0" t="-414667" r="-942857" b="-384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-0.0012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-0.00062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37646129"/>
                      </a:ext>
                    </a:extLst>
                  </a:tr>
                  <a:tr h="4568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0" t="-514667" r="-942857" b="-28400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0.0013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0.00063 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6009756"/>
                      </a:ext>
                    </a:extLst>
                  </a:tr>
                  <a:tr h="368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0" t="-755738" r="-942857" b="-24918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-0.0028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1/5)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-0.0014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19205"/>
                      </a:ext>
                    </a:extLst>
                  </a:tr>
                  <a:tr h="4568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0" t="-696000" r="-942857" b="-1026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0.0009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0.00042 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9369389"/>
                      </a:ext>
                    </a:extLst>
                  </a:tr>
                  <a:tr h="4568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840" t="-796000" r="-942857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-0.0017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1605138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3210276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4815413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6420551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8025689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9630827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11235964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12841102" algn="l" defTabSz="3210276" rtl="0" eaLnBrk="1" latinLnBrk="0" hangingPunct="1">
                            <a:defRPr sz="6319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A" sz="1600" dirty="0">
                              <a:latin typeface="+mn-lt"/>
                            </a:rPr>
                            <a:t>-0.00086 (x 1/2)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CADE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259012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7" name="TextBox 15">
            <a:extLst>
              <a:ext uri="{FF2B5EF4-FFF2-40B4-BE49-F238E27FC236}">
                <a16:creationId xmlns:a16="http://schemas.microsoft.com/office/drawing/2014/main" id="{FDAD07E6-297D-4696-8A0B-E8742BEE6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92647" y="13583381"/>
            <a:ext cx="8817396" cy="132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505996" eaLnBrk="1" hangingPunct="1">
              <a:spcAft>
                <a:spcPts val="1800"/>
              </a:spcAft>
            </a:pPr>
            <a:r>
              <a:rPr lang="en-US" altLang="en-US" sz="3200" dirty="0">
                <a:solidFill>
                  <a:srgbClr val="797979"/>
                </a:solidFill>
                <a:latin typeface="Helvetica Neue Regular" panose="02000503000000020004" pitchFamily="2" charset="0"/>
                <a:cs typeface="Helvetica Neue Regular" panose="02000503000000020004" pitchFamily="2" charset="0"/>
              </a:rPr>
              <a:t>Our results confirm those of Yamanaka and </a:t>
            </a:r>
            <a:r>
              <a:rPr lang="en-US" altLang="en-US" sz="3200" dirty="0" err="1">
                <a:solidFill>
                  <a:srgbClr val="797979"/>
                </a:solidFill>
                <a:latin typeface="Helvetica Neue Regular" panose="02000503000000020004" pitchFamily="2" charset="0"/>
                <a:cs typeface="Helvetica Neue Regular" panose="02000503000000020004" pitchFamily="2" charset="0"/>
              </a:rPr>
              <a:t>Hiyama</a:t>
            </a:r>
            <a:r>
              <a:rPr lang="en-US" altLang="en-US" sz="3200" dirty="0">
                <a:solidFill>
                  <a:srgbClr val="797979"/>
                </a:solidFill>
                <a:latin typeface="Helvetica Neue Regular" panose="02000503000000020004" pitchFamily="2" charset="0"/>
                <a:cs typeface="Helvetica Neue Regular" panose="02000503000000020004" pitchFamily="2" charset="0"/>
              </a:rPr>
              <a:t>, PRC 91:054005 (2015)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580446-F5BE-477F-AC17-F04450348876}"/>
              </a:ext>
            </a:extLst>
          </p:cNvPr>
          <p:cNvSpPr txBox="1"/>
          <p:nvPr/>
        </p:nvSpPr>
        <p:spPr>
          <a:xfrm>
            <a:off x="8734903" y="1459941"/>
            <a:ext cx="44497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505996">
              <a:spcAft>
                <a:spcPts val="1800"/>
              </a:spcAft>
            </a:pPr>
            <a:r>
              <a:rPr lang="en-US" altLang="en-US" dirty="0" err="1">
                <a:solidFill>
                  <a:srgbClr val="00A7E1"/>
                </a:solidFill>
                <a:ea typeface="Helvetica Neue Light" panose="02000403000000020004" pitchFamily="2" charset="0"/>
                <a:cs typeface="Helvetica Neue Regular" panose="02000503000000020004" pitchFamily="2" charset="0"/>
              </a:rPr>
              <a:t>N</a:t>
            </a:r>
            <a:r>
              <a:rPr lang="en-US" altLang="en-US" baseline="-25000" dirty="0" err="1">
                <a:solidFill>
                  <a:srgbClr val="00A7E1"/>
                </a:solidFill>
                <a:ea typeface="Helvetica Neue Light" panose="02000403000000020004" pitchFamily="2" charset="0"/>
                <a:cs typeface="Helvetica Neue Regular" panose="02000503000000020004" pitchFamily="2" charset="0"/>
              </a:rPr>
              <a:t>max</a:t>
            </a:r>
            <a:r>
              <a:rPr lang="en-US" altLang="en-US" dirty="0">
                <a:solidFill>
                  <a:srgbClr val="00A7E1"/>
                </a:solidFill>
                <a:ea typeface="Helvetica Neue Light" panose="02000403000000020004" pitchFamily="2" charset="0"/>
                <a:cs typeface="Helvetica Neue Regular" panose="02000503000000020004" pitchFamily="2" charset="0"/>
              </a:rPr>
              <a:t> convergence for </a:t>
            </a:r>
            <a:r>
              <a:rPr lang="en-US" altLang="en-US" baseline="30000" dirty="0">
                <a:solidFill>
                  <a:srgbClr val="00A7E1"/>
                </a:solidFill>
                <a:ea typeface="Helvetica Neue Light" panose="02000403000000020004" pitchFamily="2" charset="0"/>
                <a:cs typeface="Helvetica Neue Regular" panose="02000503000000020004" pitchFamily="2" charset="0"/>
              </a:rPr>
              <a:t>3</a:t>
            </a:r>
            <a:r>
              <a:rPr lang="en-US" altLang="en-US" dirty="0">
                <a:solidFill>
                  <a:srgbClr val="00A7E1"/>
                </a:solidFill>
                <a:ea typeface="Helvetica Neue Light" panose="02000403000000020004" pitchFamily="2" charset="0"/>
                <a:cs typeface="Helvetica Neue Regular" panose="02000503000000020004" pitchFamily="2" charset="0"/>
              </a:rPr>
              <a:t>He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49364197-2E37-4303-B7B5-CCEA3A0DF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71" y="1453046"/>
            <a:ext cx="88173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505996" eaLnBrk="1" hangingPunct="1">
              <a:spcAft>
                <a:spcPts val="1800"/>
              </a:spcAft>
            </a:pPr>
            <a:r>
              <a:rPr lang="en-US" altLang="en-US" sz="2000" dirty="0">
                <a:solidFill>
                  <a:srgbClr val="797979"/>
                </a:solidFill>
                <a:latin typeface="+mn-lt"/>
                <a:cs typeface="Helvetica Neue Regular" panose="02000503000000020004" pitchFamily="2" charset="0"/>
              </a:rPr>
              <a:t>Discrepancy between calculations?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29D574A-EE2E-4BB0-AA37-AFBDBF7A1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701" y="1897029"/>
            <a:ext cx="2943827" cy="436153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991D8B9F-92A2-4A39-834C-1A1B49EE6809}"/>
              </a:ext>
            </a:extLst>
          </p:cNvPr>
          <p:cNvSpPr txBox="1"/>
          <p:nvPr/>
        </p:nvSpPr>
        <p:spPr>
          <a:xfrm>
            <a:off x="9177428" y="1991655"/>
            <a:ext cx="13458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505996"/>
            <a:r>
              <a:rPr lang="en-US" altLang="en-US" sz="1600" dirty="0">
                <a:solidFill>
                  <a:srgbClr val="00A7E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Regular" panose="02000503000000020004" pitchFamily="2" charset="0"/>
              </a:rPr>
              <a:t>N</a:t>
            </a:r>
            <a:r>
              <a:rPr lang="en-US" altLang="en-US" sz="1600" baseline="30000" dirty="0">
                <a:solidFill>
                  <a:srgbClr val="00A7E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Regular" panose="02000503000000020004" pitchFamily="2" charset="0"/>
              </a:rPr>
              <a:t>3</a:t>
            </a:r>
            <a:r>
              <a:rPr lang="en-US" altLang="en-US" sz="1600" dirty="0">
                <a:solidFill>
                  <a:srgbClr val="00A7E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 Regular" panose="02000503000000020004" pitchFamily="2" charset="0"/>
              </a:rPr>
              <a:t>LO NN</a:t>
            </a:r>
            <a:endParaRPr lang="en-CA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5" name="TextBox 15">
            <a:extLst>
              <a:ext uri="{FF2B5EF4-FFF2-40B4-BE49-F238E27FC236}">
                <a16:creationId xmlns:a16="http://schemas.microsoft.com/office/drawing/2014/main" id="{671C0F39-FBB7-4B32-900B-68142D45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71" y="6184590"/>
            <a:ext cx="8817396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defTabSz="3505996" eaLnBrk="1" hangingPunct="1">
              <a:spcAft>
                <a:spcPts val="1800"/>
              </a:spcAft>
            </a:pPr>
            <a:r>
              <a:rPr lang="en-US" altLang="en-US" sz="1800" dirty="0">
                <a:solidFill>
                  <a:srgbClr val="797979"/>
                </a:solidFill>
                <a:latin typeface="+mn-lt"/>
                <a:cs typeface="Helvetica Neue Regular" panose="02000503000000020004" pitchFamily="2" charset="0"/>
              </a:rPr>
              <a:t>Our results confirm those of Yamanaka and </a:t>
            </a:r>
            <a:r>
              <a:rPr lang="en-US" altLang="en-US" sz="1800" dirty="0" err="1">
                <a:solidFill>
                  <a:srgbClr val="797979"/>
                </a:solidFill>
                <a:latin typeface="+mn-lt"/>
                <a:cs typeface="Helvetica Neue Regular" panose="02000503000000020004" pitchFamily="2" charset="0"/>
              </a:rPr>
              <a:t>Hiyama</a:t>
            </a:r>
            <a:r>
              <a:rPr lang="en-US" altLang="en-US" sz="1800" dirty="0">
                <a:solidFill>
                  <a:srgbClr val="797979"/>
                </a:solidFill>
                <a:latin typeface="+mn-lt"/>
                <a:cs typeface="Helvetica Neue Regular" panose="02000503000000020004" pitchFamily="2" charset="0"/>
              </a:rPr>
              <a:t>, PRC 91:054005 (2015)</a:t>
            </a:r>
          </a:p>
        </p:txBody>
      </p:sp>
    </p:spTree>
    <p:extLst>
      <p:ext uri="{BB962C8B-B14F-4D97-AF65-F5344CB8AC3E}">
        <p14:creationId xmlns:p14="http://schemas.microsoft.com/office/powerpoint/2010/main" val="2691072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60350-F28C-482A-BFCB-07B263CA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28" y="348527"/>
            <a:ext cx="8953827" cy="650329"/>
          </a:xfrm>
        </p:spPr>
        <p:txBody>
          <a:bodyPr/>
          <a:lstStyle/>
          <a:p>
            <a:r>
              <a:rPr lang="en-CA" dirty="0"/>
              <a:t>Results: Calculated EDMS of selected stable nuclei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151CBF9-3FE4-402B-9479-66E04CD205B0}"/>
              </a:ext>
            </a:extLst>
          </p:cNvPr>
          <p:cNvGrpSpPr/>
          <p:nvPr/>
        </p:nvGrpSpPr>
        <p:grpSpPr>
          <a:xfrm>
            <a:off x="1819197" y="864394"/>
            <a:ext cx="8857288" cy="5597981"/>
            <a:chOff x="21217268" y="6147583"/>
            <a:chExt cx="20182175" cy="13484024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1A9656B-C8AC-4E6B-B5AE-65EAF7D995E9}"/>
                </a:ext>
              </a:extLst>
            </p:cNvPr>
            <p:cNvSpPr/>
            <p:nvPr/>
          </p:nvSpPr>
          <p:spPr>
            <a:xfrm>
              <a:off x="21217268" y="6147583"/>
              <a:ext cx="19819621" cy="13484024"/>
            </a:xfrm>
            <a:prstGeom prst="rect">
              <a:avLst/>
            </a:prstGeom>
            <a:noFill/>
            <a:ln w="1270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0B09494-D596-4711-9B64-215D94DC3AC9}"/>
                </a:ext>
              </a:extLst>
            </p:cNvPr>
            <p:cNvSpPr txBox="1"/>
            <p:nvPr/>
          </p:nvSpPr>
          <p:spPr>
            <a:xfrm>
              <a:off x="35153720" y="14613865"/>
              <a:ext cx="6245723" cy="7216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altLang="en-US" sz="1300" dirty="0">
                  <a:solidFill>
                    <a:srgbClr val="00A7E1"/>
                  </a:solidFill>
                  <a:latin typeface="Helvetica Neue Light" panose="02000403000000020004" pitchFamily="2" charset="0"/>
                  <a:cs typeface="Helvetica Neue Regular" panose="02000503000000020004" pitchFamily="2" charset="0"/>
                </a:rPr>
                <a:t>Examples of </a:t>
              </a:r>
              <a:r>
                <a:rPr lang="en-US" altLang="en-US" sz="1300" dirty="0" err="1">
                  <a:solidFill>
                    <a:srgbClr val="00A7E1"/>
                  </a:solidFill>
                  <a:latin typeface="Helvetica Neue Light" panose="02000403000000020004" pitchFamily="2" charset="0"/>
                  <a:cs typeface="Helvetica Neue Regular" panose="02000503000000020004" pitchFamily="2" charset="0"/>
                </a:rPr>
                <a:t>N</a:t>
              </a:r>
              <a:r>
                <a:rPr lang="en-US" altLang="en-US" sz="1300" baseline="-25000" dirty="0" err="1">
                  <a:solidFill>
                    <a:srgbClr val="00A7E1"/>
                  </a:solidFill>
                  <a:latin typeface="Helvetica Neue Light" panose="02000403000000020004" pitchFamily="2" charset="0"/>
                  <a:cs typeface="Helvetica Neue Regular" panose="02000503000000020004" pitchFamily="2" charset="0"/>
                </a:rPr>
                <a:t>max</a:t>
              </a:r>
              <a:r>
                <a:rPr lang="en-US" altLang="en-US" sz="1300" dirty="0">
                  <a:solidFill>
                    <a:srgbClr val="00A7E1"/>
                  </a:solidFill>
                  <a:latin typeface="Helvetica Neue Light" panose="02000403000000020004" pitchFamily="2" charset="0"/>
                  <a:cs typeface="Helvetica Neue Regular" panose="02000503000000020004" pitchFamily="2" charset="0"/>
                </a:rPr>
                <a:t> convergence</a:t>
              </a:r>
              <a:endParaRPr lang="en-US" altLang="en-US" sz="1300" dirty="0">
                <a:solidFill>
                  <a:srgbClr val="00A7E1"/>
                </a:solidFill>
                <a:latin typeface="Helvetica Neue Regular" panose="02000503000000020004" pitchFamily="2" charset="0"/>
                <a:cs typeface="Helvetica Neue Regular" panose="02000503000000020004" pitchFamily="2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3FEFCF3C-1D92-4ED1-A492-AC26B217F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673241" y="6694566"/>
              <a:ext cx="18775878" cy="1177910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C2976E7F-FA15-4737-A6DF-AA29D036E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41529" y="15120143"/>
              <a:ext cx="6372546" cy="4217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2269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047B6-B653-4DD8-8ED2-4AF92987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2" y="2695694"/>
            <a:ext cx="8953827" cy="650329"/>
          </a:xfrm>
        </p:spPr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C851-987E-4659-BFD4-B47C50ACE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2" y="2718068"/>
            <a:ext cx="8953827" cy="3013196"/>
          </a:xfrm>
          <a:ln w="19050">
            <a:noFill/>
          </a:ln>
        </p:spPr>
        <p:txBody>
          <a:bodyPr>
            <a:normAutofit/>
          </a:bodyPr>
          <a:lstStyle/>
          <a:p>
            <a:pPr marL="457189" indent="-457189" defTabSz="21944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797979"/>
                </a:solidFill>
                <a:latin typeface="+mn-lt"/>
                <a:cs typeface="Arial"/>
              </a:rPr>
              <a:t>The nuclear electric dipole moment is a promising way to test fundamental symmetries</a:t>
            </a:r>
          </a:p>
          <a:p>
            <a:pPr marL="457189" indent="-457189" defTabSz="21944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797979"/>
                </a:solidFill>
                <a:latin typeface="+mn-lt"/>
                <a:cs typeface="Arial"/>
              </a:rPr>
              <a:t>Nuclear structure can enhance the EDM</a:t>
            </a:r>
          </a:p>
          <a:p>
            <a:pPr marL="457189" indent="-457189" defTabSz="21944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797979"/>
                </a:solidFill>
                <a:latin typeface="+mn-lt"/>
                <a:cs typeface="Arial"/>
              </a:rPr>
              <a:t>Different nuclei can be used to probe different terms of the parity violating interaction</a:t>
            </a:r>
          </a:p>
          <a:p>
            <a:pPr marL="457189" indent="-457189" defTabSz="21944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797979"/>
                </a:solidFill>
                <a:latin typeface="+mn-lt"/>
                <a:cs typeface="Arial"/>
              </a:rPr>
              <a:t>Theoretical calculations of EDMs allow us to suggest promising candidates for planned experiments in storage rings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E2D1D9-2431-4787-91E0-049B939F3191}"/>
              </a:ext>
            </a:extLst>
          </p:cNvPr>
          <p:cNvSpPr txBox="1">
            <a:spLocks/>
          </p:cNvSpPr>
          <p:nvPr/>
        </p:nvSpPr>
        <p:spPr>
          <a:xfrm>
            <a:off x="681471" y="979689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i="0" kern="120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CA" dirty="0"/>
              <a:t>Outlook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84FB0A8-8330-449C-8470-D15C2BE5EDF3}"/>
              </a:ext>
            </a:extLst>
          </p:cNvPr>
          <p:cNvSpPr txBox="1">
            <a:spLocks/>
          </p:cNvSpPr>
          <p:nvPr/>
        </p:nvSpPr>
        <p:spPr>
          <a:xfrm>
            <a:off x="681470" y="1262986"/>
            <a:ext cx="8953827" cy="1105553"/>
          </a:xfrm>
          <a:prstGeom prst="rect">
            <a:avLst/>
          </a:prstGeom>
          <a:ln w="19050">
            <a:noFill/>
          </a:ln>
        </p:spPr>
        <p:txBody>
          <a:bodyPr anchor="ctr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defTabSz="21944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800" dirty="0">
                <a:solidFill>
                  <a:srgbClr val="797979"/>
                </a:solidFill>
                <a:latin typeface="+mn-lt"/>
                <a:cs typeface="Arial"/>
              </a:rPr>
              <a:t>Hoping to provide an estimate of the </a:t>
            </a:r>
            <a:r>
              <a:rPr lang="en-US" altLang="en-US" sz="1800" baseline="30000" dirty="0">
                <a:solidFill>
                  <a:srgbClr val="797979"/>
                </a:solidFill>
                <a:latin typeface="+mn-lt"/>
                <a:cs typeface="Arial"/>
              </a:rPr>
              <a:t>11</a:t>
            </a:r>
            <a:r>
              <a:rPr lang="en-US" altLang="en-US" sz="1800" dirty="0">
                <a:solidFill>
                  <a:srgbClr val="797979"/>
                </a:solidFill>
                <a:latin typeface="+mn-lt"/>
                <a:cs typeface="Arial"/>
              </a:rPr>
              <a:t>Be EDM</a:t>
            </a:r>
          </a:p>
          <a:p>
            <a:pPr marL="457189" indent="-457189" defTabSz="219446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1800" baseline="30000" dirty="0">
                <a:solidFill>
                  <a:srgbClr val="797979"/>
                </a:solidFill>
                <a:latin typeface="+mn-lt"/>
                <a:cs typeface="Arial"/>
              </a:rPr>
              <a:t>11</a:t>
            </a:r>
            <a:r>
              <a:rPr lang="en-US" altLang="en-US" sz="1800" dirty="0">
                <a:solidFill>
                  <a:srgbClr val="797979"/>
                </a:solidFill>
                <a:latin typeface="+mn-lt"/>
                <a:cs typeface="Arial"/>
              </a:rPr>
              <a:t>Be has low lying states of opposite parity, but ground state is an extended halo state, making it difficult to use NCSM </a:t>
            </a:r>
          </a:p>
        </p:txBody>
      </p:sp>
    </p:spTree>
    <p:extLst>
      <p:ext uri="{BB962C8B-B14F-4D97-AF65-F5344CB8AC3E}">
        <p14:creationId xmlns:p14="http://schemas.microsoft.com/office/powerpoint/2010/main" val="2362921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540B-0DE1-471C-918B-E9D73756B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593" y="1811621"/>
            <a:ext cx="9914817" cy="644243"/>
          </a:xfrm>
        </p:spPr>
        <p:txBody>
          <a:bodyPr/>
          <a:lstStyle/>
          <a:p>
            <a:r>
              <a:rPr lang="en-CA" dirty="0">
                <a:solidFill>
                  <a:srgbClr val="00A9FF"/>
                </a:solidFill>
              </a:rPr>
              <a:t>Why investigate the Electric Dipole Moment (EDM)?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DFF33A-DC14-48F6-AB53-1DBE8DD4C304}"/>
                  </a:ext>
                </a:extLst>
              </p:cNvPr>
              <p:cNvSpPr txBox="1"/>
              <p:nvPr/>
            </p:nvSpPr>
            <p:spPr>
              <a:xfrm>
                <a:off x="3047999" y="2999998"/>
                <a:ext cx="6096000" cy="2341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dirty="0">
                    <a:solidFill>
                      <a:srgbClr val="797979"/>
                    </a:solidFill>
                    <a:cs typeface="Arial"/>
                  </a:rPr>
                  <a:t>Unsolved problem in physics: matter-antimatter asymmetry of the universe</a:t>
                </a:r>
              </a:p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dirty="0">
                    <a:solidFill>
                      <a:srgbClr val="797979"/>
                    </a:solidFill>
                    <a:cs typeface="Arial"/>
                  </a:rPr>
                  <a:t>Standard model predicts some CP violation, not enough to explain this asymmetry</a:t>
                </a:r>
              </a:p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dirty="0">
                    <a:solidFill>
                      <a:srgbClr val="797979"/>
                    </a:solidFill>
                    <a:cs typeface="Arial"/>
                  </a:rPr>
                  <a:t>The EDM is a promising probe for CP violation beyond the standard model, as well as CP violating QCD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CA" altLang="en-US" i="1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</m:ctrlPr>
                      </m:accPr>
                      <m:e>
                        <m:r>
                          <a:rPr lang="en-CA" altLang="en-US" i="1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Arial"/>
                          </a:rPr>
                          <m:t>𝜃</m:t>
                        </m:r>
                      </m:e>
                    </m:acc>
                    <m:r>
                      <a:rPr lang="en-CA" altLang="en-US" i="1">
                        <a:solidFill>
                          <a:srgbClr val="797979"/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797979"/>
                    </a:solidFill>
                    <a:cs typeface="Arial"/>
                  </a:rPr>
                  <a:t>parameter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1DFF33A-DC14-48F6-AB53-1DBE8DD4C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9" y="2999998"/>
                <a:ext cx="6096000" cy="2341988"/>
              </a:xfrm>
              <a:prstGeom prst="rect">
                <a:avLst/>
              </a:prstGeom>
              <a:blipFill>
                <a:blip r:embed="rId2"/>
                <a:stretch>
                  <a:fillRect l="-1700" t="-6250" b="-338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64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13B1-574F-47FB-99EB-86DB37E6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 violation and the EDM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2D7E7FB-B57A-4CF3-8BE7-48B5A0286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72" y="3468684"/>
            <a:ext cx="3775441" cy="1938992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C1BC96BD-6AB1-4EBB-AFE3-44F59B333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68684"/>
            <a:ext cx="3784539" cy="1938992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5FF40751-DBE9-40D9-8632-EAA612CB0338}"/>
              </a:ext>
            </a:extLst>
          </p:cNvPr>
          <p:cNvSpPr txBox="1"/>
          <p:nvPr/>
        </p:nvSpPr>
        <p:spPr>
          <a:xfrm>
            <a:off x="681471" y="1335429"/>
            <a:ext cx="107282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altLang="en-US" dirty="0">
                <a:solidFill>
                  <a:srgbClr val="797979"/>
                </a:solidFill>
                <a:cs typeface="Helvetica Neue Regular" panose="02000503000000020004" pitchFamily="2" charset="0"/>
              </a:rPr>
              <a:t>A non-zero EDM of any finite system requires P and T violation, which implies CP violation through the CPT theorem</a:t>
            </a:r>
          </a:p>
          <a:p>
            <a:pPr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endParaRPr lang="en-US" altLang="en-US" dirty="0">
              <a:solidFill>
                <a:srgbClr val="797979"/>
              </a:solidFill>
              <a:cs typeface="Helvetica Neue Regular" panose="02000503000000020004" pitchFamily="2" charset="0"/>
            </a:endParaRPr>
          </a:p>
          <a:p>
            <a:pPr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altLang="en-US" dirty="0">
                <a:solidFill>
                  <a:srgbClr val="00A9FF"/>
                </a:solidFill>
                <a:cs typeface="Helvetica Neue Regular" panose="02000503000000020004" pitchFamily="2" charset="0"/>
              </a:rPr>
              <a:t>Consider the neutron:</a:t>
            </a:r>
          </a:p>
          <a:p>
            <a:pPr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altLang="en-US" dirty="0">
                <a:solidFill>
                  <a:srgbClr val="797979"/>
                </a:solidFill>
                <a:cs typeface="Helvetica Neue Regular" panose="02000503000000020004" pitchFamily="2" charset="0"/>
              </a:rPr>
              <a:t>Under a Parity (P) Transformation: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D5B0CBA-8F8B-400C-8C15-9C9ED88522D0}"/>
              </a:ext>
            </a:extLst>
          </p:cNvPr>
          <p:cNvSpPr txBox="1"/>
          <p:nvPr/>
        </p:nvSpPr>
        <p:spPr>
          <a:xfrm>
            <a:off x="6096000" y="29110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altLang="en-US" dirty="0">
                <a:solidFill>
                  <a:srgbClr val="797979"/>
                </a:solidFill>
                <a:cs typeface="Helvetica Neue Regular" panose="02000503000000020004" pitchFamily="2" charset="0"/>
              </a:rPr>
              <a:t>Under a Time-reversal (T) Transformation:</a:t>
            </a:r>
          </a:p>
        </p:txBody>
      </p:sp>
    </p:spTree>
    <p:extLst>
      <p:ext uri="{BB962C8B-B14F-4D97-AF65-F5344CB8AC3E}">
        <p14:creationId xmlns:p14="http://schemas.microsoft.com/office/powerpoint/2010/main" val="1160971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13B1-574F-47FB-99EB-86DB37E6C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 violation and the EDM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FF40751-DBE9-40D9-8632-EAA612CB0338}"/>
              </a:ext>
            </a:extLst>
          </p:cNvPr>
          <p:cNvSpPr txBox="1"/>
          <p:nvPr/>
        </p:nvSpPr>
        <p:spPr>
          <a:xfrm>
            <a:off x="681471" y="3201527"/>
            <a:ext cx="1072821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altLang="en-US" dirty="0">
                <a:solidFill>
                  <a:srgbClr val="797979"/>
                </a:solidFill>
                <a:cs typeface="Helvetica Neue Regular" panose="02000503000000020004" pitchFamily="2" charset="0"/>
              </a:rPr>
              <a:t>Alternative: Nuclear EDM</a:t>
            </a: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797979"/>
                </a:solidFill>
                <a:cs typeface="Helvetica Neue Regular" panose="02000503000000020004" pitchFamily="2" charset="0"/>
              </a:rPr>
              <a:t>Nuclear</a:t>
            </a:r>
            <a:r>
              <a:rPr lang="en-US" altLang="en-US" dirty="0">
                <a:solidFill>
                  <a:srgbClr val="FFCC05"/>
                </a:solidFill>
                <a:cs typeface="Helvetica Neue Regular" panose="02000503000000020004" pitchFamily="2" charset="0"/>
              </a:rPr>
              <a:t> </a:t>
            </a:r>
            <a:r>
              <a:rPr lang="en-US" altLang="en-US" dirty="0">
                <a:solidFill>
                  <a:srgbClr val="797979"/>
                </a:solidFill>
                <a:cs typeface="Helvetica Neue Regular" panose="02000503000000020004" pitchFamily="2" charset="0"/>
              </a:rPr>
              <a:t>structure can enhance the EDM</a:t>
            </a: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797979"/>
                </a:solidFill>
                <a:cs typeface="Arial"/>
              </a:rPr>
              <a:t>Nuclear EDMs can be measured in storage rings (CERN feasibility study: arXiv:1912.07881)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E8DE29-8E45-4657-8135-07D85623BA85}"/>
              </a:ext>
            </a:extLst>
          </p:cNvPr>
          <p:cNvSpPr txBox="1"/>
          <p:nvPr/>
        </p:nvSpPr>
        <p:spPr>
          <a:xfrm>
            <a:off x="3047406" y="2177244"/>
            <a:ext cx="6097191" cy="4770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altLang="en-US" sz="2500" dirty="0">
                <a:solidFill>
                  <a:srgbClr val="FF0000"/>
                </a:solidFill>
                <a:cs typeface="Helvetica Neue Regular" panose="02000503000000020004" pitchFamily="2" charset="0"/>
              </a:rPr>
              <a:t>Problem with neutron EDM: </a:t>
            </a:r>
            <a:r>
              <a:rPr lang="en-US" altLang="en-US" sz="1500" dirty="0">
                <a:solidFill>
                  <a:srgbClr val="FF0000"/>
                </a:solidFill>
                <a:cs typeface="Helvetica Neue Regular" panose="02000503000000020004" pitchFamily="2" charset="0"/>
              </a:rPr>
              <a:t>very small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717B51-52C7-4004-B56D-5EFB6CDE3A96}"/>
              </a:ext>
            </a:extLst>
          </p:cNvPr>
          <p:cNvSpPr txBox="1"/>
          <p:nvPr/>
        </p:nvSpPr>
        <p:spPr>
          <a:xfrm>
            <a:off x="1801297" y="5267175"/>
            <a:ext cx="8488561" cy="369332"/>
          </a:xfrm>
          <a:prstGeom prst="rect">
            <a:avLst/>
          </a:prstGeom>
          <a:noFill/>
          <a:ln w="12700">
            <a:solidFill>
              <a:srgbClr val="009CFF"/>
            </a:solidFill>
          </a:ln>
        </p:spPr>
        <p:txBody>
          <a:bodyPr wrap="square">
            <a:spAutoFit/>
          </a:bodyPr>
          <a:lstStyle/>
          <a:p>
            <a:pPr algn="ctr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dirty="0">
                <a:solidFill>
                  <a:srgbClr val="797979"/>
                </a:solidFill>
                <a:cs typeface="Arial"/>
              </a:rPr>
              <a:t>To understand the nuclear EDM, nuclear structure effects must be understood</a:t>
            </a:r>
          </a:p>
        </p:txBody>
      </p:sp>
    </p:spTree>
    <p:extLst>
      <p:ext uri="{BB962C8B-B14F-4D97-AF65-F5344CB8AC3E}">
        <p14:creationId xmlns:p14="http://schemas.microsoft.com/office/powerpoint/2010/main" val="193064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20CC-6F53-4E80-B64E-08B7706D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 Core Shell Model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41E731-55A2-4FBD-A368-F13729D58EBF}"/>
              </a:ext>
            </a:extLst>
          </p:cNvPr>
          <p:cNvSpPr txBox="1"/>
          <p:nvPr/>
        </p:nvSpPr>
        <p:spPr>
          <a:xfrm>
            <a:off x="681473" y="1344258"/>
            <a:ext cx="10118609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altLang="en-US" dirty="0">
                <a:solidFill>
                  <a:srgbClr val="797979"/>
                </a:solidFill>
                <a:cs typeface="Arial"/>
              </a:rPr>
              <a:t>Ab-initio theory</a:t>
            </a: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797979"/>
                </a:solidFill>
                <a:cs typeface="Arial"/>
              </a:rPr>
              <a:t>Based on first principles</a:t>
            </a: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797979"/>
              </a:solidFill>
              <a:cs typeface="Arial"/>
            </a:endParaRP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797979"/>
              </a:solidFill>
              <a:cs typeface="Arial"/>
            </a:endParaRP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797979"/>
              </a:solidFill>
              <a:cs typeface="Arial"/>
            </a:endParaRP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797979"/>
              </a:solidFill>
              <a:cs typeface="Arial"/>
            </a:endParaRP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797979"/>
              </a:solidFill>
              <a:cs typeface="Arial"/>
            </a:endParaRP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797979"/>
                </a:solidFill>
                <a:cs typeface="Arial"/>
              </a:rPr>
              <a:t>All nucleons are active (no-core)</a:t>
            </a: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797979"/>
                </a:solidFill>
                <a:cs typeface="Arial"/>
              </a:rPr>
              <a:t>Chiral nucleon-nucleon and three-nucleon interactions are the only input</a:t>
            </a: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797979"/>
              </a:solidFill>
              <a:cs typeface="Arial"/>
            </a:endParaRP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797979"/>
              </a:solidFill>
              <a:cs typeface="Arial"/>
            </a:endParaRPr>
          </a:p>
          <a:p>
            <a:pPr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endParaRPr lang="en-US" altLang="en-US" dirty="0">
              <a:solidFill>
                <a:srgbClr val="797979"/>
              </a:solidFill>
              <a:cs typeface="Arial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AD09EFB-4C41-42D7-9314-EDE45C5E6746}"/>
              </a:ext>
            </a:extLst>
          </p:cNvPr>
          <p:cNvSpPr txBox="1"/>
          <p:nvPr/>
        </p:nvSpPr>
        <p:spPr>
          <a:xfrm>
            <a:off x="1223086" y="3429000"/>
            <a:ext cx="3057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797979"/>
                </a:solidFill>
              </a:rPr>
              <a:t>Quantum Chromodynamics </a:t>
            </a:r>
          </a:p>
          <a:p>
            <a:r>
              <a:rPr lang="en-CA" dirty="0">
                <a:solidFill>
                  <a:srgbClr val="797979"/>
                </a:solidFill>
              </a:rPr>
              <a:t>(QCD)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090DB73-E502-49D0-AF23-15BD2AEF229B}"/>
              </a:ext>
            </a:extLst>
          </p:cNvPr>
          <p:cNvSpPr txBox="1"/>
          <p:nvPr/>
        </p:nvSpPr>
        <p:spPr>
          <a:xfrm>
            <a:off x="5811697" y="3505334"/>
            <a:ext cx="2360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>
                <a:solidFill>
                  <a:srgbClr val="797979"/>
                </a:solidFill>
              </a:rPr>
              <a:t>Chiral Effective Field </a:t>
            </a:r>
          </a:p>
          <a:p>
            <a:r>
              <a:rPr lang="en-CA" dirty="0">
                <a:solidFill>
                  <a:srgbClr val="797979"/>
                </a:solidFill>
              </a:rPr>
              <a:t>Theory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9A2C4E-838F-4614-B355-1B7964BE83E9}"/>
              </a:ext>
            </a:extLst>
          </p:cNvPr>
          <p:cNvSpPr txBox="1"/>
          <p:nvPr/>
        </p:nvSpPr>
        <p:spPr>
          <a:xfrm>
            <a:off x="9128735" y="3430128"/>
            <a:ext cx="1990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797979"/>
                </a:solidFill>
              </a:rPr>
              <a:t>Current </a:t>
            </a:r>
            <a:r>
              <a:rPr lang="en-CA" i="1" dirty="0">
                <a:solidFill>
                  <a:srgbClr val="797979"/>
                </a:solidFill>
              </a:rPr>
              <a:t>ab initio</a:t>
            </a:r>
            <a:r>
              <a:rPr lang="en-CA" dirty="0">
                <a:solidFill>
                  <a:srgbClr val="797979"/>
                </a:solidFill>
              </a:rPr>
              <a:t> nuclear theory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516E9128-1DA7-4144-9F58-C0C2AC25C501}"/>
                  </a:ext>
                </a:extLst>
              </p14:cNvPr>
              <p14:cNvContentPartPr/>
              <p14:nvPr/>
            </p14:nvContentPartPr>
            <p14:xfrm>
              <a:off x="6389128" y="2961791"/>
              <a:ext cx="6840" cy="2088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516E9128-1DA7-4144-9F58-C0C2AC25C5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26128" y="2898791"/>
                <a:ext cx="1324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8117AE4-9481-4C59-9E40-07BF96B7A12F}"/>
                  </a:ext>
                </a:extLst>
              </p14:cNvPr>
              <p14:cNvContentPartPr/>
              <p14:nvPr/>
            </p14:nvContentPartPr>
            <p14:xfrm>
              <a:off x="5638888" y="2853791"/>
              <a:ext cx="602280" cy="180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8117AE4-9481-4C59-9E40-07BF96B7A12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5888" y="2790665"/>
                <a:ext cx="727920" cy="3058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D8819EC1-F694-4C73-9657-4D278DDB4DCA}"/>
                  </a:ext>
                </a:extLst>
              </p14:cNvPr>
              <p14:cNvContentPartPr/>
              <p14:nvPr/>
            </p14:nvContentPartPr>
            <p14:xfrm>
              <a:off x="6112288" y="2851631"/>
              <a:ext cx="374760" cy="2174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D8819EC1-F694-4C73-9657-4D278DDB4D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9288" y="2788631"/>
                <a:ext cx="50040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6BEB910C-3C9A-4BBD-823B-FC8A94B5775B}"/>
                  </a:ext>
                </a:extLst>
              </p14:cNvPr>
              <p14:cNvContentPartPr/>
              <p14:nvPr/>
            </p14:nvContentPartPr>
            <p14:xfrm>
              <a:off x="6488488" y="2828591"/>
              <a:ext cx="678600" cy="223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6BEB910C-3C9A-4BBD-823B-FC8A94B5775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25488" y="2765591"/>
                <a:ext cx="804240" cy="349200"/>
              </a:xfrm>
              <a:prstGeom prst="rect">
                <a:avLst/>
              </a:prstGeom>
            </p:spPr>
          </p:pic>
        </mc:Fallback>
      </mc:AlternateContent>
      <p:pic>
        <p:nvPicPr>
          <p:cNvPr id="81" name="Picture 80">
            <a:extLst>
              <a:ext uri="{FF2B5EF4-FFF2-40B4-BE49-F238E27FC236}">
                <a16:creationId xmlns:a16="http://schemas.microsoft.com/office/drawing/2014/main" id="{5E6C9266-88F1-4817-92CE-4A9202763E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3085" y="2059082"/>
            <a:ext cx="11680415" cy="144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81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2B961D6E-3724-994C-8C5B-17BA2A558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82" y="1464778"/>
            <a:ext cx="5392813" cy="26964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6F20CC-6F53-4E80-B64E-08B7706D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 Core Shell Model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41E731-55A2-4FBD-A368-F13729D58EBF}"/>
              </a:ext>
            </a:extLst>
          </p:cNvPr>
          <p:cNvSpPr txBox="1"/>
          <p:nvPr/>
        </p:nvSpPr>
        <p:spPr>
          <a:xfrm>
            <a:off x="681471" y="4380351"/>
            <a:ext cx="1011860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altLang="en-US" dirty="0">
                <a:solidFill>
                  <a:srgbClr val="797979"/>
                </a:solidFill>
                <a:cs typeface="Arial"/>
              </a:rPr>
              <a:t>Harmonic oscillator basis expansion</a:t>
            </a: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797979"/>
                </a:solidFill>
                <a:cs typeface="Helvetica Neue Regular" panose="02000503000000020004" pitchFamily="2" charset="0"/>
              </a:rPr>
              <a:t>Filled HO shells match magic nuclei (up to </a:t>
            </a:r>
            <a:r>
              <a:rPr lang="en-US" altLang="en-US" baseline="30000" dirty="0">
                <a:solidFill>
                  <a:srgbClr val="797979"/>
                </a:solidFill>
                <a:cs typeface="Helvetica Neue Regular" panose="02000503000000020004" pitchFamily="2" charset="0"/>
              </a:rPr>
              <a:t>40</a:t>
            </a:r>
            <a:r>
              <a:rPr lang="en-US" altLang="en-US" dirty="0">
                <a:solidFill>
                  <a:srgbClr val="797979"/>
                </a:solidFill>
                <a:cs typeface="Helvetica Neue Regular" panose="02000503000000020004" pitchFamily="2" charset="0"/>
              </a:rPr>
              <a:t>Ca)</a:t>
            </a: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797979"/>
                </a:solidFill>
                <a:cs typeface="Helvetica Neue Regular" panose="02000503000000020004" pitchFamily="2" charset="0"/>
              </a:rPr>
              <a:t>Equivalent description in relative coordinate and Slater determinant basis</a:t>
            </a:r>
          </a:p>
          <a:p>
            <a:pPr marL="457189" indent="-457189"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797979"/>
                </a:solidFill>
                <a:cs typeface="Helvetica Neue Regular" panose="02000503000000020004" pitchFamily="2" charset="0"/>
              </a:rPr>
              <a:t>Dependence on frequency and </a:t>
            </a:r>
            <a:r>
              <a:rPr lang="en-US" altLang="en-US" dirty="0" err="1">
                <a:solidFill>
                  <a:srgbClr val="797979"/>
                </a:solidFill>
                <a:cs typeface="Helvetica Neue Regular" panose="02000503000000020004" pitchFamily="2" charset="0"/>
              </a:rPr>
              <a:t>N</a:t>
            </a:r>
            <a:r>
              <a:rPr lang="en-US" altLang="en-US" baseline="-25000" dirty="0" err="1">
                <a:solidFill>
                  <a:srgbClr val="797979"/>
                </a:solidFill>
                <a:cs typeface="Helvetica Neue Regular" panose="02000503000000020004" pitchFamily="2" charset="0"/>
              </a:rPr>
              <a:t>max</a:t>
            </a:r>
            <a:endParaRPr lang="en-US" altLang="en-US" dirty="0">
              <a:solidFill>
                <a:srgbClr val="797979"/>
              </a:solidFill>
              <a:cs typeface="Helvetica Neue Regula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29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8244-8D7D-C14B-9E0E-7287CB297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71" y="979687"/>
            <a:ext cx="9544880" cy="650329"/>
          </a:xfrm>
        </p:spPr>
        <p:txBody>
          <a:bodyPr/>
          <a:lstStyle/>
          <a:p>
            <a:r>
              <a:rPr lang="en-US" dirty="0"/>
              <a:t>NCSM binding energies of light nuclei from chiral NN+3N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5086-0F1A-D54D-BDF8-EDEB1D1B4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1304851"/>
            <a:ext cx="10843988" cy="13971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97979"/>
                </a:solidFill>
              </a:rPr>
              <a:t>Quite reasonable description of binding energies across the nuclear charts becomes feasible</a:t>
            </a:r>
          </a:p>
          <a:p>
            <a:pPr>
              <a:buClr>
                <a:srgbClr val="FFC000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Hamiltonian fully determined in </a:t>
            </a:r>
            <a:r>
              <a:rPr lang="en-US" sz="1800" i="1" dirty="0">
                <a:solidFill>
                  <a:srgbClr val="FF0000"/>
                </a:solidFill>
              </a:rPr>
              <a:t>A</a:t>
            </a:r>
            <a:r>
              <a:rPr lang="en-US" sz="1800" dirty="0">
                <a:solidFill>
                  <a:srgbClr val="FF0000"/>
                </a:solidFill>
              </a:rPr>
              <a:t>=2 and </a:t>
            </a:r>
            <a:r>
              <a:rPr lang="en-US" sz="1800" i="1" dirty="0">
                <a:solidFill>
                  <a:srgbClr val="FF0000"/>
                </a:solidFill>
              </a:rPr>
              <a:t>A</a:t>
            </a:r>
            <a:r>
              <a:rPr lang="en-US" sz="1800" dirty="0">
                <a:solidFill>
                  <a:srgbClr val="FF0000"/>
                </a:solidFill>
              </a:rPr>
              <a:t>=3,4 systems</a:t>
            </a:r>
          </a:p>
          <a:p>
            <a:pPr lvl="1">
              <a:buClr>
                <a:srgbClr val="FFC000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97979"/>
                </a:solidFill>
              </a:rPr>
              <a:t>Nucleon–nucleon scattering, deuteron properties, </a:t>
            </a:r>
            <a:r>
              <a:rPr lang="en-US" sz="1800" baseline="30000" dirty="0">
                <a:solidFill>
                  <a:srgbClr val="797979"/>
                </a:solidFill>
              </a:rPr>
              <a:t>3</a:t>
            </a:r>
            <a:r>
              <a:rPr lang="en-US" sz="1800" dirty="0">
                <a:solidFill>
                  <a:srgbClr val="797979"/>
                </a:solidFill>
              </a:rPr>
              <a:t>H and </a:t>
            </a:r>
            <a:r>
              <a:rPr lang="en-US" sz="1800" baseline="30000" dirty="0">
                <a:solidFill>
                  <a:srgbClr val="797979"/>
                </a:solidFill>
              </a:rPr>
              <a:t>4</a:t>
            </a:r>
            <a:r>
              <a:rPr lang="en-US" sz="1800" dirty="0">
                <a:solidFill>
                  <a:srgbClr val="797979"/>
                </a:solidFill>
              </a:rPr>
              <a:t>He binding energy, </a:t>
            </a:r>
            <a:r>
              <a:rPr lang="en-US" sz="1800" baseline="30000" dirty="0">
                <a:solidFill>
                  <a:srgbClr val="797979"/>
                </a:solidFill>
              </a:rPr>
              <a:t>3</a:t>
            </a:r>
            <a:r>
              <a:rPr lang="en-US" sz="1800" dirty="0">
                <a:solidFill>
                  <a:srgbClr val="797979"/>
                </a:solidFill>
              </a:rPr>
              <a:t>H half life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BB7AD9-4703-7D45-9A87-064E0379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91" y="2636100"/>
            <a:ext cx="5208591" cy="3415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82BAD8-1111-CE41-B183-4D3089A2A035}"/>
              </a:ext>
            </a:extLst>
          </p:cNvPr>
          <p:cNvSpPr txBox="1"/>
          <p:nvPr/>
        </p:nvSpPr>
        <p:spPr>
          <a:xfrm>
            <a:off x="9553736" y="5967197"/>
            <a:ext cx="2451312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/>
              <a:t>NN N</a:t>
            </a:r>
            <a:r>
              <a:rPr lang="en-US" sz="1100" baseline="30000" dirty="0"/>
              <a:t>3</a:t>
            </a:r>
            <a:r>
              <a:rPr lang="en-US" sz="1100" dirty="0"/>
              <a:t>LO (</a:t>
            </a:r>
            <a:r>
              <a:rPr lang="en-US" sz="1100" dirty="0" err="1"/>
              <a:t>Entem-Machleidt</a:t>
            </a:r>
            <a:r>
              <a:rPr lang="en-US" sz="1100" dirty="0"/>
              <a:t> 2003)</a:t>
            </a:r>
          </a:p>
          <a:p>
            <a:r>
              <a:rPr lang="en-US" sz="1100" dirty="0"/>
              <a:t>3N N</a:t>
            </a:r>
            <a:r>
              <a:rPr lang="en-US" sz="1100" baseline="30000" dirty="0"/>
              <a:t>2</a:t>
            </a:r>
            <a:r>
              <a:rPr lang="en-US" sz="1100" dirty="0"/>
              <a:t>LO w local/non-local regulator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0D9480-CEB6-CC41-8D39-E0AAECA68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654" y="53364"/>
            <a:ext cx="4979830" cy="926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051670-57B9-42B4-B95E-370587F6C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2782" y="2878261"/>
            <a:ext cx="3116312" cy="2931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980A9-3ACE-4D00-833B-534BD038C7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886" y="2876753"/>
            <a:ext cx="3116762" cy="2933423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0C284A-E79D-4B51-9B6B-E2B36A800767}"/>
              </a:ext>
            </a:extLst>
          </p:cNvPr>
          <p:cNvSpPr txBox="1">
            <a:spLocks/>
          </p:cNvSpPr>
          <p:nvPr/>
        </p:nvSpPr>
        <p:spPr>
          <a:xfrm>
            <a:off x="186952" y="6051568"/>
            <a:ext cx="10843988" cy="6569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B0F0"/>
              </a:buClr>
              <a:buFont typeface="Wingdings" pitchFamily="2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buClr>
                <a:srgbClr val="FFC000"/>
              </a:buClr>
              <a:buSzPct val="10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797979"/>
                </a:solidFill>
              </a:rPr>
              <a:t>Hamiltonian also performs well for medium mass nuclei</a:t>
            </a:r>
          </a:p>
        </p:txBody>
      </p:sp>
    </p:spTree>
    <p:extLst>
      <p:ext uri="{BB962C8B-B14F-4D97-AF65-F5344CB8AC3E}">
        <p14:creationId xmlns:p14="http://schemas.microsoft.com/office/powerpoint/2010/main" val="2271523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F20CC-6F53-4E80-B64E-08B7706D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Formalism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41E731-55A2-4FBD-A368-F13729D58EBF}"/>
              </a:ext>
            </a:extLst>
          </p:cNvPr>
          <p:cNvSpPr txBox="1"/>
          <p:nvPr/>
        </p:nvSpPr>
        <p:spPr>
          <a:xfrm>
            <a:off x="681472" y="1515718"/>
            <a:ext cx="10118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2194460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altLang="en-US" dirty="0">
                <a:solidFill>
                  <a:srgbClr val="797979"/>
                </a:solidFill>
                <a:cs typeface="Arial"/>
              </a:rPr>
              <a:t>One-body contribution from nucleon EDMs easily evaluated</a:t>
            </a:r>
            <a:endParaRPr lang="en-US" altLang="en-US" dirty="0">
              <a:solidFill>
                <a:srgbClr val="797979"/>
              </a:solidFill>
              <a:cs typeface="Helvetica Neue Regular" panose="020005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3A3E15-0C8D-41BD-A033-31E81DD3A05D}"/>
                  </a:ext>
                </a:extLst>
              </p:cNvPr>
              <p:cNvSpPr txBox="1"/>
              <p:nvPr/>
            </p:nvSpPr>
            <p:spPr>
              <a:xfrm>
                <a:off x="681472" y="2166047"/>
                <a:ext cx="10118609" cy="949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CA" altLang="en-US" b="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  <a:cs typeface="Helvetica Neue Regular" panose="02000503000000020004" pitchFamily="2" charset="0"/>
                            </a:rPr>
                          </m:ctrlPr>
                        </m:sSupPr>
                        <m:e>
                          <m:r>
                            <a:rPr lang="en-CA" altLang="en-US" b="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  <a:cs typeface="Helvetica Neue Regular" panose="02000503000000020004" pitchFamily="2" charset="0"/>
                            </a:rPr>
                            <m:t>𝐷</m:t>
                          </m:r>
                        </m:e>
                        <m:sup>
                          <m:r>
                            <a:rPr lang="en-CA" altLang="en-US" b="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  <a:cs typeface="Helvetica Neue Regular" panose="02000503000000020004" pitchFamily="2" charset="0"/>
                            </a:rPr>
                            <m:t>(1)</m:t>
                          </m:r>
                        </m:sup>
                      </m:sSup>
                      <m:r>
                        <a:rPr lang="en-CA" altLang="en-US" b="0" i="1" smtClean="0">
                          <a:solidFill>
                            <a:srgbClr val="797979"/>
                          </a:solidFill>
                          <a:latin typeface="Cambria Math" panose="02040503050406030204" pitchFamily="18" charset="0"/>
                          <a:cs typeface="Helvetica Neue Regular" panose="02000503000000020004" pitchFamily="2" charset="0"/>
                        </a:rPr>
                        <m:t>=</m:t>
                      </m:r>
                      <m:d>
                        <m:dPr>
                          <m:begChr m:val="⟨"/>
                          <m:endChr m:val="|"/>
                          <m:ctrlPr>
                            <a:rPr lang="en-CA" altLang="en-US" b="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  <a:cs typeface="Helvetica Neue Regular" panose="02000503000000020004" pitchFamily="2" charset="0"/>
                            </a:rPr>
                          </m:ctrlPr>
                        </m:dPr>
                        <m:e>
                          <m:r>
                            <a:rPr lang="en-CA" altLang="en-US" b="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  <a:cs typeface="Helvetica Neue Regular" panose="02000503000000020004" pitchFamily="2" charset="0"/>
                            </a:rPr>
                            <m:t>𝜓</m:t>
                          </m:r>
                        </m:e>
                      </m:d>
                      <m:nary>
                        <m:naryPr>
                          <m:chr m:val="∑"/>
                          <m:ctrlPr>
                            <a:rPr lang="en-CA" altLang="en-US" b="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  <a:cs typeface="Helvetica Neue Regular" panose="02000503000000020004" pitchFamily="2" charset="0"/>
                            </a:rPr>
                          </m:ctrlPr>
                        </m:naryPr>
                        <m:sub>
                          <m:r>
                            <a:rPr lang="en-CA" altLang="en-US" b="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  <a:cs typeface="Helvetica Neue Regular" panose="02000503000000020004" pitchFamily="2" charset="0"/>
                            </a:rPr>
                            <m:t>𝑖</m:t>
                          </m:r>
                          <m:r>
                            <a:rPr lang="en-CA" altLang="en-US" b="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  <a:cs typeface="Helvetica Neue Regular" panose="02000503000000020004" pitchFamily="2" charset="0"/>
                            </a:rPr>
                            <m:t>=1</m:t>
                          </m:r>
                        </m:sub>
                        <m:sup>
                          <m:r>
                            <a:rPr lang="en-CA" altLang="en-US" b="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  <a:cs typeface="Helvetica Neue Regular" panose="02000503000000020004" pitchFamily="2" charset="0"/>
                            </a:rPr>
                            <m:t>𝐴</m:t>
                          </m:r>
                        </m:sup>
                        <m:e>
                          <m:f>
                            <m:fPr>
                              <m:ctrlPr>
                                <a:rPr lang="en-CA" altLang="en-US" b="0" i="1" smtClean="0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  <a:cs typeface="Helvetica Neue Regular" panose="02000503000000020004" pitchFamily="2" charset="0"/>
                                </a:rPr>
                              </m:ctrlPr>
                            </m:fPr>
                            <m:num>
                              <m:r>
                                <a:rPr lang="en-CA" altLang="en-US" b="0" i="1" smtClean="0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  <a:cs typeface="Helvetica Neue Regular" panose="02000503000000020004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altLang="en-US" b="0" i="1" smtClean="0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  <a:cs typeface="Helvetica Neue Regular" panose="02000503000000020004" pitchFamily="2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CA" altLang="en-US" b="0" i="1" smtClean="0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  <a:cs typeface="Helvetica Neue Regular" panose="02000503000000020004" pitchFamily="2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CA" altLang="en-US" b="0" i="1" smtClean="0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  <a:cs typeface="Helvetica Neue Regular" panose="02000503000000020004" pitchFamily="2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altLang="en-US" b="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  <a:cs typeface="Helvetica Neue Regular" panose="02000503000000020004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altLang="en-US" b="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  <a:cs typeface="Helvetica Neue Regular" panose="02000503000000020004" pitchFamily="2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altLang="en-US" b="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  <a:cs typeface="Helvetica Neue Regular" panose="02000503000000020004" pitchFamily="2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CA" altLang="en-US" b="0" i="1" smtClean="0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  <a:cs typeface="Helvetica Neue Regular" panose="02000503000000020004" pitchFamily="2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CA" altLang="en-US" b="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  <a:cs typeface="Helvetica Neue Regular" panose="02000503000000020004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altLang="en-US" b="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  <a:cs typeface="Helvetica Neue Regular" panose="02000503000000020004" pitchFamily="2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altLang="en-US" b="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  <a:cs typeface="Helvetica Neue Regular" panose="02000503000000020004" pitchFamily="2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CA" altLang="en-US" b="0" i="1" smtClean="0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  <a:cs typeface="Helvetica Neue Regular" panose="02000503000000020004" pitchFamily="2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CA" altLang="en-US" b="0" i="1" smtClean="0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  <a:cs typeface="Helvetica Neue Regular" panose="02000503000000020004" pitchFamily="2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altLang="en-US" b="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  <a:cs typeface="Helvetica Neue Regular" panose="02000503000000020004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altLang="en-US" b="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  <a:cs typeface="Helvetica Neue Regular" panose="02000503000000020004" pitchFamily="2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altLang="en-US" b="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  <a:cs typeface="Helvetica Neue Regular" panose="02000503000000020004" pitchFamily="2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  <m:r>
                                    <a:rPr lang="en-CA" altLang="en-US" b="0" i="1" smtClean="0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  <a:cs typeface="Helvetica Neue Regular" panose="02000503000000020004" pitchFamily="2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CA" altLang="en-US" b="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  <a:cs typeface="Helvetica Neue Regular" panose="02000503000000020004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altLang="en-US" b="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  <a:cs typeface="Helvetica Neue Regular" panose="02000503000000020004" pitchFamily="2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CA" altLang="en-US" b="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  <a:cs typeface="Helvetica Neue Regular" panose="02000503000000020004" pitchFamily="2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sSubSup>
                                <m:sSubSupPr>
                                  <m:ctrlPr>
                                    <a:rPr lang="en-CA" altLang="en-US" b="0" i="1" smtClean="0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  <a:cs typeface="Helvetica Neue Regular" panose="02000503000000020004" pitchFamily="2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altLang="en-US" b="0" i="1" smtClean="0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  <a:cs typeface="Helvetica Neue Regular" panose="02000503000000020004" pitchFamily="2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altLang="en-US" b="0" i="1" smtClean="0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  <a:cs typeface="Helvetica Neue Regular" panose="02000503000000020004" pitchFamily="2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CA" altLang="en-US" b="0" i="1" smtClean="0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  <a:cs typeface="Helvetica Neue Regular" panose="02000503000000020004" pitchFamily="2" charset="0"/>
                                    </a:rPr>
                                    <m:t>𝑧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CA" altLang="en-US" b="0" i="1" smtClean="0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  <a:cs typeface="Helvetica Neue Regular" panose="02000503000000020004" pitchFamily="2" charset="0"/>
                                </a:rPr>
                              </m:ctrlPr>
                            </m:sSubSupPr>
                            <m:e>
                              <m:r>
                                <a:rPr lang="en-CA" altLang="en-US" b="0" i="1" smtClean="0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  <a:cs typeface="Helvetica Neue Regular" panose="02000503000000020004" pitchFamily="2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CA" altLang="en-US" b="0" i="1" smtClean="0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  <a:cs typeface="Helvetica Neue Regular" panose="02000503000000020004" pitchFamily="2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CA" altLang="en-US" b="0" i="1" smtClean="0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  <a:cs typeface="Helvetica Neue Regular" panose="02000503000000020004" pitchFamily="2" charset="0"/>
                                </a:rPr>
                                <m:t>𝑧</m:t>
                              </m:r>
                            </m:sup>
                          </m:sSubSup>
                          <m:r>
                            <a:rPr lang="en-CA" altLang="en-US" b="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  <a:cs typeface="Helvetica Neue Regular" panose="02000503000000020004" pitchFamily="2" charset="0"/>
                            </a:rPr>
                            <m:t>|</m:t>
                          </m:r>
                          <m:r>
                            <a:rPr lang="en-CA" altLang="en-US" b="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  <a:cs typeface="Helvetica Neue Regular" panose="02000503000000020004" pitchFamily="2" charset="0"/>
                            </a:rPr>
                            <m:t>𝜓</m:t>
                          </m:r>
                          <m:r>
                            <a:rPr lang="en-CA" altLang="en-US" b="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  <a:cs typeface="Helvetica Neue Regular" panose="02000503000000020004" pitchFamily="2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lang="en-US" altLang="en-US" dirty="0">
                  <a:solidFill>
                    <a:srgbClr val="797979"/>
                  </a:solidFill>
                  <a:cs typeface="Helvetica Neue Regular" panose="02000503000000020004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3A3E15-0C8D-41BD-A033-31E81DD3A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72" y="2166047"/>
                <a:ext cx="10118609" cy="94961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5435D1-F7D7-49E6-9FE0-3D014284F107}"/>
                  </a:ext>
                </a:extLst>
              </p:cNvPr>
              <p:cNvSpPr txBox="1"/>
              <p:nvPr/>
            </p:nvSpPr>
            <p:spPr>
              <a:xfrm>
                <a:off x="681472" y="3568700"/>
                <a:ext cx="10118609" cy="1683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Helvetica Neue Regular" panose="02000503000000020004" pitchFamily="2" charset="0"/>
                          </a:rPr>
                        </m:ctrlPr>
                      </m:sSubPr>
                      <m:e>
                        <m:r>
                          <a:rPr lang="en-CA" altLang="en-US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Helvetica Neue Regular" panose="02000503000000020004" pitchFamily="2" charset="0"/>
                          </a:rPr>
                          <m:t>𝑑</m:t>
                        </m:r>
                      </m:e>
                      <m:sub>
                        <m:r>
                          <a:rPr lang="en-CA" altLang="en-US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Helvetica Neue Regular" panose="02000503000000020004" pitchFamily="2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797979"/>
                    </a:solidFill>
                    <a:cs typeface="Helvetica Neue Regular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altLang="en-US" i="1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Helvetica Neue Regular" panose="02000503000000020004" pitchFamily="2" charset="0"/>
                          </a:rPr>
                        </m:ctrlPr>
                      </m:sSubPr>
                      <m:e>
                        <m:r>
                          <a:rPr lang="en-CA" altLang="en-US" i="1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Helvetica Neue Regular" panose="02000503000000020004" pitchFamily="2" charset="0"/>
                          </a:rPr>
                          <m:t>𝑑</m:t>
                        </m:r>
                      </m:e>
                      <m:sub>
                        <m:r>
                          <a:rPr lang="en-CA" altLang="en-US" i="1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Helvetica Neue Regular" panose="02000503000000020004" pitchFamily="2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797979"/>
                    </a:solidFill>
                    <a:cs typeface="Helvetica Neue Regular" panose="02000503000000020004" pitchFamily="2" charset="0"/>
                  </a:rPr>
                  <a:t> : intrinsic nucleon EDMS</a:t>
                </a:r>
              </a:p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lang="en-CA" altLang="en-US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Helvetica Neue Regular" panose="02000503000000020004" pitchFamily="2" charset="0"/>
                          </a:rPr>
                        </m:ctrlPr>
                      </m:dPr>
                      <m:e>
                        <m:r>
                          <a:rPr lang="en-CA" altLang="en-US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Helvetica Neue Regular" panose="02000503000000020004" pitchFamily="2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altLang="en-US" dirty="0">
                    <a:solidFill>
                      <a:srgbClr val="797979"/>
                    </a:solidFill>
                    <a:cs typeface="Helvetica Neue Regular" panose="02000503000000020004" pitchFamily="2" charset="0"/>
                  </a:rPr>
                  <a:t> : Nuclear state with maximal magnetic quantum number</a:t>
                </a:r>
              </a:p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dirty="0">
                    <a:solidFill>
                      <a:srgbClr val="797979"/>
                    </a:solidFill>
                    <a:cs typeface="Helvetica Neue Regular" panose="02000503000000020004" pitchFamily="2" charset="0"/>
                  </a:rPr>
                  <a:t>Proportional to matrix elements of</a:t>
                </a:r>
                <a14:m>
                  <m:oMath xmlns:m="http://schemas.openxmlformats.org/officeDocument/2006/math">
                    <m:r>
                      <a:rPr lang="en-CA" altLang="en-US" i="1">
                        <a:solidFill>
                          <a:srgbClr val="797979"/>
                        </a:solidFill>
                        <a:latin typeface="Cambria Math" panose="02040503050406030204" pitchFamily="18" charset="0"/>
                        <a:cs typeface="Helvetica Neue Regular" panose="02000503000000020004" pitchFamily="2" charset="0"/>
                      </a:rPr>
                      <m:t> </m:t>
                    </m:r>
                    <m:r>
                      <a:rPr lang="en-CA" altLang="en-US" b="0" i="1" smtClean="0">
                        <a:solidFill>
                          <a:srgbClr val="797979"/>
                        </a:solidFill>
                        <a:latin typeface="Cambria Math" panose="02040503050406030204" pitchFamily="18" charset="0"/>
                        <a:cs typeface="Helvetica Neue Regular" panose="02000503000000020004" pitchFamily="2" charset="0"/>
                      </a:rPr>
                      <m:t> </m:t>
                    </m:r>
                    <m:sSup>
                      <m:sSupPr>
                        <m:ctrlPr>
                          <a:rPr lang="en-CA" altLang="en-US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Helvetica Neue Regular" panose="02000503000000020004" pitchFamily="2" charset="0"/>
                          </a:rPr>
                        </m:ctrlPr>
                      </m:sSupPr>
                      <m:e>
                        <m:r>
                          <a:rPr lang="en-CA" altLang="en-US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Helvetica Neue Regular" panose="02000503000000020004" pitchFamily="2" charset="0"/>
                          </a:rPr>
                          <m:t>𝜎</m:t>
                        </m:r>
                      </m:e>
                      <m:sup>
                        <m:r>
                          <a:rPr lang="en-CA" altLang="en-US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  <a:cs typeface="Helvetica Neue Regular" panose="02000503000000020004" pitchFamily="2" charset="0"/>
                          </a:rPr>
                          <m:t>𝑧</m:t>
                        </m:r>
                      </m:sup>
                    </m:sSup>
                    <m:r>
                      <a:rPr lang="en-CA" altLang="en-US" b="0" i="1" smtClean="0">
                        <a:solidFill>
                          <a:srgbClr val="797979"/>
                        </a:solidFill>
                        <a:latin typeface="Cambria Math" panose="02040503050406030204" pitchFamily="18" charset="0"/>
                        <a:cs typeface="Helvetica Neue Regular" panose="02000503000000020004" pitchFamily="2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797979"/>
                    </a:solidFill>
                    <a:cs typeface="Helvetica Neue Regular" panose="02000503000000020004" pitchFamily="2" charset="0"/>
                  </a:rPr>
                  <a:t>, not enhanced by nuclear structure</a:t>
                </a:r>
              </a:p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:endParaRPr lang="en-US" altLang="en-US" dirty="0">
                  <a:solidFill>
                    <a:srgbClr val="797979"/>
                  </a:solidFill>
                  <a:cs typeface="Helvetica Neue Regular" panose="02000503000000020004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5435D1-F7D7-49E6-9FE0-3D014284F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72" y="3568700"/>
                <a:ext cx="10118609" cy="1683410"/>
              </a:xfrm>
              <a:prstGeom prst="rect">
                <a:avLst/>
              </a:prstGeom>
              <a:blipFill>
                <a:blip r:embed="rId3"/>
                <a:stretch>
                  <a:fillRect l="-1024" t="-830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14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865F-FF3D-486C-B2D7-BC5591EB5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Formalism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6704DC-7EE3-48F5-9520-C9C56DD085F7}"/>
              </a:ext>
            </a:extLst>
          </p:cNvPr>
          <p:cNvSpPr/>
          <p:nvPr/>
        </p:nvSpPr>
        <p:spPr>
          <a:xfrm>
            <a:off x="42058121" y="-1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452BC7-97B9-4874-87AF-EDBFB59C2BE3}"/>
              </a:ext>
            </a:extLst>
          </p:cNvPr>
          <p:cNvSpPr/>
          <p:nvPr/>
        </p:nvSpPr>
        <p:spPr>
          <a:xfrm>
            <a:off x="42210521" y="1523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5E3558-B849-4CB1-A3E0-283AE43B1458}"/>
              </a:ext>
            </a:extLst>
          </p:cNvPr>
          <p:cNvSpPr/>
          <p:nvPr/>
        </p:nvSpPr>
        <p:spPr>
          <a:xfrm>
            <a:off x="42362921" y="3047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1E8743-1129-4192-A312-8D7B01E9B26B}"/>
              </a:ext>
            </a:extLst>
          </p:cNvPr>
          <p:cNvSpPr/>
          <p:nvPr/>
        </p:nvSpPr>
        <p:spPr>
          <a:xfrm>
            <a:off x="42515321" y="4571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A041F3-2B86-4452-B09E-872F852646F6}"/>
              </a:ext>
            </a:extLst>
          </p:cNvPr>
          <p:cNvSpPr/>
          <p:nvPr/>
        </p:nvSpPr>
        <p:spPr>
          <a:xfrm>
            <a:off x="42667721" y="609599"/>
            <a:ext cx="741363" cy="30240288"/>
          </a:xfrm>
          <a:prstGeom prst="rect">
            <a:avLst/>
          </a:prstGeom>
          <a:solidFill>
            <a:srgbClr val="FFCC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BEAE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D8D54E-E4EE-4E4A-9AC4-100C2F52D86D}"/>
                  </a:ext>
                </a:extLst>
              </p:cNvPr>
              <p:cNvSpPr txBox="1"/>
              <p:nvPr/>
            </p:nvSpPr>
            <p:spPr>
              <a:xfrm>
                <a:off x="2263735" y="1813713"/>
                <a:ext cx="7664530" cy="328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eqArr>
                        <m:eqArrPr>
                          <m:ctrlPr>
                            <a:rPr lang="en-CA" sz="2200" i="1" smtClean="0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sSub>
                            <m:sSub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𝑃𝑉𝑇𝑉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  <m:r>
                            <a:rPr lang="en-CA" sz="22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=&amp;</m:t>
                          </m:r>
                          <m:f>
                            <m:f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en-CA" sz="22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CA" sz="2200" b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r>
                            <a:rPr lang="en-CA" sz="2200" b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CA" sz="22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&amp;+</m:t>
                          </m:r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CA" sz="2200" b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CA" sz="22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&amp;+</m:t>
                          </m:r>
                          <m:f>
                            <m:f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CA" sz="2200" b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CA" sz="22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&amp;+</m:t>
                          </m:r>
                          <m:f>
                            <m:f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CA" sz="2200" b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 smtClean="0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  <m:e>
                          <m:r>
                            <a:rPr lang="en-CA" sz="2200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&amp;+</m:t>
                          </m:r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bSup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sSub>
                                <m:sSubPr>
                                  <m:ctrlPr>
                                    <a:rPr lang="en-CA" sz="2200" b="1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b="1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CA" sz="2200" b="1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CA" sz="2200" b="1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b="1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CA" sz="2200" b="1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n-CA" sz="2200" b="1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CA" sz="2200" b="1" i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CA" sz="2200" b="1">
                              <a:solidFill>
                                <a:srgbClr val="797979"/>
                              </a:solidFill>
                              <a:latin typeface="Cambria Math" panose="02040503050406030204" pitchFamily="18" charset="0"/>
                            </a:rPr>
                            <m:t>𝛁</m:t>
                          </m:r>
                          <m:d>
                            <m:dPr>
                              <m:ctrlP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CA" sz="2200" i="1">
                                  <a:solidFill>
                                    <a:srgbClr val="797979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CA" sz="2200" i="1">
                                          <a:solidFill>
                                            <a:srgbClr val="79797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  <m:sup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200" i="1">
                                      <a:solidFill>
                                        <a:srgbClr val="797979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</m:e>
                          </m:d>
                        </m:e>
                      </m:eqArr>
                    </m:oMath>
                  </m:oMathPara>
                </a14:m>
                <a:endParaRPr lang="en-CA" sz="2200" dirty="0">
                  <a:solidFill>
                    <a:srgbClr val="797979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6D8D54E-E4EE-4E4A-9AC4-100C2F52D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735" y="1813713"/>
                <a:ext cx="7664530" cy="32882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E43194C-2DC7-4BE2-A9D0-3C51E0156E23}"/>
              </a:ext>
            </a:extLst>
          </p:cNvPr>
          <p:cNvSpPr txBox="1"/>
          <p:nvPr/>
        </p:nvSpPr>
        <p:spPr>
          <a:xfrm>
            <a:off x="681471" y="1327516"/>
            <a:ext cx="10118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ea typeface="+mn-ea"/>
                <a:cs typeface="Helvetica Neue Regular" panose="02000503000000020004" pitchFamily="2" charset="0"/>
              </a:rPr>
              <a:t>Parity and time-reversal violation introduced through Hamiltonian H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ea typeface="+mn-ea"/>
                <a:cs typeface="Helvetica Neue Regular" panose="02000503000000020004" pitchFamily="2" charset="0"/>
              </a:rPr>
              <a:t>PVTV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97979"/>
                </a:solidFill>
                <a:effectLst/>
                <a:uLnTx/>
                <a:uFillTx/>
                <a:ea typeface="+mn-ea"/>
                <a:cs typeface="Helvetica Neue Regular" panose="02000503000000020004" pitchFamily="2" charset="0"/>
              </a:rPr>
              <a:t> :</a:t>
            </a:r>
            <a:endParaRPr kumimoji="0" lang="en-CA" sz="18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A68EA5-7520-4E35-8CB8-A817D93AD9FB}"/>
                  </a:ext>
                </a:extLst>
              </p:cNvPr>
              <p:cNvSpPr txBox="1"/>
              <p:nvPr/>
            </p:nvSpPr>
            <p:spPr>
              <a:xfrm>
                <a:off x="681471" y="5253950"/>
                <a:ext cx="10687050" cy="12311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dirty="0">
                    <a:solidFill>
                      <a:srgbClr val="797979"/>
                    </a:solidFill>
                    <a:cs typeface="Helvetica Neue Regular" panose="02000503000000020004" pitchFamily="2" charset="0"/>
                  </a:rPr>
                  <a:t>Based on one meson exchange model</a:t>
                </a:r>
              </a:p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sz="180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CA" sz="1800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CA" sz="1800" i="1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i="1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CA" sz="1800" b="0" i="0" smtClean="0">
                        <a:solidFill>
                          <a:srgbClr val="797979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1800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800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1800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CA" sz="1800" b="0" i="1" smtClean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1800" b="0" i="1" smtClean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CA" sz="1800" b="0" i="1" smtClean="0">
                                <a:solidFill>
                                  <a:srgbClr val="797979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CA" sz="1800" b="0" i="1" smtClean="0">
                            <a:solidFill>
                              <a:srgbClr val="797979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CA" sz="1800" b="0" i="1" smtClean="0">
                        <a:solidFill>
                          <a:srgbClr val="797979"/>
                        </a:solidFill>
                        <a:latin typeface="Cambria Math" panose="02040503050406030204" pitchFamily="18" charset="0"/>
                      </a:rPr>
                      <m:t>/(4</m:t>
                    </m:r>
                    <m:r>
                      <a:rPr lang="en-CA" sz="1800" b="0" i="1" smtClean="0">
                        <a:solidFill>
                          <a:srgbClr val="797979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CA" sz="1800" b="0" i="1" smtClean="0">
                        <a:solidFill>
                          <a:srgbClr val="797979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CA" sz="1800" b="0" i="1" smtClean="0">
                        <a:solidFill>
                          <a:srgbClr val="797979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CA" sz="1800" b="0" i="1" dirty="0">
                  <a:solidFill>
                    <a:srgbClr val="797979"/>
                  </a:solidFill>
                </a:endParaRPr>
              </a:p>
              <a:p>
                <a:pPr marL="457189" indent="-457189" defTabSz="2194460">
                  <a:spcBef>
                    <a:spcPts val="600"/>
                  </a:spcBef>
                  <a:spcAft>
                    <a:spcPts val="600"/>
                  </a:spcAft>
                  <a:buClr>
                    <a:srgbClr val="FFCC05"/>
                  </a:buClr>
                  <a:buSzPct val="150000"/>
                  <a:buFont typeface="Arial" panose="020B0604020202020204" pitchFamily="34" charset="0"/>
                  <a:buChar char="•"/>
                  <a:defRPr/>
                </a:pPr>
                <a:endParaRPr lang="en-US" altLang="en-US" dirty="0">
                  <a:solidFill>
                    <a:srgbClr val="797979"/>
                  </a:solidFill>
                  <a:cs typeface="Helvetica Neue Regular" panose="02000503000000020004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2A68EA5-7520-4E35-8CB8-A817D93AD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71" y="5253950"/>
                <a:ext cx="10687050" cy="1231106"/>
              </a:xfrm>
              <a:prstGeom prst="rect">
                <a:avLst/>
              </a:prstGeom>
              <a:blipFill>
                <a:blip r:embed="rId3"/>
                <a:stretch>
                  <a:fillRect l="-970" t="-118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98794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3160</TotalTime>
  <Words>832</Words>
  <Application>Microsoft Macintosh PowerPoint</Application>
  <PresentationFormat>Widescreen</PresentationFormat>
  <Paragraphs>152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Bookman Old Style</vt:lpstr>
      <vt:lpstr>Calibri</vt:lpstr>
      <vt:lpstr>Cambria Math</vt:lpstr>
      <vt:lpstr>Gill Sans MT</vt:lpstr>
      <vt:lpstr>Helvetica Neue Light</vt:lpstr>
      <vt:lpstr>Helvetica Neue Regular</vt:lpstr>
      <vt:lpstr>Wingdings</vt:lpstr>
      <vt:lpstr>Custom Design</vt:lpstr>
      <vt:lpstr>Ab Initio Calculations of Electric Dipole Moments in Light Nuclei</vt:lpstr>
      <vt:lpstr>Why investigate the Electric Dipole Moment (EDM)?</vt:lpstr>
      <vt:lpstr>CP violation and the EDM</vt:lpstr>
      <vt:lpstr>CP violation and the EDM</vt:lpstr>
      <vt:lpstr>No Core Shell Model</vt:lpstr>
      <vt:lpstr>No Core Shell Model</vt:lpstr>
      <vt:lpstr>NCSM binding energies of light nuclei from chiral NN+3N forces</vt:lpstr>
      <vt:lpstr>Formalism</vt:lpstr>
      <vt:lpstr>Formalism</vt:lpstr>
      <vt:lpstr>Formalism</vt:lpstr>
      <vt:lpstr>Formalism</vt:lpstr>
      <vt:lpstr>Formalism</vt:lpstr>
      <vt:lpstr>Formalism</vt:lpstr>
      <vt:lpstr>3He Benchmark Calculation</vt:lpstr>
      <vt:lpstr>Results: Calculated EDMS of selected stable nuclei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lastModifiedBy>Petr Navratil</cp:lastModifiedBy>
  <cp:revision>41</cp:revision>
  <dcterms:created xsi:type="dcterms:W3CDTF">2019-03-27T18:02:40Z</dcterms:created>
  <dcterms:modified xsi:type="dcterms:W3CDTF">2021-01-30T22:09:14Z</dcterms:modified>
</cp:coreProperties>
</file>