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5" r:id="rId3"/>
    <p:sldId id="286" r:id="rId4"/>
    <p:sldId id="288" r:id="rId5"/>
    <p:sldId id="289" r:id="rId6"/>
    <p:sldId id="285" r:id="rId7"/>
    <p:sldId id="297" r:id="rId8"/>
    <p:sldId id="296" r:id="rId9"/>
    <p:sldId id="290" r:id="rId10"/>
    <p:sldId id="298" r:id="rId11"/>
    <p:sldId id="291" r:id="rId12"/>
    <p:sldId id="292" r:id="rId13"/>
    <p:sldId id="293" r:id="rId14"/>
    <p:sldId id="276" r:id="rId15"/>
    <p:sldId id="266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m Hill" initials="RH" lastIdx="1" clrIdx="0">
    <p:extLst>
      <p:ext uri="{19B8F6BF-5375-455C-9EA6-DF929625EA0E}">
        <p15:presenceInfo xmlns:p15="http://schemas.microsoft.com/office/powerpoint/2012/main" userId="66ad6b6f791bd6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6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45989-7F32-47EF-BA65-7D19EA3A6AAE}" type="datetimeFigureOut">
              <a:rPr lang="en-CA" smtClean="0"/>
              <a:t>2020-01-30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D3ED-901B-47A8-ADBE-A4D0AF62FA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57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19BA-1219-488C-9489-A7AFF5628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6783C-8DA7-4995-A812-2158CD54F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9401D-EB21-435C-8179-636CE8F3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3A4D-272E-4997-9BEF-7D0F3302CCA0}" type="datetime1">
              <a:rPr lang="en-CA" smtClean="0"/>
              <a:t>2020-01-30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41A42-DD09-4821-ACBF-3AF380B0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9DCA7-D88E-405A-98D7-1FA8F7ED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239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FE79-E06A-4CD6-8339-2264C5B8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EB9BB-DB51-4ADF-9E7C-0815B9D9A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538C9-880F-488D-AA42-462E22A2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848-844E-4530-83F9-1D1763730499}" type="datetime1">
              <a:rPr lang="en-CA" smtClean="0"/>
              <a:t>2020-01-30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41D11-927C-44B3-9C4A-39EAD2EC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D01AE-0F4C-467A-B752-1352563F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28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1A2E40-B7E3-49B8-A533-FD9496181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71886-433F-4B27-9193-90BF41EFC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50523-75D5-4193-9932-BEC632BB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9406-B1F6-40A4-9B0C-E757C092EB29}" type="datetime1">
              <a:rPr lang="en-CA" smtClean="0"/>
              <a:t>2020-01-30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B329C-57BF-4C66-8F8D-2424AA69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53573-3F8D-4137-BE5D-858A9A63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027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A534-F7AD-425A-A580-71E9263C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65" y="912123"/>
            <a:ext cx="7125070" cy="744581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73482-2D35-4DD6-9E3E-913028B5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741"/>
            <a:ext cx="10515600" cy="3842136"/>
          </a:xfrm>
        </p:spPr>
        <p:txBody>
          <a:bodyPr/>
          <a:lstStyle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D4A31-F8B6-4F82-9DD4-3F7DFF5C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2A343874-F042-42B8-92DD-6EAE01718B18}" type="datetime1">
              <a:rPr lang="en-CA" smtClean="0"/>
              <a:pPr/>
              <a:t>2020-01-30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5A494-8B4E-4B6C-AEE2-FF5924D8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CA"/>
              <a:t>Remington Hill - Laurentian University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E3B29-BE2B-475A-9C59-A5EA6C57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DD8D7EC5-F95D-43CD-8DC7-11579291FD9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017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75E6-C7FA-4E81-A730-5183107B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89B2E-78F3-40FC-B058-3F4878217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E0423-D49E-448F-B864-306C874C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E60F-8C20-4084-8248-D68952294F26}" type="datetime1">
              <a:rPr lang="en-CA" smtClean="0"/>
              <a:t>2020-01-30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C6165-B2B2-41F3-B565-6FFE6276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B08D0-0FDF-4033-85AC-32C586F4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42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075E-48AE-4F72-A590-2FDF0AA6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9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E0B6B-3521-4020-B414-671712938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0439"/>
            <a:ext cx="5181600" cy="3886523"/>
          </a:xfrm>
        </p:spPr>
        <p:txBody>
          <a:bodyPr/>
          <a:lstStyle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9858C-9DE8-4D7D-9A81-FE63F133E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90439"/>
            <a:ext cx="5181600" cy="3886524"/>
          </a:xfrm>
        </p:spPr>
        <p:txBody>
          <a:bodyPr/>
          <a:lstStyle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EC8C9-EC1D-4214-A7E1-9695F5C0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E06D-F765-4930-A00E-6026E2B4FF7F}" type="datetime1">
              <a:rPr lang="en-CA" smtClean="0"/>
              <a:t>2020-01-30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E9B70-395A-4F7B-ADE1-966DF545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78E1D-04B1-4A1F-A5B6-C53A08F6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4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1CE9-DDB6-4E50-AE41-96FD757F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9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64AFD-166E-467B-AF4A-CA21897A5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6579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09D0F-9418-48F0-91E8-97377B5A5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320249"/>
            <a:ext cx="5157787" cy="2869413"/>
          </a:xfrm>
        </p:spPr>
        <p:txBody>
          <a:bodyPr/>
          <a:lstStyle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4AC76C-40AF-449D-B254-75436E3C2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36579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447CCB-CDD9-44ED-BF45-2B52FD204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320249"/>
            <a:ext cx="5183188" cy="2869413"/>
          </a:xfrm>
        </p:spPr>
        <p:txBody>
          <a:bodyPr/>
          <a:lstStyle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024ED3-2C6F-4BD0-A4DD-ED270ED55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EB75-F116-4527-B0B4-74054BB85F34}" type="datetime1">
              <a:rPr lang="en-CA" smtClean="0"/>
              <a:t>2020-01-30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3359B4-9986-40A3-BA01-E204E313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7A6F8-787E-4B7D-8107-999DAFE6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29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45B9-2A42-413F-A3BF-A662C813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2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16BB7-55A8-4690-B2F1-B51E2606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106B-1024-452F-BACF-74291EAAD6DF}" type="datetime1">
              <a:rPr lang="en-CA" smtClean="0"/>
              <a:t>2020-01-30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06305-2AD5-4DBB-9260-0BC2C49D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27800-F31B-4D35-981D-9FF44006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0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11109B-29CA-45A7-94DD-A90A297B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35C5-B31F-494F-B9B9-C37F1F10330A}" type="datetime1">
              <a:rPr lang="en-CA" smtClean="0"/>
              <a:t>2020-01-30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91678-22B7-46A6-B628-B493223E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62234-B8CC-4F49-9017-E4FB51B1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73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B98B-6DE4-4177-BC7A-5C9FC16F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8394"/>
            <a:ext cx="3932237" cy="1446458"/>
          </a:xfrm>
        </p:spPr>
        <p:txBody>
          <a:bodyPr anchor="b"/>
          <a:lstStyle>
            <a:lvl1pPr>
              <a:defRPr sz="32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65010-536C-45F1-AC7E-8FA6AD1CE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>
              <a:defRPr sz="2800"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>
              <a:defRPr sz="2400"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E2E81-F0D8-4643-859B-7B21F3111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3604"/>
            <a:ext cx="3932237" cy="3445384"/>
          </a:xfrm>
        </p:spPr>
        <p:txBody>
          <a:bodyPr/>
          <a:lstStyle>
            <a:lvl1pPr marL="0" indent="0">
              <a:buNone/>
              <a:defRPr sz="16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76A10-1193-42FC-B64E-5AA2A9A4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5D69-7BF9-42C9-ADDC-0212E72CE1B9}" type="datetime1">
              <a:rPr lang="en-CA" smtClean="0"/>
              <a:t>2020-01-30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C43E4-5956-4A2C-9180-0DC33B7F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8CB74-D13B-4C25-A192-EBB4D623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457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3E4B-A64C-4E4B-AD31-8E5D9BBF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06859-EC7C-4D97-AA2A-2AB8F05C0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201EC-F1A5-43DE-AC81-045188A23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AE6A2-67FF-4BA6-9B24-46F638356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43E8-2033-44EA-BCBF-8D0E4521FDE8}" type="datetime1">
              <a:rPr lang="en-CA" smtClean="0"/>
              <a:t>2020-01-30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5F3D4-2D3B-4103-B55E-0533372A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047DC-BCB2-4B0A-9CFA-75205D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80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86D7EF-A71E-448B-9A09-5828FAF013EB}"/>
              </a:ext>
            </a:extLst>
          </p:cNvPr>
          <p:cNvSpPr/>
          <p:nvPr userDrawn="1"/>
        </p:nvSpPr>
        <p:spPr>
          <a:xfrm>
            <a:off x="9439" y="6587231"/>
            <a:ext cx="12192000" cy="270768"/>
          </a:xfrm>
          <a:prstGeom prst="rect">
            <a:avLst/>
          </a:prstGeom>
          <a:solidFill>
            <a:srgbClr val="0D3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94355-CF90-4034-8919-3D9A2CA0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7393F-42C6-4B9E-884E-DA4FBE26D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03245-9EB5-4378-BD6E-26CD90DD3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400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F22F-F6B4-402E-81D6-2A5BC3268070}" type="datetime1">
              <a:rPr lang="en-CA" smtClean="0"/>
              <a:t>2020-01-30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A151A-DE11-4F05-8D91-C5D643E6C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00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Remington Hill - Laurentian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2651-BB05-4A04-A831-F1A32D858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389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7EC5-F95D-43CD-8DC7-11579291FD91}" type="slidenum">
              <a:rPr lang="en-CA" smtClean="0"/>
              <a:t>‹#›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4DE54C-E2FA-4C6B-8F51-8556E6B3350F}"/>
              </a:ext>
            </a:extLst>
          </p:cNvPr>
          <p:cNvGrpSpPr/>
          <p:nvPr userDrawn="1"/>
        </p:nvGrpSpPr>
        <p:grpSpPr>
          <a:xfrm>
            <a:off x="0" y="0"/>
            <a:ext cx="12192000" cy="781235"/>
            <a:chOff x="0" y="0"/>
            <a:chExt cx="12192000" cy="7812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919308-C77B-4A15-8B2F-2B679C93F24D}"/>
                </a:ext>
              </a:extLst>
            </p:cNvPr>
            <p:cNvSpPr/>
            <p:nvPr/>
          </p:nvSpPr>
          <p:spPr>
            <a:xfrm>
              <a:off x="0" y="0"/>
              <a:ext cx="12192000" cy="781235"/>
            </a:xfrm>
            <a:prstGeom prst="rect">
              <a:avLst/>
            </a:prstGeom>
            <a:solidFill>
              <a:srgbClr val="0D3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6FE8F2AA-87CE-402F-8087-16C652F8D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" y="29349"/>
              <a:ext cx="3571961" cy="719269"/>
            </a:xfrm>
            <a:prstGeom prst="rect">
              <a:avLst/>
            </a:prstGeom>
          </p:spPr>
        </p:pic>
      </p:grp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0F9D42-6690-4321-B49F-E09716147D9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0" y="136523"/>
            <a:ext cx="3921963" cy="5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1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4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89B2F78D-2082-4A7E-953F-0C6F73F23093}"/>
              </a:ext>
            </a:extLst>
          </p:cNvPr>
          <p:cNvSpPr txBox="1">
            <a:spLocks/>
          </p:cNvSpPr>
          <p:nvPr/>
        </p:nvSpPr>
        <p:spPr>
          <a:xfrm>
            <a:off x="1950337" y="3256907"/>
            <a:ext cx="3262125" cy="2120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endParaRPr lang="en-CA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6BE8631-7F02-4723-8FE5-68105E70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9BB9-4C05-4850-A19B-A7E70F7EEAD5}" type="datetime1">
              <a:rPr lang="en-CA" smtClean="0"/>
              <a:t>2020-01-30</a:t>
            </a:fld>
            <a:endParaRPr lang="en-CA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697C4-E0CA-4222-A064-1C135705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59C4D2F-9FE0-41F1-80EA-0D7F1D86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C925-DFC5-41DC-93F7-154B95E0C23E}" type="slidenum">
              <a:rPr lang="en-CA" smtClean="0"/>
              <a:t>1</a:t>
            </a:fld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FAEDB-94F5-477B-A079-D4F8DB4A7D9E}"/>
              </a:ext>
            </a:extLst>
          </p:cNvPr>
          <p:cNvSpPr/>
          <p:nvPr/>
        </p:nvSpPr>
        <p:spPr>
          <a:xfrm>
            <a:off x="0" y="0"/>
            <a:ext cx="12192000" cy="781235"/>
          </a:xfrm>
          <a:prstGeom prst="rect">
            <a:avLst/>
          </a:prstGeom>
          <a:solidFill>
            <a:srgbClr val="0D3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A6F84C-1865-40F5-B1CD-00AEBF37BDEF}"/>
              </a:ext>
            </a:extLst>
          </p:cNvPr>
          <p:cNvGrpSpPr/>
          <p:nvPr/>
        </p:nvGrpSpPr>
        <p:grpSpPr>
          <a:xfrm>
            <a:off x="5714514" y="3048205"/>
            <a:ext cx="5448570" cy="3035206"/>
            <a:chOff x="6215462" y="2825841"/>
            <a:chExt cx="5448570" cy="303520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05BD43B-0BFB-47DC-A157-F7BDC22A912A}"/>
                </a:ext>
              </a:extLst>
            </p:cNvPr>
            <p:cNvGrpSpPr/>
            <p:nvPr/>
          </p:nvGrpSpPr>
          <p:grpSpPr>
            <a:xfrm>
              <a:off x="6215462" y="2825841"/>
              <a:ext cx="5448570" cy="3035206"/>
              <a:chOff x="6047830" y="3214268"/>
              <a:chExt cx="5448570" cy="303520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250BDB3-CBA3-44A1-9EED-627B93C783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4875" y="3214268"/>
                <a:ext cx="1436365" cy="1859372"/>
              </a:xfrm>
              <a:prstGeom prst="rect">
                <a:avLst/>
              </a:prstGeom>
            </p:spPr>
          </p:pic>
          <p:pic>
            <p:nvPicPr>
              <p:cNvPr id="5" name="Picture 4" descr="A black sign with white letters&#10;&#10;Description generated with high confidence">
                <a:extLst>
                  <a:ext uri="{FF2B5EF4-FFF2-40B4-BE49-F238E27FC236}">
                    <a16:creationId xmlns:a16="http://schemas.microsoft.com/office/drawing/2014/main" id="{EA8D8CE3-CC5F-48B8-8723-7609C85CB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7830" y="5295975"/>
                <a:ext cx="5448570" cy="953499"/>
              </a:xfrm>
              <a:prstGeom prst="rect">
                <a:avLst/>
              </a:prstGeom>
            </p:spPr>
          </p:pic>
        </p:grpSp>
        <p:pic>
          <p:nvPicPr>
            <p:cNvPr id="8" name="Picture 7" descr="A close up of a device&#10;&#10;Description automatically generated">
              <a:extLst>
                <a:ext uri="{FF2B5EF4-FFF2-40B4-BE49-F238E27FC236}">
                  <a16:creationId xmlns:a16="http://schemas.microsoft.com/office/drawing/2014/main" id="{52A64457-2CC5-40CA-AACC-11A25DAF0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3" y="2879383"/>
              <a:ext cx="2539563" cy="185643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19587D-B997-4BAF-8DBF-DC11297144CD}"/>
              </a:ext>
            </a:extLst>
          </p:cNvPr>
          <p:cNvSpPr txBox="1"/>
          <p:nvPr/>
        </p:nvSpPr>
        <p:spPr>
          <a:xfrm>
            <a:off x="838200" y="3101747"/>
            <a:ext cx="472291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dirty="0">
                <a:latin typeface="Cambria Math" panose="02040503050406030204" pitchFamily="18" charset="0"/>
                <a:ea typeface="Cambria Math" panose="02040503050406030204" pitchFamily="18" charset="0"/>
              </a:rPr>
              <a:t>Remington Hill</a:t>
            </a:r>
          </a:p>
          <a:p>
            <a:pPr algn="ctr">
              <a:lnSpc>
                <a:spcPct val="150000"/>
              </a:lnSpc>
            </a:pPr>
            <a:r>
              <a:rPr lang="en-CA" dirty="0">
                <a:latin typeface="Cambria Math" panose="02040503050406030204" pitchFamily="18" charset="0"/>
                <a:ea typeface="Cambria Math" panose="02040503050406030204" pitchFamily="18" charset="0"/>
              </a:rPr>
              <a:t>Contact Info: rhill2@laurentian.ca</a:t>
            </a:r>
          </a:p>
          <a:p>
            <a:pPr algn="ctr">
              <a:lnSpc>
                <a:spcPct val="150000"/>
              </a:lnSpc>
            </a:pPr>
            <a:r>
              <a:rPr lang="en-CA" dirty="0">
                <a:latin typeface="Cambria Math" panose="02040503050406030204" pitchFamily="18" charset="0"/>
                <a:ea typeface="Cambria Math" panose="02040503050406030204" pitchFamily="18" charset="0"/>
              </a:rPr>
              <a:t>Supervisor: Dr. Clarence Virtue</a:t>
            </a:r>
          </a:p>
          <a:p>
            <a:pPr algn="ctr">
              <a:lnSpc>
                <a:spcPct val="150000"/>
              </a:lnSpc>
            </a:pPr>
            <a:r>
              <a:rPr lang="en-CA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CA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en-CA" dirty="0">
                <a:latin typeface="Cambria Math" panose="02040503050406030204" pitchFamily="18" charset="0"/>
                <a:ea typeface="Cambria Math" panose="02040503050406030204" pitchFamily="18" charset="0"/>
              </a:rPr>
              <a:t> Year B.Sc. Specialization in Physics</a:t>
            </a:r>
          </a:p>
          <a:p>
            <a:pPr algn="ctr">
              <a:lnSpc>
                <a:spcPct val="150000"/>
              </a:lnSpc>
            </a:pPr>
            <a:r>
              <a:rPr lang="en-CA" dirty="0">
                <a:latin typeface="Cambria Math" panose="02040503050406030204" pitchFamily="18" charset="0"/>
                <a:ea typeface="Cambria Math" panose="02040503050406030204" pitchFamily="18" charset="0"/>
              </a:rPr>
              <a:t>Laurentian University</a:t>
            </a:r>
          </a:p>
          <a:p>
            <a:pPr algn="ctr">
              <a:lnSpc>
                <a:spcPct val="150000"/>
              </a:lnSpc>
            </a:pPr>
            <a:r>
              <a:rPr lang="en-CA" dirty="0">
                <a:latin typeface="Cambria Math" panose="02040503050406030204" pitchFamily="18" charset="0"/>
                <a:ea typeface="Cambria Math" panose="02040503050406030204" pitchFamily="18" charset="0"/>
              </a:rPr>
              <a:t>Multi-Messenger Workshop, McGill University </a:t>
            </a:r>
          </a:p>
          <a:p>
            <a:pPr algn="ctr">
              <a:lnSpc>
                <a:spcPct val="150000"/>
              </a:lnSpc>
            </a:pPr>
            <a:r>
              <a:rPr lang="en-CA" dirty="0">
                <a:latin typeface="Cambria Math" panose="02040503050406030204" pitchFamily="18" charset="0"/>
                <a:ea typeface="Cambria Math" panose="02040503050406030204" pitchFamily="18" charset="0"/>
              </a:rPr>
              <a:t>January 30</a:t>
            </a:r>
            <a:r>
              <a:rPr lang="en-CA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en-CA" dirty="0">
                <a:latin typeface="Cambria Math" panose="02040503050406030204" pitchFamily="18" charset="0"/>
                <a:ea typeface="Cambria Math" panose="02040503050406030204" pitchFamily="18" charset="0"/>
              </a:rPr>
              <a:t>, 2020</a:t>
            </a:r>
          </a:p>
          <a:p>
            <a:endParaRPr lang="en-CA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A49EF54-5588-45D5-85DB-5EEE7ABC7820}"/>
              </a:ext>
            </a:extLst>
          </p:cNvPr>
          <p:cNvSpPr txBox="1">
            <a:spLocks/>
          </p:cNvSpPr>
          <p:nvPr/>
        </p:nvSpPr>
        <p:spPr>
          <a:xfrm>
            <a:off x="1282927" y="1353048"/>
            <a:ext cx="9626145" cy="1306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200" dirty="0">
                <a:latin typeface="Century Schoolbook" panose="02040604050505020304" pitchFamily="18" charset="0"/>
              </a:rPr>
              <a:t>SNEWS 2.0 Implementation for HALO, HALO-1kT and SNO+.</a:t>
            </a:r>
            <a:endParaRPr lang="en-CA" sz="3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0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199D-38EB-41A6-A015-61F95A88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65" y="912123"/>
            <a:ext cx="7984354" cy="744581"/>
          </a:xfrm>
        </p:spPr>
        <p:txBody>
          <a:bodyPr/>
          <a:lstStyle/>
          <a:p>
            <a:r>
              <a:rPr lang="en-CA" dirty="0"/>
              <a:t>Methodology (SNOwGLoBES)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4916-9411-4192-8AFD-7569FED9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74-F042-42B8-92DD-6EAE01718B18}" type="datetime1">
              <a:rPr lang="en-CA" smtClean="0"/>
              <a:pPr/>
              <a:t>2020-01-30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6BED-C95B-4280-81D5-4F1D8C28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BB205-0BE3-4372-9618-8772D836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pPr/>
              <a:t>10</a:t>
            </a:fld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7BA9470A-C103-4993-9D29-90AE3DC46C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2511150"/>
                  </p:ext>
                </p:extLst>
              </p:nvPr>
            </p:nvGraphicFramePr>
            <p:xfrm>
              <a:off x="7859136" y="2899929"/>
              <a:ext cx="3352080" cy="18195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6040">
                      <a:extLst>
                        <a:ext uri="{9D8B030D-6E8A-4147-A177-3AD203B41FA5}">
                          <a16:colId xmlns:a16="http://schemas.microsoft.com/office/drawing/2014/main" val="2991691957"/>
                        </a:ext>
                      </a:extLst>
                    </a:gridCol>
                    <a:gridCol w="1676040">
                      <a:extLst>
                        <a:ext uri="{9D8B030D-6E8A-4147-A177-3AD203B41FA5}">
                          <a16:colId xmlns:a16="http://schemas.microsoft.com/office/drawing/2014/main" val="90244010"/>
                        </a:ext>
                      </a:extLst>
                    </a:gridCol>
                  </a:tblGrid>
                  <a:tr h="3565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CA" sz="1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𝝂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(MeV)</a:t>
                          </a:r>
                          <a:endParaRPr lang="en-CA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0D369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Event Rate per 0.5 MeV</a:t>
                          </a:r>
                        </a:p>
                      </a:txBody>
                      <a:tcPr anchor="ctr">
                        <a:solidFill>
                          <a:srgbClr val="0D369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104535"/>
                      </a:ext>
                    </a:extLst>
                  </a:tr>
                  <a:tr h="356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0.748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929059"/>
                      </a:ext>
                    </a:extLst>
                  </a:tr>
                  <a:tr h="356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4018480"/>
                      </a:ext>
                    </a:extLst>
                  </a:tr>
                  <a:tr h="356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9583931"/>
                      </a:ext>
                    </a:extLst>
                  </a:tr>
                  <a:tr h="356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99.75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9.47e-26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80059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7BA9470A-C103-4993-9D29-90AE3DC46C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2511150"/>
                  </p:ext>
                </p:extLst>
              </p:nvPr>
            </p:nvGraphicFramePr>
            <p:xfrm>
              <a:off x="7859136" y="2899929"/>
              <a:ext cx="3352080" cy="18195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6040">
                      <a:extLst>
                        <a:ext uri="{9D8B030D-6E8A-4147-A177-3AD203B41FA5}">
                          <a16:colId xmlns:a16="http://schemas.microsoft.com/office/drawing/2014/main" val="2991691957"/>
                        </a:ext>
                      </a:extLst>
                    </a:gridCol>
                    <a:gridCol w="1676040">
                      <a:extLst>
                        <a:ext uri="{9D8B030D-6E8A-4147-A177-3AD203B41FA5}">
                          <a16:colId xmlns:a16="http://schemas.microsoft.com/office/drawing/2014/main" val="90244010"/>
                        </a:ext>
                      </a:extLst>
                    </a:gridCol>
                  </a:tblGrid>
                  <a:tr h="356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62" t="-1695" r="-101087" b="-432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Event Rate per 0.5 MeV</a:t>
                          </a:r>
                        </a:p>
                      </a:txBody>
                      <a:tcPr anchor="ctr">
                        <a:solidFill>
                          <a:srgbClr val="0D369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1045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0.748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92905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401848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95839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99.75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9.47e-26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80059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8F31EC4-F14C-4AB7-94DD-F02B4E0444BD}"/>
                  </a:ext>
                </a:extLst>
              </p:cNvPr>
              <p:cNvSpPr/>
              <p:nvPr/>
            </p:nvSpPr>
            <p:spPr>
              <a:xfrm>
                <a:off x="7859136" y="1966655"/>
                <a:ext cx="3352079" cy="769441"/>
              </a:xfrm>
              <a:prstGeom prst="roundRect">
                <a:avLst/>
              </a:prstGeom>
              <a:noFill/>
              <a:ln w="25400">
                <a:solidFill>
                  <a:srgbClr val="0D36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SNOwGLoBES provides energy distribution of </a:t>
                </a:r>
                <a14:m>
                  <m:oMath xmlns:m="http://schemas.openxmlformats.org/officeDocument/2006/math">
                    <m:r>
                      <a:rPr lang="en-CA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CA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event rate per 0.5 MeV.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8F31EC4-F14C-4AB7-94DD-F02B4E044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136" y="1966655"/>
                <a:ext cx="3352079" cy="769441"/>
              </a:xfrm>
              <a:prstGeom prst="roundRect">
                <a:avLst/>
              </a:prstGeom>
              <a:blipFill>
                <a:blip r:embed="rId3"/>
                <a:stretch>
                  <a:fillRect t="-769" b="-6923"/>
                </a:stretch>
              </a:blipFill>
              <a:ln w="25400">
                <a:solidFill>
                  <a:srgbClr val="0D3692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2008EC-99DA-4C71-A835-98D0F75DA5B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535176" y="2736096"/>
            <a:ext cx="0" cy="198451"/>
          </a:xfrm>
          <a:prstGeom prst="line">
            <a:avLst/>
          </a:prstGeom>
          <a:ln w="25400">
            <a:solidFill>
              <a:srgbClr val="0D3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C96A91-0E6A-4341-966A-00B1A57C2500}"/>
              </a:ext>
            </a:extLst>
          </p:cNvPr>
          <p:cNvSpPr txBox="1"/>
          <p:nvPr/>
        </p:nvSpPr>
        <p:spPr>
          <a:xfrm>
            <a:off x="7850344" y="4865364"/>
            <a:ext cx="3352080" cy="646331"/>
          </a:xfrm>
          <a:prstGeom prst="rect">
            <a:avLst/>
          </a:prstGeom>
          <a:noFill/>
          <a:ln w="25400">
            <a:solidFill>
              <a:srgbClr val="0D36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Example of expected events from the Garching electron-capture SN at 10 kpc in HALO-1kT for one of the interaction channels.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2B78D5-DF12-4CAF-BFEE-28C087990856}"/>
                  </a:ext>
                </a:extLst>
              </p:cNvPr>
              <p:cNvSpPr txBox="1"/>
              <p:nvPr/>
            </p:nvSpPr>
            <p:spPr>
              <a:xfrm>
                <a:off x="958050" y="1870889"/>
                <a:ext cx="61611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SuperNova</a:t>
                </a:r>
                <a:r>
                  <a:rPr lang="en-C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Observatories with General Long Baseline Experiment Simulator.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Mean event rate calculator for supernova observatories.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Folds cross sections &amp;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C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fluxes to obtain interaction rates.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Handles time-dependant fluxes very well.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Allows for interaction rates as a function of time.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C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 parameterize a detectors response to a SN as a function of time.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C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Current configurations supported are water, argon, liquid scintillator and lead.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2B78D5-DF12-4CAF-BFEE-28C087990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50" y="1870889"/>
                <a:ext cx="6161100" cy="4524315"/>
              </a:xfrm>
              <a:prstGeom prst="rect">
                <a:avLst/>
              </a:prstGeom>
              <a:blipFill>
                <a:blip r:embed="rId4"/>
                <a:stretch>
                  <a:fillRect l="-593" t="-943" b="-10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14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A4B4CB6B-46B1-485A-B6AB-991E428A8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86" y="2115873"/>
            <a:ext cx="5105400" cy="3114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3199D-38EB-41A6-A015-61F95A88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65" y="912123"/>
            <a:ext cx="7984354" cy="744581"/>
          </a:xfrm>
        </p:spPr>
        <p:txBody>
          <a:bodyPr/>
          <a:lstStyle/>
          <a:p>
            <a:r>
              <a:rPr lang="en-CA" dirty="0"/>
              <a:t>Methodology (Poisson Fluctuations)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4916-9411-4192-8AFD-7569FED9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74-F042-42B8-92DD-6EAE01718B18}" type="datetime1">
              <a:rPr lang="en-CA" smtClean="0"/>
              <a:pPr/>
              <a:t>2020-01-30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6BED-C95B-4280-81D5-4F1D8C28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BB205-0BE3-4372-9618-8772D836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pPr/>
              <a:t>11</a:t>
            </a:fld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7BA9470A-C103-4993-9D29-90AE3DC46C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6876080"/>
                  </p:ext>
                </p:extLst>
              </p:nvPr>
            </p:nvGraphicFramePr>
            <p:xfrm>
              <a:off x="827996" y="2899929"/>
              <a:ext cx="3352080" cy="18195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6040">
                      <a:extLst>
                        <a:ext uri="{9D8B030D-6E8A-4147-A177-3AD203B41FA5}">
                          <a16:colId xmlns:a16="http://schemas.microsoft.com/office/drawing/2014/main" val="2991691957"/>
                        </a:ext>
                      </a:extLst>
                    </a:gridCol>
                    <a:gridCol w="1676040">
                      <a:extLst>
                        <a:ext uri="{9D8B030D-6E8A-4147-A177-3AD203B41FA5}">
                          <a16:colId xmlns:a16="http://schemas.microsoft.com/office/drawing/2014/main" val="90244010"/>
                        </a:ext>
                      </a:extLst>
                    </a:gridCol>
                  </a:tblGrid>
                  <a:tr h="3565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1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CA" sz="1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𝝂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(MeV)</a:t>
                          </a:r>
                          <a:endParaRPr lang="en-CA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0D369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Event Rate per 0.5 MeV</a:t>
                          </a:r>
                        </a:p>
                      </a:txBody>
                      <a:tcPr anchor="ctr">
                        <a:solidFill>
                          <a:srgbClr val="0D369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104535"/>
                      </a:ext>
                    </a:extLst>
                  </a:tr>
                  <a:tr h="356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0.748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929059"/>
                      </a:ext>
                    </a:extLst>
                  </a:tr>
                  <a:tr h="356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4018480"/>
                      </a:ext>
                    </a:extLst>
                  </a:tr>
                  <a:tr h="356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9583931"/>
                      </a:ext>
                    </a:extLst>
                  </a:tr>
                  <a:tr h="356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99.75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9.47e-26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80059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7BA9470A-C103-4993-9D29-90AE3DC46C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6876080"/>
                  </p:ext>
                </p:extLst>
              </p:nvPr>
            </p:nvGraphicFramePr>
            <p:xfrm>
              <a:off x="827996" y="2899929"/>
              <a:ext cx="3352080" cy="18195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6040">
                      <a:extLst>
                        <a:ext uri="{9D8B030D-6E8A-4147-A177-3AD203B41FA5}">
                          <a16:colId xmlns:a16="http://schemas.microsoft.com/office/drawing/2014/main" val="2991691957"/>
                        </a:ext>
                      </a:extLst>
                    </a:gridCol>
                    <a:gridCol w="1676040">
                      <a:extLst>
                        <a:ext uri="{9D8B030D-6E8A-4147-A177-3AD203B41FA5}">
                          <a16:colId xmlns:a16="http://schemas.microsoft.com/office/drawing/2014/main" val="90244010"/>
                        </a:ext>
                      </a:extLst>
                    </a:gridCol>
                  </a:tblGrid>
                  <a:tr h="356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1695" r="-101087" b="-432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Event Rate per 0.5 MeV</a:t>
                          </a:r>
                        </a:p>
                      </a:txBody>
                      <a:tcPr anchor="ctr">
                        <a:solidFill>
                          <a:srgbClr val="0D369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1045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0.748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92905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401848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95839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99.75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9.47e-26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80059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8F31EC4-F14C-4AB7-94DD-F02B4E0444BD}"/>
                  </a:ext>
                </a:extLst>
              </p:cNvPr>
              <p:cNvSpPr/>
              <p:nvPr/>
            </p:nvSpPr>
            <p:spPr>
              <a:xfrm>
                <a:off x="827996" y="1966655"/>
                <a:ext cx="3352079" cy="769441"/>
              </a:xfrm>
              <a:prstGeom prst="roundRect">
                <a:avLst/>
              </a:prstGeom>
              <a:noFill/>
              <a:ln w="25400">
                <a:solidFill>
                  <a:srgbClr val="0D36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SNOwGLoBES provides energy distribution of </a:t>
                </a:r>
                <a14:m>
                  <m:oMath xmlns:m="http://schemas.openxmlformats.org/officeDocument/2006/math">
                    <m:r>
                      <a:rPr lang="en-CA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CA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event rate per 0.5 MeV.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8F31EC4-F14C-4AB7-94DD-F02B4E044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96" y="1966655"/>
                <a:ext cx="3352079" cy="769441"/>
              </a:xfrm>
              <a:prstGeom prst="roundRect">
                <a:avLst/>
              </a:prstGeom>
              <a:blipFill>
                <a:blip r:embed="rId4"/>
                <a:stretch>
                  <a:fillRect t="-769" b="-6923"/>
                </a:stretch>
              </a:blipFill>
              <a:ln w="25400">
                <a:solidFill>
                  <a:srgbClr val="0D3692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2008EC-99DA-4C71-A835-98D0F75DA5B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504036" y="2736096"/>
            <a:ext cx="0" cy="198451"/>
          </a:xfrm>
          <a:prstGeom prst="line">
            <a:avLst/>
          </a:prstGeom>
          <a:ln w="25400">
            <a:solidFill>
              <a:srgbClr val="0D3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C96A91-0E6A-4341-966A-00B1A57C2500}"/>
              </a:ext>
            </a:extLst>
          </p:cNvPr>
          <p:cNvSpPr txBox="1"/>
          <p:nvPr/>
        </p:nvSpPr>
        <p:spPr>
          <a:xfrm>
            <a:off x="819204" y="4865364"/>
            <a:ext cx="3352080" cy="646331"/>
          </a:xfrm>
          <a:prstGeom prst="rect">
            <a:avLst/>
          </a:prstGeom>
          <a:noFill/>
          <a:ln w="25400">
            <a:solidFill>
              <a:srgbClr val="0D36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Example of expected events from the Garching electron-capture SN at 10 kpc in HALO-1kT for one of the interaction channels.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A228411-3B86-4C18-B859-D064C26F9908}"/>
              </a:ext>
            </a:extLst>
          </p:cNvPr>
          <p:cNvSpPr/>
          <p:nvPr/>
        </p:nvSpPr>
        <p:spPr>
          <a:xfrm>
            <a:off x="4692522" y="3702115"/>
            <a:ext cx="2074984" cy="430823"/>
          </a:xfrm>
          <a:prstGeom prst="rightArrow">
            <a:avLst/>
          </a:prstGeom>
          <a:solidFill>
            <a:srgbClr val="0D3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25EA76-57DE-40ED-BD59-0E8F8A67F4C2}"/>
              </a:ext>
            </a:extLst>
          </p:cNvPr>
          <p:cNvSpPr txBox="1"/>
          <p:nvPr/>
        </p:nvSpPr>
        <p:spPr>
          <a:xfrm>
            <a:off x="4413942" y="2934547"/>
            <a:ext cx="2632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Poisson fluctuate each event rate per bin (per interaction) for all time bins.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46DD4-E75D-440F-8127-F1545BEA6CB9}"/>
              </a:ext>
            </a:extLst>
          </p:cNvPr>
          <p:cNvSpPr txBox="1"/>
          <p:nvPr/>
        </p:nvSpPr>
        <p:spPr>
          <a:xfrm>
            <a:off x="7698680" y="2027673"/>
            <a:ext cx="38002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highlight>
                  <a:srgbClr val="FFFFFF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Distribution of total neutrons created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E6701A-E34B-4F40-8FBA-251FF5C42C20}"/>
              </a:ext>
            </a:extLst>
          </p:cNvPr>
          <p:cNvSpPr txBox="1"/>
          <p:nvPr/>
        </p:nvSpPr>
        <p:spPr>
          <a:xfrm>
            <a:off x="7909803" y="5142362"/>
            <a:ext cx="38002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highlight>
                  <a:srgbClr val="FFFFFF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The mean event rate for the Garching electron-capture SN at 10 kpc in HALO-1kT is 47 summed over all time bins. A small percentage of the total event rate produce 2n events.</a:t>
            </a:r>
          </a:p>
        </p:txBody>
      </p:sp>
    </p:spTree>
    <p:extLst>
      <p:ext uri="{BB962C8B-B14F-4D97-AF65-F5344CB8AC3E}">
        <p14:creationId xmlns:p14="http://schemas.microsoft.com/office/powerpoint/2010/main" val="31814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F9DF-6BAC-4BDF-A044-BD2CE7AB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65" y="1072973"/>
            <a:ext cx="7125070" cy="744581"/>
          </a:xfrm>
        </p:spPr>
        <p:txBody>
          <a:bodyPr/>
          <a:lstStyle/>
          <a:p>
            <a:r>
              <a:rPr lang="en-CA" dirty="0"/>
              <a:t>Methodology (Full Monte-Carlo)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53260-51E1-45A2-B3DB-B8349E1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74-F042-42B8-92DD-6EAE01718B18}" type="datetime1">
              <a:rPr lang="en-CA" smtClean="0"/>
              <a:pPr/>
              <a:t>2020-01-30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16C57-ADE6-496E-B580-78E5FD88D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2D887-F2FF-4C57-9D50-942FA1C8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pPr/>
              <a:t>12</a:t>
            </a:fld>
            <a:endParaRPr lang="en-CA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CB81A4-82C9-4294-B922-5C472ECBF1C5}"/>
              </a:ext>
            </a:extLst>
          </p:cNvPr>
          <p:cNvGrpSpPr/>
          <p:nvPr/>
        </p:nvGrpSpPr>
        <p:grpSpPr>
          <a:xfrm>
            <a:off x="8717927" y="1087244"/>
            <a:ext cx="2846873" cy="5109605"/>
            <a:chOff x="8610600" y="-1535501"/>
            <a:chExt cx="3162272" cy="5633878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A64637C5-D51C-44DE-992D-BED0218CE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855" y="-1535501"/>
              <a:ext cx="3028654" cy="2623626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E7928BD-9EE3-45F6-AF75-AD1FA0787981}"/>
                </a:ext>
              </a:extLst>
            </p:cNvPr>
            <p:cNvGrpSpPr/>
            <p:nvPr/>
          </p:nvGrpSpPr>
          <p:grpSpPr>
            <a:xfrm>
              <a:off x="8610600" y="1159679"/>
              <a:ext cx="3162272" cy="2938698"/>
              <a:chOff x="4002010" y="2208280"/>
              <a:chExt cx="3599125" cy="3588571"/>
            </a:xfrm>
          </p:grpSpPr>
          <p:pic>
            <p:nvPicPr>
              <p:cNvPr id="11" name="Picture 10" descr="A picture containing white, computer, table&#10;&#10;Description automatically generated">
                <a:extLst>
                  <a:ext uri="{FF2B5EF4-FFF2-40B4-BE49-F238E27FC236}">
                    <a16:creationId xmlns:a16="http://schemas.microsoft.com/office/drawing/2014/main" id="{F0C258EC-BBFA-473F-89A8-4FDCC0997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2010" y="2208280"/>
                <a:ext cx="3599125" cy="3588571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4C64AB-58DD-4922-B881-CEF88DC04971}"/>
                  </a:ext>
                </a:extLst>
              </p:cNvPr>
              <p:cNvSpPr/>
              <p:nvPr/>
            </p:nvSpPr>
            <p:spPr>
              <a:xfrm>
                <a:off x="6532683" y="2883877"/>
                <a:ext cx="386861" cy="365125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BC63E2-7831-47D7-8D74-A4D1B35B2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74011" y="1088125"/>
              <a:ext cx="530499" cy="5968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72AC971-B6A8-4FBE-9103-E0776A1967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75855" y="1088125"/>
              <a:ext cx="2158251" cy="62480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25B460-E302-4EF6-BC4B-8A8229C22BD9}"/>
              </a:ext>
            </a:extLst>
          </p:cNvPr>
          <p:cNvGrpSpPr/>
          <p:nvPr/>
        </p:nvGrpSpPr>
        <p:grpSpPr>
          <a:xfrm>
            <a:off x="476065" y="2173384"/>
            <a:ext cx="8010312" cy="3202875"/>
            <a:chOff x="476065" y="2936867"/>
            <a:chExt cx="8010312" cy="320287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1ECCAD-64AC-411E-9218-76465182576E}"/>
                </a:ext>
              </a:extLst>
            </p:cNvPr>
            <p:cNvGrpSpPr/>
            <p:nvPr/>
          </p:nvGrpSpPr>
          <p:grpSpPr>
            <a:xfrm>
              <a:off x="476065" y="2936867"/>
              <a:ext cx="5105400" cy="3202875"/>
              <a:chOff x="120505" y="1869411"/>
              <a:chExt cx="5105400" cy="3202875"/>
            </a:xfrm>
          </p:grpSpPr>
          <p:pic>
            <p:nvPicPr>
              <p:cNvPr id="23" name="Picture 22" descr="A close up of a map&#10;&#10;Description automatically generated">
                <a:extLst>
                  <a:ext uri="{FF2B5EF4-FFF2-40B4-BE49-F238E27FC236}">
                    <a16:creationId xmlns:a16="http://schemas.microsoft.com/office/drawing/2014/main" id="{9A64AD4C-5AAD-4F99-91ED-739F8936BB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505" y="1957611"/>
                <a:ext cx="5105400" cy="3114675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8BA3F0-3DAE-41DA-B46F-856D4B928BCE}"/>
                  </a:ext>
                </a:extLst>
              </p:cNvPr>
              <p:cNvSpPr txBox="1"/>
              <p:nvPr/>
            </p:nvSpPr>
            <p:spPr>
              <a:xfrm>
                <a:off x="773099" y="1869411"/>
                <a:ext cx="380021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200" dirty="0">
                    <a:highlight>
                      <a:srgbClr val="FFFFFF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Distribution of total neutrons created</a:t>
                </a:r>
              </a:p>
            </p:txBody>
          </p:sp>
        </p:grp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051C13C7-B020-4ABC-A5FF-52D62EB1EB0A}"/>
                </a:ext>
              </a:extLst>
            </p:cNvPr>
            <p:cNvSpPr/>
            <p:nvPr/>
          </p:nvSpPr>
          <p:spPr>
            <a:xfrm>
              <a:off x="5847447" y="4648821"/>
              <a:ext cx="2074984" cy="430823"/>
            </a:xfrm>
            <a:prstGeom prst="rightArrow">
              <a:avLst/>
            </a:prstGeom>
            <a:solidFill>
              <a:srgbClr val="0D3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501E44-2FDD-485C-BEF4-F4AF1BDE69BA}"/>
                </a:ext>
              </a:extLst>
            </p:cNvPr>
            <p:cNvSpPr txBox="1"/>
            <p:nvPr/>
          </p:nvSpPr>
          <p:spPr>
            <a:xfrm>
              <a:off x="5291092" y="3799641"/>
              <a:ext cx="31952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From fluctuating event rates from SNOwGLoBES, pass initial neutron energy and time of production.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310CDD6-030A-4A1E-9FD5-E0FBBD62DE84}"/>
                </a:ext>
              </a:extLst>
            </p:cNvPr>
            <p:cNvSpPr txBox="1"/>
            <p:nvPr/>
          </p:nvSpPr>
          <p:spPr>
            <a:xfrm>
              <a:off x="5461503" y="5247527"/>
              <a:ext cx="284687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We assume neutrons produced in the lead are uniform throughout the detector volume.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CFBE3CA-9718-4C87-9C70-42B767FE88B2}"/>
              </a:ext>
            </a:extLst>
          </p:cNvPr>
          <p:cNvSpPr txBox="1"/>
          <p:nvPr/>
        </p:nvSpPr>
        <p:spPr>
          <a:xfrm>
            <a:off x="7256584" y="1519618"/>
            <a:ext cx="545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4E9B243-DE9E-4A53-A832-909571E065DA}"/>
                  </a:ext>
                </a:extLst>
              </p:cNvPr>
              <p:cNvSpPr txBox="1"/>
              <p:nvPr/>
            </p:nvSpPr>
            <p:spPr>
              <a:xfrm>
                <a:off x="5658412" y="2043985"/>
                <a:ext cx="24530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Neutron events can ‘bounce’ around in the lead for ~ 5 </a:t>
                </a: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CA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4E9B243-DE9E-4A53-A832-909571E06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12" y="2043985"/>
                <a:ext cx="2453054" cy="523220"/>
              </a:xfrm>
              <a:prstGeom prst="rect">
                <a:avLst/>
              </a:prstGeom>
              <a:blipFill>
                <a:blip r:embed="rId5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39101A8-8202-46C8-AA7B-7270ACA636B1}"/>
              </a:ext>
            </a:extLst>
          </p:cNvPr>
          <p:cNvCxnSpPr>
            <a:stCxn id="36" idx="3"/>
          </p:cNvCxnSpPr>
          <p:nvPr/>
        </p:nvCxnSpPr>
        <p:spPr>
          <a:xfrm flipV="1">
            <a:off x="8111466" y="1888951"/>
            <a:ext cx="1278719" cy="4166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05D184-B78D-40F0-BDD3-2D65985A18D7}"/>
              </a:ext>
            </a:extLst>
          </p:cNvPr>
          <p:cNvSpPr txBox="1"/>
          <p:nvPr/>
        </p:nvSpPr>
        <p:spPr>
          <a:xfrm>
            <a:off x="905578" y="5612074"/>
            <a:ext cx="7821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From the MC you would extract the time of triton creation and form the a light curve. Repeated for an appropriate number of trials to then characterize the uncertainty on t</a:t>
            </a:r>
            <a:r>
              <a:rPr lang="en-CA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CA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06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7F34-5682-4155-B2DD-FF931103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Determining t</a:t>
            </a:r>
            <a:r>
              <a:rPr lang="en-CA" baseline="-25000" dirty="0"/>
              <a:t>o</a:t>
            </a:r>
            <a:r>
              <a:rPr lang="en-CA" dirty="0"/>
              <a:t> (for HALO-1kT)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44049-351F-4934-9C1F-2BB8B4EA0E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7420"/>
                <a:ext cx="5686887" cy="384213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sz="2000" dirty="0"/>
                  <a:t>The full MC would be simulated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CA" sz="2000" dirty="0"/>
                  <a:t> times.</a:t>
                </a:r>
              </a:p>
              <a:p>
                <a:pPr lvl="1"/>
                <a:r>
                  <a:rPr lang="en-CA" sz="1600" dirty="0"/>
                  <a:t> Enough to provide adequate representation of potential spread of t</a:t>
                </a:r>
                <a:r>
                  <a:rPr lang="en-CA" sz="1600" baseline="-25000" dirty="0"/>
                  <a:t>o</a:t>
                </a:r>
                <a:r>
                  <a:rPr lang="en-CA" sz="1600" dirty="0"/>
                  <a:t>.</a:t>
                </a:r>
              </a:p>
              <a:p>
                <a:pPr lvl="1"/>
                <a:endParaRPr lang="en-CA" sz="1600" dirty="0"/>
              </a:p>
              <a:p>
                <a:r>
                  <a:rPr lang="en-CA" sz="2000" dirty="0"/>
                  <a:t>The mean cumulative counts (red) will have a distribution around it.	</a:t>
                </a:r>
              </a:p>
              <a:p>
                <a:pPr lvl="1"/>
                <a:r>
                  <a:rPr lang="en-CA" sz="1600" dirty="0"/>
                  <a:t>Shuffling this and using some statistical techniques provides the associated t</a:t>
                </a:r>
                <a:r>
                  <a:rPr lang="en-CA" sz="1600" baseline="-25000" dirty="0"/>
                  <a:t>o</a:t>
                </a:r>
                <a:r>
                  <a:rPr lang="en-CA" sz="1600" dirty="0"/>
                  <a:t> with a upper/lower bound.</a:t>
                </a:r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The distribution of counts is both model and detector dependant. </a:t>
                </a:r>
              </a:p>
              <a:p>
                <a:pPr lvl="1"/>
                <a:r>
                  <a:rPr lang="en-CA" sz="1600" dirty="0"/>
                  <a:t>HALO and SNO+ would vary dependant on the interaction rates and prompt measure of the signal.</a:t>
                </a:r>
              </a:p>
              <a:p>
                <a:pPr lvl="1"/>
                <a:r>
                  <a:rPr lang="en-CA" sz="1600" dirty="0"/>
                  <a:t>The models provided by SNEWS earlier would undergo similar treatment.</a:t>
                </a:r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44049-351F-4934-9C1F-2BB8B4EA0E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7420"/>
                <a:ext cx="5686887" cy="3842136"/>
              </a:xfrm>
              <a:blipFill>
                <a:blip r:embed="rId2"/>
                <a:stretch>
                  <a:fillRect l="-858" t="-2381" b="-12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00B64-7E78-4AC4-9407-A867A3FC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74-F042-42B8-92DD-6EAE01718B18}" type="datetime1">
              <a:rPr lang="en-CA" smtClean="0"/>
              <a:pPr/>
              <a:t>2020-01-30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3CA0C-27B3-4B39-8CCE-1FFB9537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F6CED-052D-469C-A00F-58DA37B4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pPr/>
              <a:t>13</a:t>
            </a:fld>
            <a:endParaRPr lang="en-CA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EF803C-0F8A-4C56-8492-4B96D7D312C6}"/>
              </a:ext>
            </a:extLst>
          </p:cNvPr>
          <p:cNvGrpSpPr/>
          <p:nvPr/>
        </p:nvGrpSpPr>
        <p:grpSpPr>
          <a:xfrm>
            <a:off x="6952868" y="1713091"/>
            <a:ext cx="4944554" cy="3970142"/>
            <a:chOff x="6952868" y="1713091"/>
            <a:chExt cx="4944554" cy="39701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359C932-419D-460F-A7C5-966D68BE28FA}"/>
                </a:ext>
              </a:extLst>
            </p:cNvPr>
            <p:cNvGrpSpPr/>
            <p:nvPr/>
          </p:nvGrpSpPr>
          <p:grpSpPr>
            <a:xfrm>
              <a:off x="6952868" y="1713091"/>
              <a:ext cx="4944554" cy="3970142"/>
              <a:chOff x="6952868" y="1713091"/>
              <a:chExt cx="4944554" cy="397014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056365E-B643-4A7E-BA3B-F836C1407429}"/>
                  </a:ext>
                </a:extLst>
              </p:cNvPr>
              <p:cNvGrpSpPr/>
              <p:nvPr/>
            </p:nvGrpSpPr>
            <p:grpSpPr>
              <a:xfrm>
                <a:off x="7496453" y="2103741"/>
                <a:ext cx="4114800" cy="3302493"/>
                <a:chOff x="7780538" y="1551315"/>
                <a:chExt cx="3573262" cy="2940786"/>
              </a:xfrm>
            </p:grpSpPr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46D6847C-8642-46A4-B79A-72361A65BE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80538" y="1551315"/>
                  <a:ext cx="0" cy="294078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35BCBF52-FB13-43F2-BC3E-2E18064007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80538" y="4492101"/>
                  <a:ext cx="357326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DD90AA9-32F2-40A9-AB61-8A7931544E15}"/>
                      </a:ext>
                    </a:extLst>
                  </p:cNvPr>
                  <p:cNvSpPr txBox="1"/>
                  <p:nvPr/>
                </p:nvSpPr>
                <p:spPr>
                  <a:xfrm>
                    <a:off x="11611253" y="5406234"/>
                    <a:ext cx="28616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DD90AA9-32F2-40A9-AB61-8A7931544E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11253" y="5406234"/>
                    <a:ext cx="286169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1277" r="-14894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886B43-CE5A-4C26-83EA-F56BF59F9FE7}"/>
                  </a:ext>
                </a:extLst>
              </p:cNvPr>
              <p:cNvSpPr txBox="1"/>
              <p:nvPr/>
            </p:nvSpPr>
            <p:spPr>
              <a:xfrm rot="16200000">
                <a:off x="6483404" y="2182555"/>
                <a:ext cx="13698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A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Normalized Total Counts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7B61EE6-D3C4-4CA2-842E-4F98BB49A095}"/>
                      </a:ext>
                    </a:extLst>
                  </p:cNvPr>
                  <p:cNvSpPr txBox="1"/>
                  <p:nvPr/>
                </p:nvSpPr>
                <p:spPr>
                  <a:xfrm>
                    <a:off x="7225863" y="2986226"/>
                    <a:ext cx="17953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7B61EE6-D3C4-4CA2-842E-4F98BB49A0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5863" y="2986226"/>
                    <a:ext cx="179536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0000" r="-300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12852F5-CCEE-400E-A4B3-3B95C157C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6453" y="3124726"/>
                <a:ext cx="4257884" cy="0"/>
              </a:xfrm>
              <a:prstGeom prst="line">
                <a:avLst/>
              </a:prstGeom>
              <a:ln>
                <a:solidFill>
                  <a:srgbClr val="0D369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EC74B93-C667-472E-9984-4747511F20FF}"/>
                </a:ext>
              </a:extLst>
            </p:cNvPr>
            <p:cNvGrpSpPr/>
            <p:nvPr/>
          </p:nvGrpSpPr>
          <p:grpSpPr>
            <a:xfrm>
              <a:off x="7835317" y="3133419"/>
              <a:ext cx="3964709" cy="2277105"/>
              <a:chOff x="7835317" y="3133419"/>
              <a:chExt cx="3964709" cy="227710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B93D58B-C9E8-4310-BEA0-77317FC2188A}"/>
                  </a:ext>
                </a:extLst>
              </p:cNvPr>
              <p:cNvGrpSpPr/>
              <p:nvPr/>
            </p:nvGrpSpPr>
            <p:grpSpPr>
              <a:xfrm>
                <a:off x="7835317" y="3660814"/>
                <a:ext cx="3362037" cy="1749710"/>
                <a:chOff x="8312727" y="3656524"/>
                <a:chExt cx="3362037" cy="1749710"/>
              </a:xfrm>
            </p:grpSpPr>
            <p:cxnSp>
              <p:nvCxnSpPr>
                <p:cNvPr id="24" name="Connector: Elbow 23">
                  <a:extLst>
                    <a:ext uri="{FF2B5EF4-FFF2-40B4-BE49-F238E27FC236}">
                      <a16:creationId xmlns:a16="http://schemas.microsoft.com/office/drawing/2014/main" id="{A9837366-D401-424F-80D3-B33110AE1499}"/>
                    </a:ext>
                  </a:extLst>
                </p:cNvPr>
                <p:cNvCxnSpPr/>
                <p:nvPr/>
              </p:nvCxnSpPr>
              <p:spPr>
                <a:xfrm flipV="1">
                  <a:off x="8312727" y="5209309"/>
                  <a:ext cx="544946" cy="196925"/>
                </a:xfrm>
                <a:prstGeom prst="bentConnector3">
                  <a:avLst>
                    <a:gd name="adj1" fmla="val 84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Elbow 29">
                  <a:extLst>
                    <a:ext uri="{FF2B5EF4-FFF2-40B4-BE49-F238E27FC236}">
                      <a16:creationId xmlns:a16="http://schemas.microsoft.com/office/drawing/2014/main" id="{9251BB59-604D-409E-BAAF-972A0C83964E}"/>
                    </a:ext>
                  </a:extLst>
                </p:cNvPr>
                <p:cNvCxnSpPr/>
                <p:nvPr/>
              </p:nvCxnSpPr>
              <p:spPr>
                <a:xfrm flipV="1">
                  <a:off x="8843814" y="5001492"/>
                  <a:ext cx="544946" cy="196925"/>
                </a:xfrm>
                <a:prstGeom prst="bentConnector3">
                  <a:avLst>
                    <a:gd name="adj1" fmla="val 84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Elbow 30">
                  <a:extLst>
                    <a:ext uri="{FF2B5EF4-FFF2-40B4-BE49-F238E27FC236}">
                      <a16:creationId xmlns:a16="http://schemas.microsoft.com/office/drawing/2014/main" id="{7FB4D664-204D-4C33-B1D7-D0022049AC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88760" y="4572000"/>
                  <a:ext cx="593440" cy="438729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Elbow 32">
                  <a:extLst>
                    <a:ext uri="{FF2B5EF4-FFF2-40B4-BE49-F238E27FC236}">
                      <a16:creationId xmlns:a16="http://schemas.microsoft.com/office/drawing/2014/main" id="{9854BB6A-E0AE-4417-B676-6297E303D1A2}"/>
                    </a:ext>
                  </a:extLst>
                </p:cNvPr>
                <p:cNvCxnSpPr/>
                <p:nvPr/>
              </p:nvCxnSpPr>
              <p:spPr>
                <a:xfrm flipV="1">
                  <a:off x="9982200" y="4364474"/>
                  <a:ext cx="544946" cy="196925"/>
                </a:xfrm>
                <a:prstGeom prst="bentConnector3">
                  <a:avLst>
                    <a:gd name="adj1" fmla="val 84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Elbow 33">
                  <a:extLst>
                    <a:ext uri="{FF2B5EF4-FFF2-40B4-BE49-F238E27FC236}">
                      <a16:creationId xmlns:a16="http://schemas.microsoft.com/office/drawing/2014/main" id="{DC071815-F545-40FC-84FD-64740C07A1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527146" y="3843594"/>
                  <a:ext cx="602672" cy="510280"/>
                </a:xfrm>
                <a:prstGeom prst="bentConnector3">
                  <a:avLst>
                    <a:gd name="adj1" fmla="val -57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or: Elbow 36">
                  <a:extLst>
                    <a:ext uri="{FF2B5EF4-FFF2-40B4-BE49-F238E27FC236}">
                      <a16:creationId xmlns:a16="http://schemas.microsoft.com/office/drawing/2014/main" id="{F42C7A4D-570D-4F09-941D-8323583DB8F5}"/>
                    </a:ext>
                  </a:extLst>
                </p:cNvPr>
                <p:cNvCxnSpPr/>
                <p:nvPr/>
              </p:nvCxnSpPr>
              <p:spPr>
                <a:xfrm flipV="1">
                  <a:off x="11129818" y="3656524"/>
                  <a:ext cx="544946" cy="196925"/>
                </a:xfrm>
                <a:prstGeom prst="bentConnector3">
                  <a:avLst>
                    <a:gd name="adj1" fmla="val 84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74940C4D-64B2-4483-B71B-2005386423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97354" y="3133419"/>
                <a:ext cx="602672" cy="510280"/>
              </a:xfrm>
              <a:prstGeom prst="bentConnector3">
                <a:avLst>
                  <a:gd name="adj1" fmla="val -57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F0978A2-D8D7-4EB9-B90B-377666034296}"/>
              </a:ext>
            </a:extLst>
          </p:cNvPr>
          <p:cNvCxnSpPr>
            <a:cxnSpLocks/>
          </p:cNvCxnSpPr>
          <p:nvPr/>
        </p:nvCxnSpPr>
        <p:spPr>
          <a:xfrm>
            <a:off x="10328266" y="4103024"/>
            <a:ext cx="7930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CE94A63-127B-4A0D-B9A8-0FC67B972207}"/>
              </a:ext>
            </a:extLst>
          </p:cNvPr>
          <p:cNvSpPr/>
          <p:nvPr/>
        </p:nvSpPr>
        <p:spPr>
          <a:xfrm>
            <a:off x="7721598" y="3172248"/>
            <a:ext cx="4378036" cy="2231025"/>
          </a:xfrm>
          <a:custGeom>
            <a:avLst/>
            <a:gdLst>
              <a:gd name="connsiteX0" fmla="*/ 0 w 4378036"/>
              <a:gd name="connsiteY0" fmla="*/ 2231025 h 2231025"/>
              <a:gd name="connsiteX1" fmla="*/ 1052945 w 4378036"/>
              <a:gd name="connsiteY1" fmla="*/ 1963170 h 2231025"/>
              <a:gd name="connsiteX2" fmla="*/ 1810327 w 4378036"/>
              <a:gd name="connsiteY2" fmla="*/ 1482879 h 2231025"/>
              <a:gd name="connsiteX3" fmla="*/ 1995054 w 4378036"/>
              <a:gd name="connsiteY3" fmla="*/ 1242734 h 2231025"/>
              <a:gd name="connsiteX4" fmla="*/ 2438400 w 4378036"/>
              <a:gd name="connsiteY4" fmla="*/ 660843 h 2231025"/>
              <a:gd name="connsiteX5" fmla="*/ 2918691 w 4378036"/>
              <a:gd name="connsiteY5" fmla="*/ 245207 h 2231025"/>
              <a:gd name="connsiteX6" fmla="*/ 3297382 w 4378036"/>
              <a:gd name="connsiteY6" fmla="*/ 106661 h 2231025"/>
              <a:gd name="connsiteX7" fmla="*/ 3953164 w 4378036"/>
              <a:gd name="connsiteY7" fmla="*/ 5061 h 2231025"/>
              <a:gd name="connsiteX8" fmla="*/ 4378036 w 4378036"/>
              <a:gd name="connsiteY8" fmla="*/ 14297 h 2231025"/>
              <a:gd name="connsiteX9" fmla="*/ 4378036 w 4378036"/>
              <a:gd name="connsiteY9" fmla="*/ 14297 h 22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8036" h="2231025">
                <a:moveTo>
                  <a:pt x="0" y="2231025"/>
                </a:moveTo>
                <a:cubicBezTo>
                  <a:pt x="375612" y="2159443"/>
                  <a:pt x="751224" y="2087861"/>
                  <a:pt x="1052945" y="1963170"/>
                </a:cubicBezTo>
                <a:cubicBezTo>
                  <a:pt x="1354666" y="1838479"/>
                  <a:pt x="1653309" y="1602952"/>
                  <a:pt x="1810327" y="1482879"/>
                </a:cubicBezTo>
                <a:cubicBezTo>
                  <a:pt x="1967345" y="1362806"/>
                  <a:pt x="1995054" y="1242734"/>
                  <a:pt x="1995054" y="1242734"/>
                </a:cubicBezTo>
                <a:cubicBezTo>
                  <a:pt x="2099733" y="1105728"/>
                  <a:pt x="2284461" y="827097"/>
                  <a:pt x="2438400" y="660843"/>
                </a:cubicBezTo>
                <a:cubicBezTo>
                  <a:pt x="2592339" y="494589"/>
                  <a:pt x="2775527" y="337571"/>
                  <a:pt x="2918691" y="245207"/>
                </a:cubicBezTo>
                <a:cubicBezTo>
                  <a:pt x="3061855" y="152843"/>
                  <a:pt x="3124970" y="146685"/>
                  <a:pt x="3297382" y="106661"/>
                </a:cubicBezTo>
                <a:cubicBezTo>
                  <a:pt x="3469794" y="66637"/>
                  <a:pt x="3773055" y="20455"/>
                  <a:pt x="3953164" y="5061"/>
                </a:cubicBezTo>
                <a:cubicBezTo>
                  <a:pt x="4133273" y="-10333"/>
                  <a:pt x="4378036" y="14297"/>
                  <a:pt x="4378036" y="14297"/>
                </a:cubicBezTo>
                <a:lnTo>
                  <a:pt x="4378036" y="14297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36B3A80-4CA2-41B3-95B8-8FDF4D1C1DAD}"/>
              </a:ext>
            </a:extLst>
          </p:cNvPr>
          <p:cNvCxnSpPr>
            <a:cxnSpLocks/>
          </p:cNvCxnSpPr>
          <p:nvPr/>
        </p:nvCxnSpPr>
        <p:spPr>
          <a:xfrm flipH="1">
            <a:off x="8431057" y="4103024"/>
            <a:ext cx="84166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22A056F-2CF9-4448-B269-DD03E95EC98C}"/>
              </a:ext>
            </a:extLst>
          </p:cNvPr>
          <p:cNvGrpSpPr/>
          <p:nvPr/>
        </p:nvGrpSpPr>
        <p:grpSpPr>
          <a:xfrm>
            <a:off x="9650106" y="4565689"/>
            <a:ext cx="1401932" cy="1860741"/>
            <a:chOff x="9650106" y="4565689"/>
            <a:chExt cx="1401932" cy="1860741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B72DAEB-ECAE-431D-9D80-B31ED6346034}"/>
                </a:ext>
              </a:extLst>
            </p:cNvPr>
            <p:cNvCxnSpPr/>
            <p:nvPr/>
          </p:nvCxnSpPr>
          <p:spPr>
            <a:xfrm flipH="1" flipV="1">
              <a:off x="10049736" y="4565689"/>
              <a:ext cx="278530" cy="13801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26CE5BC-44FD-4772-A384-8B51D629EFB7}"/>
                </a:ext>
              </a:extLst>
            </p:cNvPr>
            <p:cNvSpPr txBox="1"/>
            <p:nvPr/>
          </p:nvSpPr>
          <p:spPr>
            <a:xfrm>
              <a:off x="9650106" y="5903210"/>
              <a:ext cx="1401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Example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96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1B73-CB01-44EA-A47E-61D854A5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DED78-92FB-400E-9C48-62B930800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62" y="1864044"/>
            <a:ext cx="4719221" cy="3842136"/>
          </a:xfrm>
        </p:spPr>
        <p:txBody>
          <a:bodyPr>
            <a:noAutofit/>
          </a:bodyPr>
          <a:lstStyle/>
          <a:p>
            <a:r>
              <a:rPr lang="en-CA" sz="1600" dirty="0"/>
              <a:t>Development is underway on software packages for HALO-1kT and determining the experiments ability to communicate t</a:t>
            </a:r>
            <a:r>
              <a:rPr lang="en-CA" sz="1600" baseline="-25000" dirty="0"/>
              <a:t>0</a:t>
            </a:r>
            <a:r>
              <a:rPr lang="en-CA" sz="1600" dirty="0"/>
              <a:t> to the SNEWS servers.</a:t>
            </a:r>
          </a:p>
          <a:p>
            <a:pPr lvl="1"/>
            <a:r>
              <a:rPr lang="en-CA" sz="1600" dirty="0"/>
              <a:t>Since this is dependant on the model, the current plan is to focus on the electron-capture SN, and await more from SNEWS.</a:t>
            </a:r>
          </a:p>
          <a:p>
            <a:pPr lvl="1"/>
            <a:endParaRPr lang="en-CA" sz="1600" dirty="0"/>
          </a:p>
          <a:p>
            <a:r>
              <a:rPr lang="en-CA" sz="1600" dirty="0"/>
              <a:t>Effective in May 2020, work will be underway for HALO, HALO-1kT and SNO+.</a:t>
            </a:r>
          </a:p>
          <a:p>
            <a:endParaRPr lang="en-CA" sz="1600" dirty="0"/>
          </a:p>
          <a:p>
            <a:pPr marL="285750" indent="-285750"/>
            <a:r>
              <a:rPr lang="en-CA" sz="1600" dirty="0"/>
              <a:t>The process for analyzing t</a:t>
            </a:r>
            <a:r>
              <a:rPr lang="en-CA" sz="1600" baseline="-25000" dirty="0"/>
              <a:t>o </a:t>
            </a:r>
            <a:r>
              <a:rPr lang="en-CA" sz="1600" dirty="0"/>
              <a:t> in HALO is similar to HALO-1kT, the largest difference being the total number of expected events. </a:t>
            </a:r>
          </a:p>
          <a:p>
            <a:pPr marL="742939" lvl="1" indent="-285750"/>
            <a:r>
              <a:rPr lang="en-CA" sz="1600" dirty="0"/>
              <a:t>SNO+ differs as it relies on the prompt capture of scintillation light, opposed to the slow thermalization of neutrons in the lead.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04B52-CA4F-4FB4-801A-77B0E6C1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74-F042-42B8-92DD-6EAE01718B18}" type="datetime1">
              <a:rPr lang="en-CA" smtClean="0"/>
              <a:pPr/>
              <a:t>2020-01-30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EFF7E-7760-4841-B976-34E0AD1D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DA85A-1494-4C43-A36C-E8A1C799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pPr/>
              <a:t>14</a:t>
            </a:fld>
            <a:endParaRPr lang="en-CA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13499D-19C3-4325-8F12-DCBA680543FA}"/>
              </a:ext>
            </a:extLst>
          </p:cNvPr>
          <p:cNvGrpSpPr/>
          <p:nvPr/>
        </p:nvGrpSpPr>
        <p:grpSpPr>
          <a:xfrm>
            <a:off x="5281505" y="1756802"/>
            <a:ext cx="6658190" cy="2753495"/>
            <a:chOff x="5289067" y="2562715"/>
            <a:chExt cx="6658190" cy="275349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6D8ED6F-B8BA-4653-9101-A2759CCE5CCB}"/>
                </a:ext>
              </a:extLst>
            </p:cNvPr>
            <p:cNvGrpSpPr/>
            <p:nvPr/>
          </p:nvGrpSpPr>
          <p:grpSpPr>
            <a:xfrm>
              <a:off x="5289067" y="2562715"/>
              <a:ext cx="6643065" cy="2343150"/>
              <a:chOff x="5913653" y="1304388"/>
              <a:chExt cx="6643065" cy="2343150"/>
            </a:xfrm>
          </p:grpSpPr>
          <p:pic>
            <p:nvPicPr>
              <p:cNvPr id="8" name="Picture 7" descr="A picture containing light, outdoor, traffic, lit&#10;&#10;Description automatically generated">
                <a:extLst>
                  <a:ext uri="{FF2B5EF4-FFF2-40B4-BE49-F238E27FC236}">
                    <a16:creationId xmlns:a16="http://schemas.microsoft.com/office/drawing/2014/main" id="{ACBF0F71-DF0D-4D41-863F-2B9294712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3653" y="1304388"/>
                <a:ext cx="3518865" cy="234315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</p:pic>
          <p:pic>
            <p:nvPicPr>
              <p:cNvPr id="10" name="Picture 9" descr="A picture containing building, oven, door, man&#10;&#10;Description automatically generated">
                <a:extLst>
                  <a:ext uri="{FF2B5EF4-FFF2-40B4-BE49-F238E27FC236}">
                    <a16:creationId xmlns:a16="http://schemas.microsoft.com/office/drawing/2014/main" id="{F1CDF6D9-0654-4DF4-B681-965A34ADD3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2518" y="1304388"/>
                <a:ext cx="3124200" cy="234315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30B38F-2EE3-48BB-A5E8-051ED71FDCDD}"/>
                </a:ext>
              </a:extLst>
            </p:cNvPr>
            <p:cNvSpPr txBox="1"/>
            <p:nvPr/>
          </p:nvSpPr>
          <p:spPr>
            <a:xfrm>
              <a:off x="5668606" y="5008433"/>
              <a:ext cx="6278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SNO+ (left) &amp; HALO (right, prior to the front facing water shields placement). 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1298CBC-0A7F-47D4-8DCD-FC44AC873294}"/>
              </a:ext>
            </a:extLst>
          </p:cNvPr>
          <p:cNvSpPr txBox="1"/>
          <p:nvPr/>
        </p:nvSpPr>
        <p:spPr>
          <a:xfrm>
            <a:off x="5933982" y="4997588"/>
            <a:ext cx="5353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Other avenues are being considered (i.e. the possibility of triangulation for failed SN that result in a black hole formation). </a:t>
            </a:r>
          </a:p>
        </p:txBody>
      </p:sp>
    </p:spTree>
    <p:extLst>
      <p:ext uri="{BB962C8B-B14F-4D97-AF65-F5344CB8AC3E}">
        <p14:creationId xmlns:p14="http://schemas.microsoft.com/office/powerpoint/2010/main" val="36047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895BE-1E7A-43D2-89AC-1AADEB80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1595"/>
            <a:ext cx="10515600" cy="1325563"/>
          </a:xfrm>
        </p:spPr>
        <p:txBody>
          <a:bodyPr/>
          <a:lstStyle/>
          <a:p>
            <a:pPr algn="ctr"/>
            <a:r>
              <a:rPr lang="en-CA" sz="4400" dirty="0">
                <a:latin typeface="Century Schoolbook" panose="02040604050505020304" pitchFamily="18" charset="0"/>
              </a:rPr>
              <a:t>Thank you for listening! Questions?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7EA1269-F9B2-4515-BFAF-E28330206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A517-6020-4CBB-A072-23571CBA5CC0}" type="datetime1">
              <a:rPr lang="en-CA" smtClean="0"/>
              <a:t>2020-01-30</a:t>
            </a:fld>
            <a:endParaRPr lang="en-CA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12C94A-8171-4D0E-B267-5EB1AC33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</a:p>
        </p:txBody>
      </p:sp>
      <p:sp>
        <p:nvSpPr>
          <p:cNvPr id="14" name="Slide Number Placeholder 18">
            <a:extLst>
              <a:ext uri="{FF2B5EF4-FFF2-40B4-BE49-F238E27FC236}">
                <a16:creationId xmlns:a16="http://schemas.microsoft.com/office/drawing/2014/main" id="{970E1247-9A1B-4570-B6AE-A1CDF896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45131"/>
            <a:ext cx="2743200" cy="365125"/>
          </a:xfrm>
        </p:spPr>
        <p:txBody>
          <a:bodyPr/>
          <a:lstStyle/>
          <a:p>
            <a:fld id="{410FC925-DFC5-41DC-93F7-154B95E0C23E}" type="slidenum">
              <a:rPr lang="en-CA" smtClean="0"/>
              <a:t>15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9B3A60-5902-4698-8E81-219B66B04953}"/>
              </a:ext>
            </a:extLst>
          </p:cNvPr>
          <p:cNvGrpSpPr/>
          <p:nvPr/>
        </p:nvGrpSpPr>
        <p:grpSpPr>
          <a:xfrm>
            <a:off x="2390973" y="3280466"/>
            <a:ext cx="7233404" cy="2624667"/>
            <a:chOff x="2390973" y="4219865"/>
            <a:chExt cx="7233404" cy="2624667"/>
          </a:xfrm>
        </p:grpSpPr>
        <p:pic>
          <p:nvPicPr>
            <p:cNvPr id="5" name="Picture 4" descr="A black sign with white letters&#10;&#10;Description generated with high confidence">
              <a:extLst>
                <a:ext uri="{FF2B5EF4-FFF2-40B4-BE49-F238E27FC236}">
                  <a16:creationId xmlns:a16="http://schemas.microsoft.com/office/drawing/2014/main" id="{8F7EAAED-398A-4596-85C1-3C28DE778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973" y="5107542"/>
              <a:ext cx="4829422" cy="84931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EF92E5-F8C9-4D22-B16A-3909A67E9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822" y="4219865"/>
              <a:ext cx="2027555" cy="262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83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895BE-1E7A-43D2-89AC-1AADEB80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755630"/>
            <a:ext cx="3200400" cy="781234"/>
          </a:xfrm>
        </p:spPr>
        <p:txBody>
          <a:bodyPr/>
          <a:lstStyle/>
          <a:p>
            <a:pPr algn="ctr"/>
            <a:r>
              <a:rPr lang="en-CA" dirty="0">
                <a:latin typeface="Century Schoolbook" panose="02040604050505020304" pitchFamily="18" charset="0"/>
              </a:rPr>
              <a:t>References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7EA1269-F9B2-4515-BFAF-E28330206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A517-6020-4CBB-A072-23571CBA5CC0}" type="datetime1">
              <a:rPr lang="en-CA" smtClean="0"/>
              <a:t>2020-01-30</a:t>
            </a:fld>
            <a:endParaRPr lang="en-CA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12C94A-8171-4D0E-B267-5EB1AC33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E33778-51D9-48EE-99E0-745AFDE9CCAC}"/>
                  </a:ext>
                </a:extLst>
              </p:cNvPr>
              <p:cNvSpPr txBox="1"/>
              <p:nvPr/>
            </p:nvSpPr>
            <p:spPr>
              <a:xfrm>
                <a:off x="838200" y="1379577"/>
                <a:ext cx="10515600" cy="547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dirty="0"/>
                  <a:t>[1] K. Zuber, </a:t>
                </a:r>
                <a:r>
                  <a:rPr lang="en-CA" sz="1400" i="1" dirty="0"/>
                  <a:t>HALO, a supernova neutrino observatory</a:t>
                </a:r>
                <a:r>
                  <a:rPr lang="en-CA" sz="1400" dirty="0"/>
                  <a:t>, Nuclear and Particle Physics Proceedings 265-266 (2015) 233-235.</a:t>
                </a:r>
              </a:p>
              <a:p>
                <a:endParaRPr lang="en-CA" sz="1400" dirty="0"/>
              </a:p>
              <a:p>
                <a:r>
                  <a:rPr lang="en-CA" sz="1400" dirty="0"/>
                  <a:t>[2] K. Scholberg, </a:t>
                </a:r>
                <a:r>
                  <a:rPr lang="en-CA" sz="1400" i="1" dirty="0"/>
                  <a:t>Supernova Neutrino Detection</a:t>
                </a:r>
                <a:r>
                  <a:rPr lang="en-CA" sz="1400" dirty="0"/>
                  <a:t>, Annu. Rev. Nucl. Part. Sci. 2012. 62:81-103.</a:t>
                </a:r>
              </a:p>
              <a:p>
                <a:endParaRPr lang="en-CA" sz="1400" dirty="0"/>
              </a:p>
              <a:p>
                <a:r>
                  <a:rPr lang="en-CA" sz="1400" dirty="0"/>
                  <a:t>[3] L. H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CA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CA" sz="1400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en-CA" sz="1400" dirty="0"/>
                  <a:t>dephol, B. M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CA" sz="140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en-CA" sz="1400" dirty="0"/>
                  <a:t>ller, H.-T. Janka, A. Marek and G. G. Raffelt, </a:t>
                </a:r>
                <a:r>
                  <a:rPr lang="en-CA" sz="1400" i="1" dirty="0"/>
                  <a:t>Neutrino signal of electron-capture supernovae from core collapse to cooling</a:t>
                </a:r>
                <a:r>
                  <a:rPr lang="en-CA" sz="1400" dirty="0"/>
                  <a:t>, arXiv:12.0260v3 [astro-ph.SR] 20 Feb 2011.</a:t>
                </a:r>
              </a:p>
              <a:p>
                <a:endParaRPr lang="en-CA" sz="1400" dirty="0"/>
              </a:p>
              <a:p>
                <a:r>
                  <a:rPr lang="en-CA" sz="1400" dirty="0"/>
                  <a:t>[4] J. Albert, A. Beck, et al, </a:t>
                </a:r>
                <a:r>
                  <a:rPr lang="en-CA" sz="1400" i="1" dirty="0"/>
                  <a:t>SNOwGLoBES: SuperNova Observatories with GLoBES. </a:t>
                </a:r>
                <a:r>
                  <a:rPr lang="en-CA" sz="1400" dirty="0"/>
                  <a:t>Internal technical document.</a:t>
                </a:r>
              </a:p>
              <a:p>
                <a:endParaRPr lang="en-CA" sz="1400" i="1" dirty="0"/>
              </a:p>
              <a:p>
                <a:r>
                  <a:rPr lang="en-CA" sz="1400" dirty="0"/>
                  <a:t>[5] S. Agostinelli, J. Allison, et al, </a:t>
                </a:r>
                <a:r>
                  <a:rPr lang="en-CA" sz="1400" i="1" dirty="0"/>
                  <a:t>Geant4</a:t>
                </a:r>
                <a:r>
                  <a:rPr lang="en-CA" sz="1400" dirty="0"/>
                  <a:t> – a simulation toolkit</a:t>
                </a:r>
                <a:r>
                  <a:rPr lang="en-CA" sz="1400" i="1" dirty="0"/>
                  <a:t>, </a:t>
                </a:r>
                <a:r>
                  <a:rPr lang="en-CA" sz="1400" dirty="0"/>
                  <a:t>Nuclear Instruments and Methods in Physics Research A 506 (2003) 250-303.</a:t>
                </a:r>
              </a:p>
              <a:p>
                <a:endParaRPr lang="en-CA" sz="1400" dirty="0"/>
              </a:p>
              <a:p>
                <a:r>
                  <a:rPr lang="en-CA" sz="1400" dirty="0"/>
                  <a:t>[6] R. Brun, F. Rademakers, </a:t>
                </a:r>
                <a:r>
                  <a:rPr lang="en-CA" sz="1400" i="1" dirty="0"/>
                  <a:t>ROOT – An Object Oriented Data Analysis Framework</a:t>
                </a:r>
                <a:r>
                  <a:rPr lang="en-CA" sz="1400" dirty="0"/>
                  <a:t>, Proceedings AIHENP’96 Workshop, Lausanne, Sep. 1996, Nuclear Instruments &amp; Methods in Physics Research A 389 (1997) 81-86. </a:t>
                </a:r>
              </a:p>
              <a:p>
                <a:endParaRPr lang="en-CA" sz="1400" i="1" dirty="0"/>
              </a:p>
              <a:p>
                <a:r>
                  <a:rPr lang="en-CA" sz="1400" dirty="0"/>
                  <a:t>[7] V. Brdar, M. Lindner, and X. J. Xu, </a:t>
                </a:r>
                <a:r>
                  <a:rPr lang="en-CA" sz="1400" i="1" dirty="0"/>
                  <a:t>Neutrino Astronomy with Supernova Neutrinos</a:t>
                </a:r>
                <a:r>
                  <a:rPr lang="en-CA" sz="1400" dirty="0"/>
                  <a:t>, arXiv:1802.02577v2 [hep-</a:t>
                </a:r>
                <a:r>
                  <a:rPr lang="en-CA" sz="1400" dirty="0" err="1"/>
                  <a:t>ph</a:t>
                </a:r>
                <a:r>
                  <a:rPr lang="en-CA" sz="1400" dirty="0"/>
                  <a:t>] 12 Apr 2018.</a:t>
                </a:r>
              </a:p>
              <a:p>
                <a:endParaRPr lang="en-CA" sz="1400" dirty="0"/>
              </a:p>
              <a:p>
                <a:r>
                  <a:rPr lang="en-CA" sz="1400" dirty="0"/>
                  <a:t>[8] N. B. Linzer, K. </a:t>
                </a:r>
                <a:r>
                  <a:rPr lang="en-CA" sz="1400" dirty="0" err="1"/>
                  <a:t>Scholberg</a:t>
                </a:r>
                <a:r>
                  <a:rPr lang="en-CA" sz="1400" dirty="0"/>
                  <a:t>. </a:t>
                </a:r>
                <a:r>
                  <a:rPr lang="en-CA" sz="1400" i="1" dirty="0"/>
                  <a:t>Triangulation Pointing to Core-Collapse Supernovae with Next-Generation Neutrino Detectors,</a:t>
                </a:r>
                <a:r>
                  <a:rPr lang="en-CA" sz="1400" dirty="0"/>
                  <a:t> arXiv:1909.03151v1 [astro-ph.IM] 7 Sept 2019.</a:t>
                </a:r>
              </a:p>
              <a:p>
                <a:endParaRPr lang="en-CA" sz="1400" dirty="0"/>
              </a:p>
              <a:p>
                <a:r>
                  <a:rPr lang="en-CA" sz="1400" dirty="0"/>
                  <a:t>[9] Internal SNEWS 2.0 National Science Foundation Proposal. </a:t>
                </a:r>
              </a:p>
              <a:p>
                <a:endParaRPr lang="en-CA" sz="1400" dirty="0"/>
              </a:p>
              <a:p>
                <a:r>
                  <a:rPr lang="en-CA" sz="1400" dirty="0"/>
                  <a:t>[10] Communications with Dr. Clarence Virtue.</a:t>
                </a:r>
              </a:p>
              <a:p>
                <a:endParaRPr lang="en-CA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E33778-51D9-48EE-99E0-745AFDE9C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79577"/>
                <a:ext cx="10515600" cy="5478423"/>
              </a:xfrm>
              <a:prstGeom prst="rect">
                <a:avLst/>
              </a:prstGeom>
              <a:blipFill>
                <a:blip r:embed="rId2"/>
                <a:stretch>
                  <a:fillRect l="-174" t="-111" r="-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8">
            <a:extLst>
              <a:ext uri="{FF2B5EF4-FFF2-40B4-BE49-F238E27FC236}">
                <a16:creationId xmlns:a16="http://schemas.microsoft.com/office/drawing/2014/main" id="{C3B47CE9-DF36-417F-AC4B-667CAC9F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8914"/>
            <a:ext cx="2743200" cy="365125"/>
          </a:xfrm>
        </p:spPr>
        <p:txBody>
          <a:bodyPr/>
          <a:lstStyle/>
          <a:p>
            <a:fld id="{410FC925-DFC5-41DC-93F7-154B95E0C23E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261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6463AD36-E26D-48AC-9B3E-C998EEE5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8707-D996-4320-A949-4A99B17B9DBA}" type="datetime1">
              <a:rPr lang="en-CA" smtClean="0"/>
              <a:t>2020-01-30</a:t>
            </a:fld>
            <a:endParaRPr lang="en-CA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40248C6-B954-49A9-821B-CF0EECEA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Remington Hill - Laurentian University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F1DCD7A-56E0-4A99-849D-22D3B776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C925-DFC5-41DC-93F7-154B95E0C23E}" type="slidenum">
              <a:rPr lang="en-CA" smtClean="0"/>
              <a:t>2</a:t>
            </a:fld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784D70-B0C0-4352-9C6B-448CAD03448B}"/>
              </a:ext>
            </a:extLst>
          </p:cNvPr>
          <p:cNvSpPr txBox="1"/>
          <p:nvPr/>
        </p:nvSpPr>
        <p:spPr>
          <a:xfrm>
            <a:off x="838200" y="1048974"/>
            <a:ext cx="5034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/>
              <a:t>Outline</a:t>
            </a:r>
            <a:endParaRPr lang="en-CA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41BC48-BED9-482D-AE48-36FE8309C97E}"/>
              </a:ext>
            </a:extLst>
          </p:cNvPr>
          <p:cNvGrpSpPr/>
          <p:nvPr/>
        </p:nvGrpSpPr>
        <p:grpSpPr>
          <a:xfrm>
            <a:off x="1240565" y="1846696"/>
            <a:ext cx="4229364" cy="3758093"/>
            <a:chOff x="6424654" y="1002653"/>
            <a:chExt cx="4929146" cy="375809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065669E-A7DD-4272-A0A7-A76465AABF16}"/>
                </a:ext>
              </a:extLst>
            </p:cNvPr>
            <p:cNvSpPr/>
            <p:nvPr/>
          </p:nvSpPr>
          <p:spPr>
            <a:xfrm>
              <a:off x="6424654" y="1002653"/>
              <a:ext cx="4929146" cy="646332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Helium and Lead Observatory (HALO) &amp; HALO-1kT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58015F8-3A31-424A-AC71-5FE8CB4F3A8E}"/>
                </a:ext>
              </a:extLst>
            </p:cNvPr>
            <p:cNvSpPr/>
            <p:nvPr/>
          </p:nvSpPr>
          <p:spPr>
            <a:xfrm>
              <a:off x="6424654" y="1779846"/>
              <a:ext cx="4929146" cy="646332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err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SuperNova</a:t>
              </a:r>
              <a:r>
                <a:rPr lang="en-CA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Early Warning System (SNEWS)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EF0994C-52E6-4053-892E-2709FB53D6CB}"/>
                </a:ext>
              </a:extLst>
            </p:cNvPr>
            <p:cNvSpPr/>
            <p:nvPr/>
          </p:nvSpPr>
          <p:spPr>
            <a:xfrm>
              <a:off x="6424654" y="2557039"/>
              <a:ext cx="4929146" cy="646332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Pointing with neutrino detectors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E607967-A8C0-4653-98BB-A8DD7E80DB6F}"/>
                </a:ext>
              </a:extLst>
            </p:cNvPr>
            <p:cNvSpPr/>
            <p:nvPr/>
          </p:nvSpPr>
          <p:spPr>
            <a:xfrm>
              <a:off x="6424654" y="3331464"/>
              <a:ext cx="4929146" cy="646332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Implementation in HALO/HALO-1kT and SNO+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2B64E91-5264-40DE-B828-AD3678818933}"/>
                </a:ext>
              </a:extLst>
            </p:cNvPr>
            <p:cNvSpPr/>
            <p:nvPr/>
          </p:nvSpPr>
          <p:spPr>
            <a:xfrm>
              <a:off x="6424654" y="4114414"/>
              <a:ext cx="4929146" cy="646332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Conclusion &amp; Future Plans</a:t>
              </a:r>
            </a:p>
          </p:txBody>
        </p:sp>
      </p:grpSp>
      <p:pic>
        <p:nvPicPr>
          <p:cNvPr id="5" name="Picture 4" descr="A picture containing black, sitting, clock, air&#10;&#10;Description automatically generated">
            <a:extLst>
              <a:ext uri="{FF2B5EF4-FFF2-40B4-BE49-F238E27FC236}">
                <a16:creationId xmlns:a16="http://schemas.microsoft.com/office/drawing/2014/main" id="{78002421-EC61-40DF-853F-AE23B3FCA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99" y="1557224"/>
            <a:ext cx="4991401" cy="37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28A18-0177-48C1-95A8-704E4FB2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74-F042-42B8-92DD-6EAE01718B18}" type="datetime1">
              <a:rPr lang="en-CA" smtClean="0"/>
              <a:pPr/>
              <a:t>2020-01-30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D7B2D-115B-4A5B-892C-5D53AAD6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8D7DD-905D-4943-BF50-48453D11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pPr/>
              <a:t>3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702D5D-D3DA-4FFD-9E70-620EEC95C2F8}"/>
              </a:ext>
            </a:extLst>
          </p:cNvPr>
          <p:cNvGrpSpPr/>
          <p:nvPr/>
        </p:nvGrpSpPr>
        <p:grpSpPr>
          <a:xfrm>
            <a:off x="6096000" y="1419210"/>
            <a:ext cx="5357324" cy="4937142"/>
            <a:chOff x="6229491" y="1057060"/>
            <a:chExt cx="5357324" cy="4937142"/>
          </a:xfrm>
        </p:grpSpPr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ED3506C-9C4C-4039-BB4A-E0D41938F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91" y="1253301"/>
              <a:ext cx="5357324" cy="435139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9A59CC-92BF-4AA5-A957-44C2759BDFB9}"/>
                </a:ext>
              </a:extLst>
            </p:cNvPr>
            <p:cNvSpPr txBox="1"/>
            <p:nvPr/>
          </p:nvSpPr>
          <p:spPr>
            <a:xfrm>
              <a:off x="8700740" y="1057060"/>
              <a:ext cx="28670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05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Courtesy of Justin Vasel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1A8136-C967-4C60-A461-38293655B3C6}"/>
                </a:ext>
              </a:extLst>
            </p:cNvPr>
            <p:cNvSpPr txBox="1"/>
            <p:nvPr/>
          </p:nvSpPr>
          <p:spPr>
            <a:xfrm>
              <a:off x="6655490" y="5686425"/>
              <a:ext cx="4505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Schematic diagram of HALO.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AA2191-D445-4C01-975E-866404302E3E}"/>
              </a:ext>
            </a:extLst>
          </p:cNvPr>
          <p:cNvGrpSpPr/>
          <p:nvPr/>
        </p:nvGrpSpPr>
        <p:grpSpPr>
          <a:xfrm>
            <a:off x="143575" y="1112398"/>
            <a:ext cx="5952425" cy="4902497"/>
            <a:chOff x="-265253" y="922536"/>
            <a:chExt cx="5952425" cy="49024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D7C70A-D648-4C9E-895E-52DE6D7C2E8C}"/>
                </a:ext>
              </a:extLst>
            </p:cNvPr>
            <p:cNvSpPr txBox="1"/>
            <p:nvPr/>
          </p:nvSpPr>
          <p:spPr>
            <a:xfrm>
              <a:off x="-265253" y="922536"/>
              <a:ext cx="5952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dirty="0"/>
                <a:t>Helium and Lead Observatory (HALO)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8A45922-2D81-47F9-AA00-A66F287F1364}"/>
                </a:ext>
              </a:extLst>
            </p:cNvPr>
            <p:cNvSpPr/>
            <p:nvPr/>
          </p:nvSpPr>
          <p:spPr>
            <a:xfrm>
              <a:off x="865381" y="2349959"/>
              <a:ext cx="3691156" cy="544244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Design Principles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14C68B-0ADA-44A1-8625-5A479926D0C6}"/>
                </a:ext>
              </a:extLst>
            </p:cNvPr>
            <p:cNvSpPr/>
            <p:nvPr/>
          </p:nvSpPr>
          <p:spPr>
            <a:xfrm>
              <a:off x="965600" y="3128266"/>
              <a:ext cx="1628970" cy="365125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Low maintenance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26042F-FCA8-458B-94DD-99EF8EC2C4C0}"/>
                </a:ext>
              </a:extLst>
            </p:cNvPr>
            <p:cNvCxnSpPr>
              <a:cxnSpLocks/>
            </p:cNvCxnSpPr>
            <p:nvPr/>
          </p:nvCxnSpPr>
          <p:spPr>
            <a:xfrm>
              <a:off x="1777174" y="2894203"/>
              <a:ext cx="0" cy="234063"/>
            </a:xfrm>
            <a:prstGeom prst="line">
              <a:avLst/>
            </a:prstGeom>
            <a:ln w="25400">
              <a:solidFill>
                <a:srgbClr val="0D3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751B005-7D49-435B-BE10-14F41DA82F0E}"/>
                </a:ext>
              </a:extLst>
            </p:cNvPr>
            <p:cNvSpPr/>
            <p:nvPr/>
          </p:nvSpPr>
          <p:spPr>
            <a:xfrm>
              <a:off x="2827544" y="3128266"/>
              <a:ext cx="1630800" cy="365125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Long lifetime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23E368-6F5C-4BC2-89A5-1FF43E665105}"/>
                </a:ext>
              </a:extLst>
            </p:cNvPr>
            <p:cNvCxnSpPr>
              <a:cxnSpLocks/>
            </p:cNvCxnSpPr>
            <p:nvPr/>
          </p:nvCxnSpPr>
          <p:spPr>
            <a:xfrm>
              <a:off x="3644076" y="2894203"/>
              <a:ext cx="0" cy="234063"/>
            </a:xfrm>
            <a:prstGeom prst="line">
              <a:avLst/>
            </a:prstGeom>
            <a:ln w="25400">
              <a:solidFill>
                <a:srgbClr val="0D3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D490158-5045-4385-992E-28F17EE8C15D}"/>
                </a:ext>
              </a:extLst>
            </p:cNvPr>
            <p:cNvSpPr/>
            <p:nvPr/>
          </p:nvSpPr>
          <p:spPr>
            <a:xfrm>
              <a:off x="865381" y="3729426"/>
              <a:ext cx="3691156" cy="544244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One of two dedicated supernova detectors.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77EDBC6-C0E9-4EB6-8FCB-CC6762535CB2}"/>
                </a:ext>
              </a:extLst>
            </p:cNvPr>
            <p:cNvSpPr/>
            <p:nvPr/>
          </p:nvSpPr>
          <p:spPr>
            <a:xfrm>
              <a:off x="865381" y="4505973"/>
              <a:ext cx="3691156" cy="544244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Completed construction in May 2012, joined SNEWS in Oct. 2015.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3D13F6F-545F-4737-88EC-F39E0754F1EE}"/>
                </a:ext>
              </a:extLst>
            </p:cNvPr>
            <p:cNvSpPr/>
            <p:nvPr/>
          </p:nvSpPr>
          <p:spPr>
            <a:xfrm>
              <a:off x="865381" y="5280789"/>
              <a:ext cx="3691156" cy="544244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Compliment sensitivity to other neutrino detectors (SNO+, SuperK, </a:t>
              </a:r>
              <a:r>
                <a:rPr lang="en-CA" sz="1600" dirty="0" err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etc</a:t>
              </a:r>
              <a:r>
                <a:rPr lang="en-CA" sz="1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78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28A18-0177-48C1-95A8-704E4FB2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74-F042-42B8-92DD-6EAE01718B18}" type="datetime1">
              <a:rPr lang="en-CA" smtClean="0"/>
              <a:pPr/>
              <a:t>2020-01-30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D7B2D-115B-4A5B-892C-5D53AAD6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8914"/>
            <a:ext cx="4114800" cy="365125"/>
          </a:xfrm>
        </p:spPr>
        <p:txBody>
          <a:bodyPr/>
          <a:lstStyle/>
          <a:p>
            <a:r>
              <a:rPr lang="en-CA"/>
              <a:t>Remington Hill - Laurentian University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8D7DD-905D-4943-BF50-48453D11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pPr/>
              <a:t>4</a:t>
            </a:fld>
            <a:endParaRPr lang="en-CA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AD2AD37-9EEF-42D0-B80F-E75C6A83DCB8}"/>
              </a:ext>
            </a:extLst>
          </p:cNvPr>
          <p:cNvGrpSpPr/>
          <p:nvPr/>
        </p:nvGrpSpPr>
        <p:grpSpPr>
          <a:xfrm>
            <a:off x="514266" y="1254316"/>
            <a:ext cx="4035666" cy="4491574"/>
            <a:chOff x="382598" y="1493110"/>
            <a:chExt cx="4035666" cy="44915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D7C70A-D648-4C9E-895E-52DE6D7C2E8C}"/>
                </a:ext>
              </a:extLst>
            </p:cNvPr>
            <p:cNvSpPr txBox="1"/>
            <p:nvPr/>
          </p:nvSpPr>
          <p:spPr>
            <a:xfrm>
              <a:off x="382598" y="1493110"/>
              <a:ext cx="4035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dirty="0"/>
                <a:t>HALO-1kT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0518715-96AE-473D-982D-6DC0D1EAABA1}"/>
                </a:ext>
              </a:extLst>
            </p:cNvPr>
            <p:cNvSpPr/>
            <p:nvPr/>
          </p:nvSpPr>
          <p:spPr>
            <a:xfrm>
              <a:off x="554853" y="2310367"/>
              <a:ext cx="3691156" cy="769441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R&amp;D is funded. With candidate location at Gran Sasso National Laboratory, Italy.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ADA685C-C4AF-4420-8456-B53A768248F6}"/>
                </a:ext>
              </a:extLst>
            </p:cNvPr>
            <p:cNvSpPr/>
            <p:nvPr/>
          </p:nvSpPr>
          <p:spPr>
            <a:xfrm>
              <a:off x="554853" y="3247280"/>
              <a:ext cx="3691156" cy="769441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HALO’s bigger brother. 79 tonnes of Pb in HALO, 1 kiloton in HALO-1kT.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11AE4B3-E935-44CC-AF5C-26275D3F7525}"/>
                </a:ext>
              </a:extLst>
            </p:cNvPr>
            <p:cNvSpPr/>
            <p:nvPr/>
          </p:nvSpPr>
          <p:spPr>
            <a:xfrm>
              <a:off x="554853" y="4207828"/>
              <a:ext cx="3691156" cy="769441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Improvements upon base design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E1DACEA-16D9-4635-A3EF-7BF48867E307}"/>
                </a:ext>
              </a:extLst>
            </p:cNvPr>
            <p:cNvSpPr/>
            <p:nvPr/>
          </p:nvSpPr>
          <p:spPr>
            <a:xfrm>
              <a:off x="1685955" y="5113401"/>
              <a:ext cx="1432975" cy="365125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Sensitivity 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813573A-A267-44BD-B647-5A86D0FCE3E0}"/>
                </a:ext>
              </a:extLst>
            </p:cNvPr>
            <p:cNvGrpSpPr/>
            <p:nvPr/>
          </p:nvGrpSpPr>
          <p:grpSpPr>
            <a:xfrm>
              <a:off x="838200" y="5619559"/>
              <a:ext cx="3090505" cy="365125"/>
              <a:chOff x="838200" y="5619559"/>
              <a:chExt cx="3090505" cy="3651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C169D30E-8F46-401F-B8C3-76F47BC495C5}"/>
                      </a:ext>
                    </a:extLst>
                  </p:cNvPr>
                  <p:cNvSpPr/>
                  <p:nvPr/>
                </p:nvSpPr>
                <p:spPr>
                  <a:xfrm>
                    <a:off x="838200" y="5619559"/>
                    <a:ext cx="1518140" cy="365125"/>
                  </a:xfrm>
                  <a:prstGeom prst="roundRect">
                    <a:avLst/>
                  </a:prstGeom>
                  <a:noFill/>
                  <a:ln w="25400">
                    <a:solidFill>
                      <a:srgbClr val="0D369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CA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CA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Capture Eff.</a:t>
                    </a:r>
                  </a:p>
                </p:txBody>
              </p:sp>
            </mc:Choice>
            <mc:Fallback xmlns=""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C169D30E-8F46-401F-B8C3-76F47BC495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200" y="5619559"/>
                    <a:ext cx="1518140" cy="365125"/>
                  </a:xfrm>
                  <a:prstGeom prst="roundRect">
                    <a:avLst/>
                  </a:prstGeom>
                  <a:blipFill>
                    <a:blip r:embed="rId2"/>
                    <a:stretch>
                      <a:fillRect b="-10938"/>
                    </a:stretch>
                  </a:blipFill>
                  <a:ln w="25400">
                    <a:solidFill>
                      <a:srgbClr val="0D3692"/>
                    </a:solidFill>
                  </a:ln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8583FC1-A32B-4A33-BC54-3B308DA78EFF}"/>
                  </a:ext>
                </a:extLst>
              </p:cNvPr>
              <p:cNvSpPr/>
              <p:nvPr/>
            </p:nvSpPr>
            <p:spPr>
              <a:xfrm>
                <a:off x="2495730" y="5619559"/>
                <a:ext cx="1432975" cy="365125"/>
              </a:xfrm>
              <a:prstGeom prst="roundRect">
                <a:avLst/>
              </a:prstGeom>
              <a:noFill/>
              <a:ln w="25400">
                <a:solidFill>
                  <a:srgbClr val="0D36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Shielding</a:t>
                </a: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87F2108-0328-49EC-87B8-BD5D77923A63}"/>
                </a:ext>
              </a:extLst>
            </p:cNvPr>
            <p:cNvCxnSpPr>
              <a:cxnSpLocks/>
              <a:stCxn id="38" idx="2"/>
              <a:endCxn id="40" idx="0"/>
            </p:cNvCxnSpPr>
            <p:nvPr/>
          </p:nvCxnSpPr>
          <p:spPr>
            <a:xfrm>
              <a:off x="2400431" y="4977269"/>
              <a:ext cx="2012" cy="136132"/>
            </a:xfrm>
            <a:prstGeom prst="line">
              <a:avLst/>
            </a:prstGeom>
            <a:ln w="25400">
              <a:solidFill>
                <a:srgbClr val="0D3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65774B3-5602-4EA4-84A5-0168B73A463A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1597270" y="4974819"/>
              <a:ext cx="0" cy="644740"/>
            </a:xfrm>
            <a:prstGeom prst="line">
              <a:avLst/>
            </a:prstGeom>
            <a:ln w="25400">
              <a:solidFill>
                <a:srgbClr val="0D3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B3E9E80-7648-4DAE-8149-05E80E8222AA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3212218" y="4974819"/>
              <a:ext cx="0" cy="644740"/>
            </a:xfrm>
            <a:prstGeom prst="line">
              <a:avLst/>
            </a:prstGeom>
            <a:ln w="25400">
              <a:solidFill>
                <a:srgbClr val="0D3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BF5754F-51D0-4AAA-87B3-A0CA43FF965A}"/>
              </a:ext>
            </a:extLst>
          </p:cNvPr>
          <p:cNvGrpSpPr/>
          <p:nvPr/>
        </p:nvGrpSpPr>
        <p:grpSpPr>
          <a:xfrm>
            <a:off x="4786937" y="1254316"/>
            <a:ext cx="7425567" cy="5015690"/>
            <a:chOff x="4786937" y="1254316"/>
            <a:chExt cx="7425567" cy="501569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C121E45-0E37-4EA7-A1A2-7E262F609787}"/>
                </a:ext>
              </a:extLst>
            </p:cNvPr>
            <p:cNvGrpSpPr/>
            <p:nvPr/>
          </p:nvGrpSpPr>
          <p:grpSpPr>
            <a:xfrm>
              <a:off x="4786937" y="1254316"/>
              <a:ext cx="7425567" cy="5015690"/>
              <a:chOff x="4786937" y="1254316"/>
              <a:chExt cx="7425567" cy="501569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9EB9295F-E971-4E07-AB7E-693D4BD9950A}"/>
                  </a:ext>
                </a:extLst>
              </p:cNvPr>
              <p:cNvGrpSpPr/>
              <p:nvPr/>
            </p:nvGrpSpPr>
            <p:grpSpPr>
              <a:xfrm>
                <a:off x="4786937" y="1254316"/>
                <a:ext cx="7405063" cy="4329655"/>
                <a:chOff x="4786937" y="1254316"/>
                <a:chExt cx="7405063" cy="4329655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0FAC60FD-5701-4255-B359-8C90F6912E7C}"/>
                    </a:ext>
                  </a:extLst>
                </p:cNvPr>
                <p:cNvGrpSpPr/>
                <p:nvPr/>
              </p:nvGrpSpPr>
              <p:grpSpPr>
                <a:xfrm>
                  <a:off x="4786937" y="1639785"/>
                  <a:ext cx="7405063" cy="3944186"/>
                  <a:chOff x="4471935" y="1802901"/>
                  <a:chExt cx="7405063" cy="3944186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3C97227E-4FAC-4278-A230-79698E98F134}"/>
                      </a:ext>
                    </a:extLst>
                  </p:cNvPr>
                  <p:cNvGrpSpPr/>
                  <p:nvPr/>
                </p:nvGrpSpPr>
                <p:grpSpPr>
                  <a:xfrm>
                    <a:off x="4673191" y="1802901"/>
                    <a:ext cx="7203807" cy="3944186"/>
                    <a:chOff x="4673191" y="1802901"/>
                    <a:chExt cx="7203807" cy="3944186"/>
                  </a:xfrm>
                </p:grpSpPr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F93B8574-B383-4252-A294-422D970E42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29624" y="1802901"/>
                      <a:ext cx="4447374" cy="3944186"/>
                      <a:chOff x="7429624" y="1802901"/>
                      <a:chExt cx="4447374" cy="3944186"/>
                    </a:xfrm>
                  </p:grpSpPr>
                  <p:grpSp>
                    <p:nvGrpSpPr>
                      <p:cNvPr id="18" name="Group 17">
                        <a:extLst>
                          <a:ext uri="{FF2B5EF4-FFF2-40B4-BE49-F238E27FC236}">
                            <a16:creationId xmlns:a16="http://schemas.microsoft.com/office/drawing/2014/main" id="{8FA348E1-802E-4327-B4C0-D9B23626C77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429624" y="1802901"/>
                        <a:ext cx="4234136" cy="3944186"/>
                        <a:chOff x="7599954" y="1780290"/>
                        <a:chExt cx="4234136" cy="3944186"/>
                      </a:xfrm>
                    </p:grpSpPr>
                    <p:pic>
                      <p:nvPicPr>
                        <p:cNvPr id="3" name="Picture 2" descr="A picture containing white, computer, table&#10;&#10;Description automatically generated">
                          <a:extLst>
                            <a:ext uri="{FF2B5EF4-FFF2-40B4-BE49-F238E27FC236}">
                              <a16:creationId xmlns:a16="http://schemas.microsoft.com/office/drawing/2014/main" id="{B729BBE1-03B7-4BCC-BEE2-6971F836F6C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599954" y="1802901"/>
                          <a:ext cx="3933108" cy="3921575"/>
                        </a:xfrm>
                        <a:prstGeom prst="rect">
                          <a:avLst/>
                        </a:prstGeom>
                      </p:spPr>
                    </p:pic>
                    <p:cxnSp>
                      <p:nvCxnSpPr>
                        <p:cNvPr id="14" name="Straight Connector 13">
                          <a:extLst>
                            <a:ext uri="{FF2B5EF4-FFF2-40B4-BE49-F238E27FC236}">
                              <a16:creationId xmlns:a16="http://schemas.microsoft.com/office/drawing/2014/main" id="{B588FBE7-B386-4DF2-B1C3-0F29099EFF3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1720945" y="1793665"/>
                          <a:ext cx="0" cy="3921575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" name="Straight Connector 14">
                          <a:extLst>
                            <a:ext uri="{FF2B5EF4-FFF2-40B4-BE49-F238E27FC236}">
                              <a16:creationId xmlns:a16="http://schemas.microsoft.com/office/drawing/2014/main" id="{51DE79F3-28AA-469B-9D81-A65E51BB0C3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607800" y="5717789"/>
                          <a:ext cx="226290" cy="0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" name="Straight Connector 16">
                          <a:extLst>
                            <a:ext uri="{FF2B5EF4-FFF2-40B4-BE49-F238E27FC236}">
                              <a16:creationId xmlns:a16="http://schemas.microsoft.com/office/drawing/2014/main" id="{EBF80AFB-72AA-419E-B9B5-6F2BC0030F2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607800" y="1780290"/>
                          <a:ext cx="226290" cy="0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33EC15F7-7948-43FC-B1FB-802924D51D55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5400000">
                        <a:off x="11373187" y="3661517"/>
                        <a:ext cx="73062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CA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4.45 m</a:t>
                        </a:r>
                      </a:p>
                    </p:txBody>
                  </p:sp>
                </p:grp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164E698E-02A6-4771-BAC6-B3927D4F18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91227" y="3725069"/>
                      <a:ext cx="0" cy="1999407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5447D801-DA6B-4364-A782-181A1D8825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082" y="5727025"/>
                      <a:ext cx="22629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4CB07920-1A3B-43D3-BCBA-3EA15CB869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3191" y="3725069"/>
                      <a:ext cx="22629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69DF0572-B801-4247-A0A8-7BC6BD9740E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245123" y="4535579"/>
                    <a:ext cx="73062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2.4 m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EEE16547-886C-4BDC-AD7F-F041C89D86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73697" y="3152045"/>
                      <a:ext cx="20986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oMath>
                      </a14:m>
                      <a:r>
                        <a:rPr lang="en-CA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efficiency ~ 28%</a:t>
                      </a:r>
                      <a:endParaRPr lang="en-CA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EEE16547-886C-4BDC-AD7F-F041C89D86C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73697" y="3152045"/>
                      <a:ext cx="2098674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9836" r="-872" b="-229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C5F1C073-F9AA-48F1-A1A7-A8501369F1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61843" y="1254316"/>
                      <a:ext cx="20986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oMath>
                      </a14:m>
                      <a:r>
                        <a:rPr lang="en-CA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efficiency ~ 53%</a:t>
                      </a:r>
                    </a:p>
                  </p:txBody>
                </p:sp>
              </mc:Choice>
              <mc:Fallback xmlns="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C5F1C073-F9AA-48F1-A1A7-A8501369F12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61843" y="1254316"/>
                      <a:ext cx="2098674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11667" r="-872" b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44E23B7-DF79-42E8-BF2F-64C60AFBE720}"/>
                  </a:ext>
                </a:extLst>
              </p:cNvPr>
              <p:cNvSpPr txBox="1"/>
              <p:nvPr/>
            </p:nvSpPr>
            <p:spPr>
              <a:xfrm>
                <a:off x="4786938" y="5746786"/>
                <a:ext cx="7425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HALO and HALO-1kT side by side comparison. The model of HALO-1kT is a Geant4 model, rather than a schematic diagram.</a:t>
                </a:r>
              </a:p>
            </p:txBody>
          </p:sp>
        </p:grpSp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D2908DA-A6CA-423B-9982-5D35EBC58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21" y="3548289"/>
              <a:ext cx="2539411" cy="2062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683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28A18-0177-48C1-95A8-704E4FB2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74-F042-42B8-92DD-6EAE01718B18}" type="datetime1">
              <a:rPr lang="en-CA" smtClean="0"/>
              <a:pPr/>
              <a:t>2020-01-30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D7B2D-115B-4A5B-892C-5D53AAD6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Remington Hill - Laurentian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8D7DD-905D-4943-BF50-48453D11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7C70A-D648-4C9E-895E-52DE6D7C2E8C}"/>
              </a:ext>
            </a:extLst>
          </p:cNvPr>
          <p:cNvSpPr txBox="1"/>
          <p:nvPr/>
        </p:nvSpPr>
        <p:spPr>
          <a:xfrm>
            <a:off x="460204" y="924232"/>
            <a:ext cx="715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/>
              <a:t>Neutrino Interactions (in HALO)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C152286-1221-47BD-8D5C-1209FE4B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045" y="3223865"/>
            <a:ext cx="5078634" cy="2790071"/>
          </a:xfrm>
          <a:prstGeom prst="rect">
            <a:avLst/>
          </a:prstGeom>
          <a:ln w="25400">
            <a:noFill/>
          </a:ln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3764DFC-1D9D-4AE1-84FD-DD0C6F785B79}"/>
              </a:ext>
            </a:extLst>
          </p:cNvPr>
          <p:cNvGrpSpPr/>
          <p:nvPr/>
        </p:nvGrpSpPr>
        <p:grpSpPr>
          <a:xfrm>
            <a:off x="339568" y="1757948"/>
            <a:ext cx="9180552" cy="1816911"/>
            <a:chOff x="339568" y="1757948"/>
            <a:chExt cx="9180552" cy="181691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130908C-7219-4A23-B013-625FE7275266}"/>
                </a:ext>
              </a:extLst>
            </p:cNvPr>
            <p:cNvSpPr/>
            <p:nvPr/>
          </p:nvSpPr>
          <p:spPr>
            <a:xfrm>
              <a:off x="339568" y="3110663"/>
              <a:ext cx="2861737" cy="464196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Neutron Detection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A5E34E6-E2EF-413F-8D65-EC2EA0D43F09}"/>
                    </a:ext>
                  </a:extLst>
                </p:cNvPr>
                <p:cNvSpPr txBox="1"/>
                <p:nvPr/>
              </p:nvSpPr>
              <p:spPr>
                <a:xfrm>
                  <a:off x="3584732" y="3202792"/>
                  <a:ext cx="301096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</m:oMath>
                  </a14:m>
                  <a:r>
                    <a:rPr lang="en-CA" baseline="30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3</a:t>
                  </a:r>
                  <a:r>
                    <a: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He </a:t>
                  </a:r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+764 </m:t>
                      </m:r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keV</m:t>
                      </m:r>
                    </m:oMath>
                  </a14:m>
                  <a:endParaRPr lang="en-CA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A5E34E6-E2EF-413F-8D65-EC2EA0D43F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4732" y="3202792"/>
                  <a:ext cx="3010962" cy="276999"/>
                </a:xfrm>
                <a:prstGeom prst="rect">
                  <a:avLst/>
                </a:prstGeom>
                <a:blipFill>
                  <a:blip r:embed="rId3"/>
                  <a:stretch>
                    <a:fillRect t="-30435" b="-4782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8A2F6BF-BF4A-44A8-B036-AA748C9F715C}"/>
                </a:ext>
              </a:extLst>
            </p:cNvPr>
            <p:cNvSpPr/>
            <p:nvPr/>
          </p:nvSpPr>
          <p:spPr>
            <a:xfrm>
              <a:off x="339569" y="2435625"/>
              <a:ext cx="2861737" cy="464196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Neutral Current (NC)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4823619-6B81-4E41-B069-C22B90DEC80F}"/>
                    </a:ext>
                  </a:extLst>
                </p:cNvPr>
                <p:cNvSpPr txBox="1"/>
                <p:nvPr/>
              </p:nvSpPr>
              <p:spPr>
                <a:xfrm>
                  <a:off x="3262618" y="2544748"/>
                  <a:ext cx="301096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</m:oMath>
                  </a14:m>
                  <a:r>
                    <a:rPr lang="en-CA" baseline="30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r>
                    <a: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Pb </a:t>
                  </a:r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</m:oMath>
                  </a14:m>
                  <a:r>
                    <a:rPr lang="en-CA" baseline="30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r>
                    <a: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Pb</a:t>
                  </a:r>
                  <a:r>
                    <a:rPr lang="en-CA" baseline="30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*</a:t>
                  </a:r>
                  <a:r>
                    <a: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a14:m>
                  <a:endParaRPr lang="en-CA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4823619-6B81-4E41-B069-C22B90DEC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618" y="2544748"/>
                  <a:ext cx="3010962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30435" b="-4782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83181A6-A7D9-486C-9AC9-D52AF4732D06}"/>
                    </a:ext>
                  </a:extLst>
                </p:cNvPr>
                <p:cNvSpPr txBox="1"/>
                <p:nvPr/>
              </p:nvSpPr>
              <p:spPr>
                <a:xfrm>
                  <a:off x="6509158" y="2544748"/>
                  <a:ext cx="301096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CA" baseline="30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r>
                    <a: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Pb</a:t>
                  </a:r>
                  <a:r>
                    <a:rPr lang="en-CA" baseline="30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*</a:t>
                  </a:r>
                  <a:r>
                    <a: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</m:oMath>
                  </a14:m>
                  <a:r>
                    <a:rPr lang="en-CA" baseline="30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(A-1),(A-2)</a:t>
                  </a:r>
                  <a:r>
                    <a: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Pb </a:t>
                  </a:r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CA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83181A6-A7D9-486C-9AC9-D52AF4732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158" y="2544748"/>
                  <a:ext cx="301096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239" t="-30435" r="-2429" b="-4782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6EDC050-8504-4AF4-87A8-DDF325157244}"/>
                </a:ext>
              </a:extLst>
            </p:cNvPr>
            <p:cNvSpPr/>
            <p:nvPr/>
          </p:nvSpPr>
          <p:spPr>
            <a:xfrm>
              <a:off x="339572" y="1764582"/>
              <a:ext cx="2861737" cy="464196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Charged Current (CC)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6CEF2FB-0DB1-4BA4-8A9D-9A1EC9B1D88F}"/>
                    </a:ext>
                  </a:extLst>
                </p:cNvPr>
                <p:cNvSpPr txBox="1"/>
                <p:nvPr/>
              </p:nvSpPr>
              <p:spPr>
                <a:xfrm>
                  <a:off x="3262618" y="1859799"/>
                  <a:ext cx="301096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</m:oMath>
                  </a14:m>
                  <a:r>
                    <a:rPr lang="en-CA" baseline="30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r>
                    <a: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Pb </a:t>
                  </a:r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</m:oMath>
                  </a14:m>
                  <a:r>
                    <a:rPr lang="en-CA" baseline="30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r>
                    <a: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Bi</a:t>
                  </a:r>
                  <a:r>
                    <a:rPr lang="en-CA" baseline="30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*</a:t>
                  </a:r>
                  <a:r>
                    <a: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endParaRPr lang="en-CA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6CEF2FB-0DB1-4BA4-8A9D-9A1EC9B1D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618" y="1859799"/>
                  <a:ext cx="3010962" cy="276999"/>
                </a:xfrm>
                <a:prstGeom prst="rect">
                  <a:avLst/>
                </a:prstGeom>
                <a:blipFill>
                  <a:blip r:embed="rId6"/>
                  <a:stretch>
                    <a:fillRect t="-30435" b="-4782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FFD86E5-CA6F-428A-87B3-09791E9096E8}"/>
                    </a:ext>
                  </a:extLst>
                </p:cNvPr>
                <p:cNvSpPr txBox="1"/>
                <p:nvPr/>
              </p:nvSpPr>
              <p:spPr>
                <a:xfrm>
                  <a:off x="6509158" y="1865631"/>
                  <a:ext cx="301096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CA" baseline="30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r>
                    <a: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Bi</a:t>
                  </a:r>
                  <a:r>
                    <a:rPr lang="en-CA" baseline="30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*</a:t>
                  </a:r>
                  <a:r>
                    <a: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</m:oMath>
                  </a14:m>
                  <a:r>
                    <a:rPr lang="en-CA" baseline="30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(A-1),(A-2)</a:t>
                  </a:r>
                  <a:r>
                    <a: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Bi </a:t>
                  </a:r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CA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FFD86E5-CA6F-428A-87B3-09791E9096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158" y="1865631"/>
                  <a:ext cx="301096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19" t="-31111" r="-607" b="-5111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19C2A0B-28FF-4205-9880-544A6688E23A}"/>
                </a:ext>
              </a:extLst>
            </p:cNvPr>
            <p:cNvSpPr/>
            <p:nvPr/>
          </p:nvSpPr>
          <p:spPr>
            <a:xfrm>
              <a:off x="4831117" y="1764298"/>
              <a:ext cx="468000" cy="468000"/>
            </a:xfrm>
            <a:prstGeom prst="ellipse">
              <a:avLst/>
            </a:prstGeom>
            <a:noFill/>
            <a:ln w="1905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94CA5F8-788A-4729-9A26-A949D35A4C11}"/>
                </a:ext>
              </a:extLst>
            </p:cNvPr>
            <p:cNvSpPr/>
            <p:nvPr/>
          </p:nvSpPr>
          <p:spPr>
            <a:xfrm>
              <a:off x="6500045" y="1764298"/>
              <a:ext cx="468000" cy="468000"/>
            </a:xfrm>
            <a:prstGeom prst="ellipse">
              <a:avLst/>
            </a:prstGeom>
            <a:noFill/>
            <a:ln w="1905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475E3422-0E7F-48BD-AF6C-E9324004769B}"/>
                </a:ext>
              </a:extLst>
            </p:cNvPr>
            <p:cNvCxnSpPr>
              <a:cxnSpLocks/>
              <a:stCxn id="20" idx="0"/>
              <a:endCxn id="23" idx="0"/>
            </p:cNvCxnSpPr>
            <p:nvPr/>
          </p:nvCxnSpPr>
          <p:spPr>
            <a:xfrm rot="5400000" flipH="1" flipV="1">
              <a:off x="5899581" y="929834"/>
              <a:ext cx="12700" cy="1668928"/>
            </a:xfrm>
            <a:prstGeom prst="bentConnector3">
              <a:avLst>
                <a:gd name="adj1" fmla="val 941283"/>
              </a:avLst>
            </a:prstGeom>
            <a:ln w="19050">
              <a:solidFill>
                <a:srgbClr val="0D3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B83688D-FF58-4977-994A-4116A2313D7D}"/>
                </a:ext>
              </a:extLst>
            </p:cNvPr>
            <p:cNvSpPr/>
            <p:nvPr/>
          </p:nvSpPr>
          <p:spPr>
            <a:xfrm>
              <a:off x="4863991" y="2444595"/>
              <a:ext cx="486000" cy="486000"/>
            </a:xfrm>
            <a:prstGeom prst="ellipse">
              <a:avLst/>
            </a:prstGeom>
            <a:noFill/>
            <a:ln w="1905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2B3A220C-C104-498E-8AB6-770959E6F95C}"/>
                </a:ext>
              </a:extLst>
            </p:cNvPr>
            <p:cNvCxnSpPr>
              <a:cxnSpLocks/>
              <a:stCxn id="59" idx="0"/>
              <a:endCxn id="64" idx="0"/>
            </p:cNvCxnSpPr>
            <p:nvPr/>
          </p:nvCxnSpPr>
          <p:spPr>
            <a:xfrm rot="5400000" flipH="1" flipV="1">
              <a:off x="5901761" y="1643657"/>
              <a:ext cx="6169" cy="1595709"/>
            </a:xfrm>
            <a:prstGeom prst="bentConnector3">
              <a:avLst>
                <a:gd name="adj1" fmla="val 1901832"/>
              </a:avLst>
            </a:prstGeom>
            <a:ln w="19050">
              <a:solidFill>
                <a:srgbClr val="0D3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23EB45E-1E10-4246-A390-BF246ADF0049}"/>
                </a:ext>
              </a:extLst>
            </p:cNvPr>
            <p:cNvSpPr/>
            <p:nvPr/>
          </p:nvSpPr>
          <p:spPr>
            <a:xfrm>
              <a:off x="6459700" y="2438426"/>
              <a:ext cx="486000" cy="486000"/>
            </a:xfrm>
            <a:prstGeom prst="ellipse">
              <a:avLst/>
            </a:prstGeom>
            <a:noFill/>
            <a:ln w="1905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30CAA7C6-CC8C-4416-985D-831FB34A55DC}"/>
              </a:ext>
            </a:extLst>
          </p:cNvPr>
          <p:cNvSpPr txBox="1"/>
          <p:nvPr/>
        </p:nvSpPr>
        <p:spPr>
          <a:xfrm>
            <a:off x="7846583" y="5998857"/>
            <a:ext cx="380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Cambria Math" panose="02040503050406030204" pitchFamily="18" charset="0"/>
                <a:ea typeface="Cambria Math" panose="02040503050406030204" pitchFamily="18" charset="0"/>
                <a:cs typeface="CMU Serif" panose="02000603000000000000" pitchFamily="2" charset="0"/>
              </a:rPr>
              <a:t>Spectra taken from neutron proportional counter.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5CFC75-B373-411B-B549-526D6CF34F51}"/>
              </a:ext>
            </a:extLst>
          </p:cNvPr>
          <p:cNvSpPr txBox="1"/>
          <p:nvPr/>
        </p:nvSpPr>
        <p:spPr>
          <a:xfrm>
            <a:off x="578064" y="5110834"/>
            <a:ext cx="158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Cambria Math" panose="02040503050406030204" pitchFamily="18" charset="0"/>
                <a:ea typeface="Cambria Math" panose="02040503050406030204" pitchFamily="18" charset="0"/>
                <a:cs typeface="CMU Serif" panose="02000603000000000000" pitchFamily="2" charset="0"/>
              </a:rPr>
              <a:t>Proportional Counter Cross Section (components and tracks not to scale).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DABC185-0C71-4373-BC3C-2CD948A572C4}"/>
              </a:ext>
            </a:extLst>
          </p:cNvPr>
          <p:cNvGrpSpPr/>
          <p:nvPr/>
        </p:nvGrpSpPr>
        <p:grpSpPr>
          <a:xfrm>
            <a:off x="1452341" y="3839054"/>
            <a:ext cx="3213523" cy="2357876"/>
            <a:chOff x="1602305" y="4863468"/>
            <a:chExt cx="2436295" cy="18000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73E3425-92D5-4326-92C9-4D27992A3BA6}"/>
                </a:ext>
              </a:extLst>
            </p:cNvPr>
            <p:cNvGrpSpPr/>
            <p:nvPr/>
          </p:nvGrpSpPr>
          <p:grpSpPr>
            <a:xfrm>
              <a:off x="1602305" y="4863468"/>
              <a:ext cx="2436295" cy="1800000"/>
              <a:chOff x="1602305" y="4863468"/>
              <a:chExt cx="2436295" cy="1800000"/>
            </a:xfrm>
          </p:grpSpPr>
          <p:sp>
            <p:nvSpPr>
              <p:cNvPr id="50" name="Circle: Hollow 49">
                <a:extLst>
                  <a:ext uri="{FF2B5EF4-FFF2-40B4-BE49-F238E27FC236}">
                    <a16:creationId xmlns:a16="http://schemas.microsoft.com/office/drawing/2014/main" id="{39E6EF84-C303-4F3F-B59A-18D50D5CA5D9}"/>
                  </a:ext>
                </a:extLst>
              </p:cNvPr>
              <p:cNvSpPr/>
              <p:nvPr/>
            </p:nvSpPr>
            <p:spPr>
              <a:xfrm>
                <a:off x="2238600" y="4863468"/>
                <a:ext cx="1800000" cy="1800000"/>
              </a:xfrm>
              <a:prstGeom prst="donut">
                <a:avLst>
                  <a:gd name="adj" fmla="val 1164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BF4DF8A-A525-4D8D-A943-B6805278249B}"/>
                  </a:ext>
                </a:extLst>
              </p:cNvPr>
              <p:cNvSpPr txBox="1"/>
              <p:nvPr/>
            </p:nvSpPr>
            <p:spPr>
              <a:xfrm>
                <a:off x="1602305" y="5313675"/>
                <a:ext cx="329026" cy="28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i="1" dirty="0"/>
                  <a:t>n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911C6A6A-D4C8-412C-983A-50C87DE7B0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0837" y="5454649"/>
                <a:ext cx="357763" cy="64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4AA0EA5-5035-4685-AD8E-4B9A7F8468DA}"/>
                </a:ext>
              </a:extLst>
            </p:cNvPr>
            <p:cNvSpPr/>
            <p:nvPr/>
          </p:nvSpPr>
          <p:spPr>
            <a:xfrm>
              <a:off x="2337392" y="4951316"/>
              <a:ext cx="1620000" cy="1620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6C43D46-A1E6-4808-9CAC-7EE8E78446C7}"/>
                </a:ext>
              </a:extLst>
            </p:cNvPr>
            <p:cNvSpPr txBox="1"/>
            <p:nvPr/>
          </p:nvSpPr>
          <p:spPr>
            <a:xfrm>
              <a:off x="3015001" y="5276482"/>
              <a:ext cx="536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aseline="30000" dirty="0">
                  <a:ln>
                    <a:solidFill>
                      <a:schemeClr val="tx1"/>
                    </a:solidFill>
                  </a:ln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lang="en-CA" dirty="0">
                  <a:ln>
                    <a:solidFill>
                      <a:schemeClr val="tx1"/>
                    </a:solidFill>
                  </a:ln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He</a:t>
              </a:r>
              <a:endParaRPr lang="en-CA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4DBC72A-F6ED-494B-BBBB-11DC36D0EA27}"/>
                </a:ext>
              </a:extLst>
            </p:cNvPr>
            <p:cNvSpPr/>
            <p:nvPr/>
          </p:nvSpPr>
          <p:spPr>
            <a:xfrm>
              <a:off x="3129154" y="5714207"/>
              <a:ext cx="72000" cy="72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CEB6752-385A-4F75-BD94-33CC5875582A}"/>
              </a:ext>
            </a:extLst>
          </p:cNvPr>
          <p:cNvCxnSpPr>
            <a:cxnSpLocks/>
          </p:cNvCxnSpPr>
          <p:nvPr/>
        </p:nvCxnSpPr>
        <p:spPr>
          <a:xfrm flipV="1">
            <a:off x="3095012" y="4311769"/>
            <a:ext cx="106293" cy="332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1E531F1-B954-491E-8A03-4AF99A3CE9E8}"/>
              </a:ext>
            </a:extLst>
          </p:cNvPr>
          <p:cNvCxnSpPr>
            <a:cxnSpLocks/>
          </p:cNvCxnSpPr>
          <p:nvPr/>
        </p:nvCxnSpPr>
        <p:spPr>
          <a:xfrm flipH="1">
            <a:off x="2980661" y="4698191"/>
            <a:ext cx="99254" cy="2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A4AEC44-06B7-4434-A54A-54F139D7657A}"/>
              </a:ext>
            </a:extLst>
          </p:cNvPr>
          <p:cNvSpPr txBox="1"/>
          <p:nvPr/>
        </p:nvSpPr>
        <p:spPr>
          <a:xfrm>
            <a:off x="3045622" y="3957520"/>
            <a:ext cx="43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/>
              <a:t>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7F6640-DA05-4E89-A326-21B09F5E7430}"/>
              </a:ext>
            </a:extLst>
          </p:cNvPr>
          <p:cNvSpPr txBox="1"/>
          <p:nvPr/>
        </p:nvSpPr>
        <p:spPr>
          <a:xfrm>
            <a:off x="2714166" y="4872789"/>
            <a:ext cx="43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88655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6463AD36-E26D-48AC-9B3E-C998EEE5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8707-D996-4320-A949-4A99B17B9DBA}" type="datetime1">
              <a:rPr lang="en-CA" smtClean="0"/>
              <a:t>2020-01-30</a:t>
            </a:fld>
            <a:endParaRPr lang="en-CA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40248C6-B954-49A9-821B-CF0EECEA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Remington Hill - Laurentian University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F1DCD7A-56E0-4A99-849D-22D3B776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C925-DFC5-41DC-93F7-154B95E0C23E}" type="slidenum">
              <a:rPr lang="en-CA" smtClean="0"/>
              <a:t>6</a:t>
            </a:fld>
            <a:endParaRPr lang="en-CA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C8866D3-A061-49DA-A82E-6AF3BDD629FE}"/>
              </a:ext>
            </a:extLst>
          </p:cNvPr>
          <p:cNvGrpSpPr/>
          <p:nvPr/>
        </p:nvGrpSpPr>
        <p:grpSpPr>
          <a:xfrm>
            <a:off x="28492" y="1189948"/>
            <a:ext cx="6975518" cy="4648014"/>
            <a:chOff x="28492" y="1189948"/>
            <a:chExt cx="6975518" cy="464801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60D45B3-95CF-4751-A362-87E88407E5C3}"/>
                </a:ext>
              </a:extLst>
            </p:cNvPr>
            <p:cNvGrpSpPr/>
            <p:nvPr/>
          </p:nvGrpSpPr>
          <p:grpSpPr>
            <a:xfrm>
              <a:off x="28492" y="1189948"/>
              <a:ext cx="6975518" cy="4648014"/>
              <a:chOff x="28492" y="1189948"/>
              <a:chExt cx="6975518" cy="4648014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E569D3C-36CF-4745-866C-9A1DC2CB0B30}"/>
                  </a:ext>
                </a:extLst>
              </p:cNvPr>
              <p:cNvGrpSpPr/>
              <p:nvPr/>
            </p:nvGrpSpPr>
            <p:grpSpPr>
              <a:xfrm>
                <a:off x="28492" y="1189948"/>
                <a:ext cx="6975518" cy="4648014"/>
                <a:chOff x="28492" y="1189948"/>
                <a:chExt cx="6975518" cy="4648014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0F519089-440F-4239-8562-3D008307F8A8}"/>
                    </a:ext>
                  </a:extLst>
                </p:cNvPr>
                <p:cNvGrpSpPr/>
                <p:nvPr/>
              </p:nvGrpSpPr>
              <p:grpSpPr>
                <a:xfrm>
                  <a:off x="28492" y="1189948"/>
                  <a:ext cx="6975518" cy="4648014"/>
                  <a:chOff x="28492" y="1189948"/>
                  <a:chExt cx="6975518" cy="4648014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6CE21D35-9918-4FA6-9C37-07AF8996A0EE}"/>
                      </a:ext>
                    </a:extLst>
                  </p:cNvPr>
                  <p:cNvGrpSpPr/>
                  <p:nvPr/>
                </p:nvGrpSpPr>
                <p:grpSpPr>
                  <a:xfrm>
                    <a:off x="28492" y="1729746"/>
                    <a:ext cx="6975518" cy="4108216"/>
                    <a:chOff x="-52191" y="2169852"/>
                    <a:chExt cx="6975518" cy="4108216"/>
                  </a:xfrm>
                </p:grpSpPr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94CCD736-3F83-437B-90E4-D99FF3BBAF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52191" y="2169852"/>
                      <a:ext cx="6975518" cy="2953825"/>
                      <a:chOff x="-52191" y="2315272"/>
                      <a:chExt cx="6975518" cy="2953825"/>
                    </a:xfrm>
                  </p:grpSpPr>
                  <p:grpSp>
                    <p:nvGrpSpPr>
                      <p:cNvPr id="36" name="Group 35">
                        <a:extLst>
                          <a:ext uri="{FF2B5EF4-FFF2-40B4-BE49-F238E27FC236}">
                            <a16:creationId xmlns:a16="http://schemas.microsoft.com/office/drawing/2014/main" id="{062CD8AA-9BB9-4EFC-9B8C-0E55981A67E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52191" y="2699012"/>
                        <a:ext cx="6975518" cy="2570085"/>
                        <a:chOff x="-689851" y="2514455"/>
                        <a:chExt cx="6975518" cy="2570085"/>
                      </a:xfrm>
                    </p:grpSpPr>
                    <p:pic>
                      <p:nvPicPr>
                        <p:cNvPr id="10" name="Picture 9" descr="A close up of a logo&#10;&#10;Description automatically generated">
                          <a:extLst>
                            <a:ext uri="{FF2B5EF4-FFF2-40B4-BE49-F238E27FC236}">
                              <a16:creationId xmlns:a16="http://schemas.microsoft.com/office/drawing/2014/main" id="{F9AFA6BD-C0F6-4481-B6D5-1FC0AB9F9C8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-689851" y="2924054"/>
                          <a:ext cx="1752768" cy="1811829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4" name="Picture 3" descr="A picture containing sitting, small, front, table&#10;&#10;Description automatically generated">
                          <a:extLst>
                            <a:ext uri="{FF2B5EF4-FFF2-40B4-BE49-F238E27FC236}">
                              <a16:creationId xmlns:a16="http://schemas.microsoft.com/office/drawing/2014/main" id="{A21EB9D7-AE63-46CD-B5AE-B13B3833E0B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715582" y="2514455"/>
                          <a:ext cx="2570085" cy="2570085"/>
                        </a:xfrm>
                        <a:prstGeom prst="rect">
                          <a:avLst/>
                        </a:prstGeom>
                      </p:spPr>
                    </p:pic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7" name="TextBox 36">
                            <a:extLst>
                              <a:ext uri="{FF2B5EF4-FFF2-40B4-BE49-F238E27FC236}">
                                <a16:creationId xmlns:a16="http://schemas.microsoft.com/office/drawing/2014/main" id="{9BEDCC67-3040-4EF6-A567-6013DF88599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558569" y="2315272"/>
                            <a:ext cx="1231279" cy="52322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txBody>
                          <a:bodyPr wrap="square" lIns="0" tIns="0" rIns="0" bIns="0" rtlCol="0">
                            <a:spAutoFit/>
                          </a:bodyPr>
                          <a:lstStyle/>
                          <a:p>
                            <a:pPr algn="ctr"/>
                            <a14:m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a14:m>
                            <a:r>
                              <a:rPr lang="en-CA" dirty="0"/>
                              <a:t> </a:t>
                            </a:r>
                            <a:r>
                              <a:rPr lang="en-CA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a:t>Wavefront</a:t>
                            </a:r>
                            <a:endPara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7" name="TextBox 36">
                            <a:extLst>
                              <a:ext uri="{FF2B5EF4-FFF2-40B4-BE49-F238E27FC236}">
                                <a16:creationId xmlns:a16="http://schemas.microsoft.com/office/drawing/2014/main" id="{9BEDCC67-3040-4EF6-A567-6013DF885993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558569" y="2315272"/>
                            <a:ext cx="1231279" cy="523220"/>
                          </a:xfrm>
                          <a:prstGeom prst="rect">
                            <a:avLst/>
                          </a:prstGeom>
                          <a:blipFill>
                            <a:blip r:embed="rId4"/>
                            <a:stretch>
                              <a:fillRect b="-20930"/>
                            </a:stretch>
                          </a:blipFill>
                          <a:ln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CA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B225F1C6-F033-40BE-91C5-529F82DC00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5950" y="5754848"/>
                      <a:ext cx="541089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CA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Representation of neutrino wave front arriving at different points on the globe (can be used for timing and triangulation!).  </a:t>
                      </a:r>
                    </a:p>
                  </p:txBody>
                </p:sp>
              </p:grpSp>
              <p:cxnSp>
                <p:nvCxnSpPr>
                  <p:cNvPr id="12" name="Straight Arrow Connector 11">
                    <a:extLst>
                      <a:ext uri="{FF2B5EF4-FFF2-40B4-BE49-F238E27FC236}">
                        <a16:creationId xmlns:a16="http://schemas.microsoft.com/office/drawing/2014/main" id="{17C312DF-CCF6-4AF5-9EA1-8F97696491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88061" y="1681261"/>
                    <a:ext cx="394906" cy="115158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EEE06CEF-82AA-4FC1-937B-31A1D138BA9F}"/>
                      </a:ext>
                    </a:extLst>
                  </p:cNvPr>
                  <p:cNvSpPr txBox="1"/>
                  <p:nvPr/>
                </p:nvSpPr>
                <p:spPr>
                  <a:xfrm>
                    <a:off x="3923684" y="1189948"/>
                    <a:ext cx="27287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sz="1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a:t>Neutrino detectors (not accurate representation).</a:t>
                    </a:r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AE6C955A-D0B0-43CA-9669-444D81B8381B}"/>
                    </a:ext>
                  </a:extLst>
                </p:cNvPr>
                <p:cNvGrpSpPr/>
                <p:nvPr/>
              </p:nvGrpSpPr>
              <p:grpSpPr>
                <a:xfrm>
                  <a:off x="838200" y="4784436"/>
                  <a:ext cx="4890003" cy="304800"/>
                  <a:chOff x="838200" y="4784436"/>
                  <a:chExt cx="4890003" cy="304800"/>
                </a:xfrm>
              </p:grpSpPr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007D8A8B-1F0F-4A8B-A62A-E53956D1E781}"/>
                      </a:ext>
                    </a:extLst>
                  </p:cNvPr>
                  <p:cNvCxnSpPr/>
                  <p:nvPr/>
                </p:nvCxnSpPr>
                <p:spPr>
                  <a:xfrm>
                    <a:off x="838200" y="4936836"/>
                    <a:ext cx="2163618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B3DC9E59-AAA4-411B-A473-764D99114AE3}"/>
                      </a:ext>
                    </a:extLst>
                  </p:cNvPr>
                  <p:cNvCxnSpPr/>
                  <p:nvPr/>
                </p:nvCxnSpPr>
                <p:spPr>
                  <a:xfrm>
                    <a:off x="3555349" y="4936836"/>
                    <a:ext cx="2163618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51F9C5E0-C268-44E6-A4C6-5DC7B6E149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40509" y="4784436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8730BABB-5873-4ACB-B2D3-E741617F10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728203" y="4784436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CA9735A8-9B31-4CA8-A510-141D0EBAFD77}"/>
                      </a:ext>
                    </a:extLst>
                  </p:cNvPr>
                  <p:cNvSpPr txBox="1"/>
                  <p:nvPr/>
                </p:nvSpPr>
                <p:spPr>
                  <a:xfrm>
                    <a:off x="3110294" y="4804143"/>
                    <a:ext cx="29815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Δr</m:t>
                          </m:r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CA9735A8-9B31-4CA8-A510-141D0EBAFD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0294" y="4804143"/>
                    <a:ext cx="298159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6327" r="-18367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1" name="Star: 5 Points 60">
              <a:extLst>
                <a:ext uri="{FF2B5EF4-FFF2-40B4-BE49-F238E27FC236}">
                  <a16:creationId xmlns:a16="http://schemas.microsoft.com/office/drawing/2014/main" id="{B319B48D-3BF7-4B5C-AC5E-A5C8E034CF54}"/>
                </a:ext>
              </a:extLst>
            </p:cNvPr>
            <p:cNvSpPr/>
            <p:nvPr/>
          </p:nvSpPr>
          <p:spPr>
            <a:xfrm>
              <a:off x="5663228" y="2859799"/>
              <a:ext cx="108000" cy="108000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Star: 5 Points 61">
              <a:extLst>
                <a:ext uri="{FF2B5EF4-FFF2-40B4-BE49-F238E27FC236}">
                  <a16:creationId xmlns:a16="http://schemas.microsoft.com/office/drawing/2014/main" id="{98283F37-6CD4-44D7-9B6D-7EE94A212AC8}"/>
                </a:ext>
              </a:extLst>
            </p:cNvPr>
            <p:cNvSpPr/>
            <p:nvPr/>
          </p:nvSpPr>
          <p:spPr>
            <a:xfrm>
              <a:off x="5042712" y="3098679"/>
              <a:ext cx="108000" cy="108000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Star: 5 Points 62">
              <a:extLst>
                <a:ext uri="{FF2B5EF4-FFF2-40B4-BE49-F238E27FC236}">
                  <a16:creationId xmlns:a16="http://schemas.microsoft.com/office/drawing/2014/main" id="{03D32E28-7685-41F6-95A6-F833B9D087C1}"/>
                </a:ext>
              </a:extLst>
            </p:cNvPr>
            <p:cNvSpPr/>
            <p:nvPr/>
          </p:nvSpPr>
          <p:spPr>
            <a:xfrm>
              <a:off x="5967356" y="3781895"/>
              <a:ext cx="108000" cy="108000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FA85EC-3595-4E40-8636-E56E4C6FB7B9}"/>
              </a:ext>
            </a:extLst>
          </p:cNvPr>
          <p:cNvGrpSpPr/>
          <p:nvPr/>
        </p:nvGrpSpPr>
        <p:grpSpPr>
          <a:xfrm>
            <a:off x="302086" y="2353479"/>
            <a:ext cx="3926366" cy="2072406"/>
            <a:chOff x="302086" y="2353479"/>
            <a:chExt cx="3926366" cy="207240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68EF21B0-A22B-4FB3-BB43-9EA6DB95895B}"/>
                </a:ext>
              </a:extLst>
            </p:cNvPr>
            <p:cNvSpPr/>
            <p:nvPr/>
          </p:nvSpPr>
          <p:spPr>
            <a:xfrm rot="10800000">
              <a:off x="302086" y="2413295"/>
              <a:ext cx="1980000" cy="1980000"/>
            </a:xfrm>
            <a:prstGeom prst="arc">
              <a:avLst>
                <a:gd name="adj1" fmla="val 6418099"/>
                <a:gd name="adj2" fmla="val 1517905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DA2E25B-A926-4D64-A81D-B222CD55C177}"/>
                </a:ext>
              </a:extLst>
            </p:cNvPr>
            <p:cNvSpPr/>
            <p:nvPr/>
          </p:nvSpPr>
          <p:spPr>
            <a:xfrm>
              <a:off x="2318368" y="2386069"/>
              <a:ext cx="320884" cy="2039816"/>
            </a:xfrm>
            <a:custGeom>
              <a:avLst/>
              <a:gdLst>
                <a:gd name="connsiteX0" fmla="*/ 17585 w 532230"/>
                <a:gd name="connsiteY0" fmla="*/ 0 h 2039816"/>
                <a:gd name="connsiteX1" fmla="*/ 281354 w 532230"/>
                <a:gd name="connsiteY1" fmla="*/ 263770 h 2039816"/>
                <a:gd name="connsiteX2" fmla="*/ 483577 w 532230"/>
                <a:gd name="connsiteY2" fmla="*/ 589085 h 2039816"/>
                <a:gd name="connsiteX3" fmla="*/ 527539 w 532230"/>
                <a:gd name="connsiteY3" fmla="*/ 888023 h 2039816"/>
                <a:gd name="connsiteX4" fmla="*/ 501162 w 532230"/>
                <a:gd name="connsiteY4" fmla="*/ 1424354 h 2039816"/>
                <a:gd name="connsiteX5" fmla="*/ 263770 w 532230"/>
                <a:gd name="connsiteY5" fmla="*/ 1863970 h 2039816"/>
                <a:gd name="connsiteX6" fmla="*/ 0 w 532230"/>
                <a:gd name="connsiteY6" fmla="*/ 2039816 h 203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230" h="2039816">
                  <a:moveTo>
                    <a:pt x="17585" y="0"/>
                  </a:moveTo>
                  <a:cubicBezTo>
                    <a:pt x="110637" y="82794"/>
                    <a:pt x="203689" y="165589"/>
                    <a:pt x="281354" y="263770"/>
                  </a:cubicBezTo>
                  <a:cubicBezTo>
                    <a:pt x="359019" y="361951"/>
                    <a:pt x="442546" y="485043"/>
                    <a:pt x="483577" y="589085"/>
                  </a:cubicBezTo>
                  <a:cubicBezTo>
                    <a:pt x="524608" y="693127"/>
                    <a:pt x="524608" y="748812"/>
                    <a:pt x="527539" y="888023"/>
                  </a:cubicBezTo>
                  <a:cubicBezTo>
                    <a:pt x="530470" y="1027234"/>
                    <a:pt x="545124" y="1261696"/>
                    <a:pt x="501162" y="1424354"/>
                  </a:cubicBezTo>
                  <a:cubicBezTo>
                    <a:pt x="457201" y="1587012"/>
                    <a:pt x="347297" y="1761393"/>
                    <a:pt x="263770" y="1863970"/>
                  </a:cubicBezTo>
                  <a:cubicBezTo>
                    <a:pt x="180243" y="1966547"/>
                    <a:pt x="70338" y="1992924"/>
                    <a:pt x="0" y="203981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F80893-C9C9-4C2A-98FB-BDD8D71756C1}"/>
                </a:ext>
              </a:extLst>
            </p:cNvPr>
            <p:cNvSpPr/>
            <p:nvPr/>
          </p:nvSpPr>
          <p:spPr>
            <a:xfrm>
              <a:off x="2803104" y="2386069"/>
              <a:ext cx="144610" cy="2039816"/>
            </a:xfrm>
            <a:custGeom>
              <a:avLst/>
              <a:gdLst>
                <a:gd name="connsiteX0" fmla="*/ 17585 w 532230"/>
                <a:gd name="connsiteY0" fmla="*/ 0 h 2039816"/>
                <a:gd name="connsiteX1" fmla="*/ 281354 w 532230"/>
                <a:gd name="connsiteY1" fmla="*/ 263770 h 2039816"/>
                <a:gd name="connsiteX2" fmla="*/ 483577 w 532230"/>
                <a:gd name="connsiteY2" fmla="*/ 589085 h 2039816"/>
                <a:gd name="connsiteX3" fmla="*/ 527539 w 532230"/>
                <a:gd name="connsiteY3" fmla="*/ 888023 h 2039816"/>
                <a:gd name="connsiteX4" fmla="*/ 501162 w 532230"/>
                <a:gd name="connsiteY4" fmla="*/ 1424354 h 2039816"/>
                <a:gd name="connsiteX5" fmla="*/ 263770 w 532230"/>
                <a:gd name="connsiteY5" fmla="*/ 1863970 h 2039816"/>
                <a:gd name="connsiteX6" fmla="*/ 0 w 532230"/>
                <a:gd name="connsiteY6" fmla="*/ 2039816 h 203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230" h="2039816">
                  <a:moveTo>
                    <a:pt x="17585" y="0"/>
                  </a:moveTo>
                  <a:cubicBezTo>
                    <a:pt x="110637" y="82794"/>
                    <a:pt x="203689" y="165589"/>
                    <a:pt x="281354" y="263770"/>
                  </a:cubicBezTo>
                  <a:cubicBezTo>
                    <a:pt x="359019" y="361951"/>
                    <a:pt x="442546" y="485043"/>
                    <a:pt x="483577" y="589085"/>
                  </a:cubicBezTo>
                  <a:cubicBezTo>
                    <a:pt x="524608" y="693127"/>
                    <a:pt x="524608" y="748812"/>
                    <a:pt x="527539" y="888023"/>
                  </a:cubicBezTo>
                  <a:cubicBezTo>
                    <a:pt x="530470" y="1027234"/>
                    <a:pt x="545124" y="1261696"/>
                    <a:pt x="501162" y="1424354"/>
                  </a:cubicBezTo>
                  <a:cubicBezTo>
                    <a:pt x="457201" y="1587012"/>
                    <a:pt x="347297" y="1761393"/>
                    <a:pt x="263770" y="1863970"/>
                  </a:cubicBezTo>
                  <a:cubicBezTo>
                    <a:pt x="180243" y="1966547"/>
                    <a:pt x="70338" y="1992924"/>
                    <a:pt x="0" y="203981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519A096-6069-4080-8D91-257CB188FE25}"/>
                </a:ext>
              </a:extLst>
            </p:cNvPr>
            <p:cNvCxnSpPr/>
            <p:nvPr/>
          </p:nvCxnSpPr>
          <p:spPr>
            <a:xfrm>
              <a:off x="3258983" y="2365719"/>
              <a:ext cx="0" cy="20398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61B4439-A053-43A5-8268-F929CF068A60}"/>
                </a:ext>
              </a:extLst>
            </p:cNvPr>
            <p:cNvCxnSpPr/>
            <p:nvPr/>
          </p:nvCxnSpPr>
          <p:spPr>
            <a:xfrm>
              <a:off x="3591743" y="2360928"/>
              <a:ext cx="0" cy="20398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0AF637D-73C4-4765-A654-4E4E635836CE}"/>
                </a:ext>
              </a:extLst>
            </p:cNvPr>
            <p:cNvCxnSpPr/>
            <p:nvPr/>
          </p:nvCxnSpPr>
          <p:spPr>
            <a:xfrm>
              <a:off x="3900206" y="2360928"/>
              <a:ext cx="0" cy="20398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ED57D37-F41C-4F17-BA22-55272B249DE5}"/>
                </a:ext>
              </a:extLst>
            </p:cNvPr>
            <p:cNvCxnSpPr/>
            <p:nvPr/>
          </p:nvCxnSpPr>
          <p:spPr>
            <a:xfrm>
              <a:off x="4228452" y="2353479"/>
              <a:ext cx="0" cy="20398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C08416-8E4E-4EF2-8A9A-F7EEAF65BB48}"/>
              </a:ext>
            </a:extLst>
          </p:cNvPr>
          <p:cNvGrpSpPr/>
          <p:nvPr/>
        </p:nvGrpSpPr>
        <p:grpSpPr>
          <a:xfrm>
            <a:off x="7132523" y="821274"/>
            <a:ext cx="4674979" cy="5503452"/>
            <a:chOff x="7132523" y="821274"/>
            <a:chExt cx="4674979" cy="550345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21EBAAD-DFBF-412E-A4E7-15BD3447216F}"/>
                </a:ext>
              </a:extLst>
            </p:cNvPr>
            <p:cNvGrpSpPr/>
            <p:nvPr/>
          </p:nvGrpSpPr>
          <p:grpSpPr>
            <a:xfrm>
              <a:off x="7132523" y="821274"/>
              <a:ext cx="4674979" cy="4771911"/>
              <a:chOff x="7132523" y="1023490"/>
              <a:chExt cx="4674979" cy="477191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0EAB433-FBF4-45F8-A990-0202C86397E5}"/>
                  </a:ext>
                </a:extLst>
              </p:cNvPr>
              <p:cNvGrpSpPr/>
              <p:nvPr/>
            </p:nvGrpSpPr>
            <p:grpSpPr>
              <a:xfrm>
                <a:off x="7624435" y="1023490"/>
                <a:ext cx="3691156" cy="4771911"/>
                <a:chOff x="7938848" y="1413562"/>
                <a:chExt cx="3691156" cy="4771911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0784D70-B0C0-4352-9C6B-448CAD03448B}"/>
                    </a:ext>
                  </a:extLst>
                </p:cNvPr>
                <p:cNvSpPr txBox="1"/>
                <p:nvPr/>
              </p:nvSpPr>
              <p:spPr>
                <a:xfrm>
                  <a:off x="8076172" y="1413562"/>
                  <a:ext cx="34165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4400" dirty="0"/>
                    <a:t>SNEWS 2.0</a:t>
                  </a:r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C9E1D18B-DE76-45C7-B371-B0267B38B6CB}"/>
                    </a:ext>
                  </a:extLst>
                </p:cNvPr>
                <p:cNvSpPr/>
                <p:nvPr/>
              </p:nvSpPr>
              <p:spPr>
                <a:xfrm>
                  <a:off x="7938848" y="2253398"/>
                  <a:ext cx="3691156" cy="769441"/>
                </a:xfrm>
                <a:prstGeom prst="roundRect">
                  <a:avLst/>
                </a:prstGeom>
                <a:noFill/>
                <a:ln w="25400">
                  <a:solidFill>
                    <a:srgbClr val="0D36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SNEWS formed in the late 90’s, operating since 2005.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4DF64CD-6ABA-4586-B7F5-46AE7A09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8848" y="3177585"/>
                      <a:ext cx="3691156" cy="769441"/>
                    </a:xfrm>
                    <a:prstGeom prst="roundRect">
                      <a:avLst/>
                    </a:prstGeom>
                    <a:noFill/>
                    <a:ln w="25400">
                      <a:solidFill>
                        <a:srgbClr val="0D369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Purpose is to coordinate response to </a:t>
                      </a:r>
                      <a14:m>
                        <m:oMath xmlns:m="http://schemas.openxmlformats.org/officeDocument/2006/math">
                          <m:r>
                            <a:rPr lang="en-CA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CA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CA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signal (from multiple detectors).</a:t>
                      </a:r>
                    </a:p>
                  </p:txBody>
                </p:sp>
              </mc:Choice>
              <mc:Fallback xmlns=""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4DF64CD-6ABA-4586-B7F5-46AE7A09845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8848" y="3177585"/>
                      <a:ext cx="3691156" cy="769441"/>
                    </a:xfrm>
                    <a:prstGeom prst="round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25400">
                      <a:solidFill>
                        <a:srgbClr val="0D3692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762A66B2-E7AC-4BF0-9D09-1ECA77AD3352}"/>
                    </a:ext>
                  </a:extLst>
                </p:cNvPr>
                <p:cNvSpPr/>
                <p:nvPr/>
              </p:nvSpPr>
              <p:spPr>
                <a:xfrm>
                  <a:off x="7938848" y="5609473"/>
                  <a:ext cx="3690000" cy="576000"/>
                </a:xfrm>
                <a:prstGeom prst="roundRect">
                  <a:avLst/>
                </a:prstGeom>
                <a:noFill/>
                <a:ln w="25400">
                  <a:solidFill>
                    <a:srgbClr val="0D36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sz="1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Based off success of SNEWS, improvements and changes have been made for SNEWS 2.0.</a:t>
                  </a: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F882F597-3C70-4065-8546-CF5C0B071F7A}"/>
                    </a:ext>
                  </a:extLst>
                </p:cNvPr>
                <p:cNvSpPr/>
                <p:nvPr/>
              </p:nvSpPr>
              <p:spPr>
                <a:xfrm>
                  <a:off x="7938848" y="4136491"/>
                  <a:ext cx="3691156" cy="769441"/>
                </a:xfrm>
                <a:prstGeom prst="roundRect">
                  <a:avLst/>
                </a:prstGeom>
                <a:noFill/>
                <a:ln w="25400">
                  <a:solidFill>
                    <a:srgbClr val="0D36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sz="16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Principles of SNEWS, 3 P’s.</a:t>
                  </a:r>
                </a:p>
              </p:txBody>
            </p:sp>
          </p:grp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69B5CFD-80D1-4D12-A3A3-D3A523CA40C1}"/>
                  </a:ext>
                </a:extLst>
              </p:cNvPr>
              <p:cNvSpPr/>
              <p:nvPr/>
            </p:nvSpPr>
            <p:spPr>
              <a:xfrm>
                <a:off x="8753525" y="4667371"/>
                <a:ext cx="1432975" cy="365125"/>
              </a:xfrm>
              <a:prstGeom prst="roundRect">
                <a:avLst/>
              </a:prstGeom>
              <a:noFill/>
              <a:ln w="25400">
                <a:solidFill>
                  <a:srgbClr val="0D36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Pointing 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8EE12BC-0DA6-48B3-B5DE-B4138C970FAA}"/>
                  </a:ext>
                </a:extLst>
              </p:cNvPr>
              <p:cNvSpPr/>
              <p:nvPr/>
            </p:nvSpPr>
            <p:spPr>
              <a:xfrm>
                <a:off x="10374527" y="4667370"/>
                <a:ext cx="1432975" cy="365125"/>
              </a:xfrm>
              <a:prstGeom prst="roundRect">
                <a:avLst/>
              </a:prstGeom>
              <a:noFill/>
              <a:ln w="25400">
                <a:solidFill>
                  <a:srgbClr val="0D36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Positive</a:t>
                </a: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821A6AF-F786-4190-9532-3ADA0B3B9800}"/>
                  </a:ext>
                </a:extLst>
              </p:cNvPr>
              <p:cNvSpPr/>
              <p:nvPr/>
            </p:nvSpPr>
            <p:spPr>
              <a:xfrm>
                <a:off x="7132523" y="4667370"/>
                <a:ext cx="1432975" cy="365125"/>
              </a:xfrm>
              <a:prstGeom prst="roundRect">
                <a:avLst/>
              </a:prstGeom>
              <a:noFill/>
              <a:ln w="25400">
                <a:solidFill>
                  <a:srgbClr val="0D36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Prompt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C3503E8-52F4-4C6E-A9F7-5374BE09EDE0}"/>
                  </a:ext>
                </a:extLst>
              </p:cNvPr>
              <p:cNvCxnSpPr>
                <a:cxnSpLocks/>
                <a:stCxn id="25" idx="2"/>
                <a:endCxn id="33" idx="0"/>
              </p:cNvCxnSpPr>
              <p:nvPr/>
            </p:nvCxnSpPr>
            <p:spPr>
              <a:xfrm>
                <a:off x="9470013" y="4515860"/>
                <a:ext cx="0" cy="151511"/>
              </a:xfrm>
              <a:prstGeom prst="line">
                <a:avLst/>
              </a:prstGeom>
              <a:ln w="25400">
                <a:solidFill>
                  <a:srgbClr val="0D36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277478C-58F8-4B86-9293-80CB6C313F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9010" y="4513474"/>
                <a:ext cx="0" cy="151511"/>
              </a:xfrm>
              <a:prstGeom prst="line">
                <a:avLst/>
              </a:prstGeom>
              <a:ln w="25400">
                <a:solidFill>
                  <a:srgbClr val="0D36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BC66571-4A78-4B6E-86A9-45C824E8EC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91014" y="4526581"/>
                <a:ext cx="0" cy="151511"/>
              </a:xfrm>
              <a:prstGeom prst="line">
                <a:avLst/>
              </a:prstGeom>
              <a:ln w="25400">
                <a:solidFill>
                  <a:srgbClr val="0D36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049BF36E-8F26-41FD-92A4-5EFD828780D7}"/>
                </a:ext>
              </a:extLst>
            </p:cNvPr>
            <p:cNvSpPr/>
            <p:nvPr/>
          </p:nvSpPr>
          <p:spPr>
            <a:xfrm>
              <a:off x="7625013" y="5748726"/>
              <a:ext cx="3690000" cy="576000"/>
            </a:xfrm>
            <a:prstGeom prst="roundRect">
              <a:avLst/>
            </a:prstGeom>
            <a:noFill/>
            <a:ln w="25400">
              <a:solidFill>
                <a:srgbClr val="0D3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Successful SNEWS 2.0 Workshop at Laurentian University in June.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636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DC44-7ACB-4E41-AD38-4C14B5D3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SNEWS 2.0 “Itinerary”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713A03-44FB-4A4E-B8C2-665FD9452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93" y="1624276"/>
            <a:ext cx="8680007" cy="417979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257B4-B4A2-4F23-A6CE-A137C0D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74-F042-42B8-92DD-6EAE01718B18}" type="datetime1">
              <a:rPr lang="en-CA" smtClean="0"/>
              <a:pPr/>
              <a:t>2020-01-30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B6035-C725-4767-AE16-8D035620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B94DB-B1D6-4D41-9B87-9509695A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A76A53-1078-47B6-88A0-087DA1F6F3F6}"/>
              </a:ext>
            </a:extLst>
          </p:cNvPr>
          <p:cNvSpPr txBox="1"/>
          <p:nvPr/>
        </p:nvSpPr>
        <p:spPr>
          <a:xfrm>
            <a:off x="5386155" y="5771638"/>
            <a:ext cx="442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Courtesy of [9]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C0DC3-BA23-42BC-9821-59E5EF262EFB}"/>
              </a:ext>
            </a:extLst>
          </p:cNvPr>
          <p:cNvSpPr txBox="1"/>
          <p:nvPr/>
        </p:nvSpPr>
        <p:spPr>
          <a:xfrm>
            <a:off x="240806" y="1929892"/>
            <a:ext cx="39379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Cambria Math" panose="02040503050406030204" pitchFamily="18" charset="0"/>
                <a:ea typeface="Cambria Math" panose="02040503050406030204" pitchFamily="18" charset="0"/>
              </a:rPr>
              <a:t>Current plans for SNEWS 2.0: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Cambria Math" panose="02040503050406030204" pitchFamily="18" charset="0"/>
                <a:ea typeface="Cambria Math" panose="02040503050406030204" pitchFamily="18" charset="0"/>
              </a:rPr>
              <a:t>Increase information communicated to SNEWS servers from each experiment (currently only the time of the burst is sent).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Cambria Math" panose="02040503050406030204" pitchFamily="18" charset="0"/>
                <a:ea typeface="Cambria Math" panose="02040503050406030204" pitchFamily="18" charset="0"/>
              </a:rPr>
              <a:t>Supply multiple SN models for Monte-Carlo analysis.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Cambria Math" panose="02040503050406030204" pitchFamily="18" charset="0"/>
                <a:ea typeface="Cambria Math" panose="02040503050406030204" pitchFamily="18" charset="0"/>
              </a:rPr>
              <a:t>Each experiment would then preform their t</a:t>
            </a:r>
            <a:r>
              <a:rPr lang="en-CA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o </a:t>
            </a:r>
            <a:r>
              <a:rPr lang="en-CA" dirty="0">
                <a:latin typeface="Cambria Math" panose="02040503050406030204" pitchFamily="18" charset="0"/>
                <a:ea typeface="Cambria Math" panose="02040503050406030204" pitchFamily="18" charset="0"/>
              </a:rPr>
              <a:t>analysis and communicate this to SNEWS. </a:t>
            </a:r>
          </a:p>
        </p:txBody>
      </p:sp>
    </p:spTree>
    <p:extLst>
      <p:ext uri="{BB962C8B-B14F-4D97-AF65-F5344CB8AC3E}">
        <p14:creationId xmlns:p14="http://schemas.microsoft.com/office/powerpoint/2010/main" val="400430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B052-CC00-4722-AE36-72F11E50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Promising Results (on triangulation)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5E343-32DC-4ED3-AE78-150DE9FCA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741"/>
            <a:ext cx="4781365" cy="3842136"/>
          </a:xfrm>
        </p:spPr>
        <p:txBody>
          <a:bodyPr>
            <a:normAutofit/>
          </a:bodyPr>
          <a:lstStyle/>
          <a:p>
            <a:r>
              <a:rPr lang="en-CA" sz="1800" dirty="0"/>
              <a:t>See N. B. Linzer &amp; K. Scholberg’s paper on triangulation with next generation neutrino detectors (arXiv:1909.03151v1).</a:t>
            </a:r>
          </a:p>
          <a:p>
            <a:endParaRPr lang="en-CA" sz="1800" dirty="0"/>
          </a:p>
          <a:p>
            <a:r>
              <a:rPr lang="en-CA" sz="1800" dirty="0"/>
              <a:t>Early results are promising, their method should reduce search area to a few percent of the sky.</a:t>
            </a:r>
          </a:p>
          <a:p>
            <a:endParaRPr lang="en-CA" sz="1800" dirty="0"/>
          </a:p>
          <a:p>
            <a:r>
              <a:rPr lang="en-CA" sz="1800" dirty="0"/>
              <a:t>A triangulation method such a this is less practical for HALO-1kT, as such will use the entire light curve.	</a:t>
            </a:r>
          </a:p>
          <a:p>
            <a:pPr lvl="1"/>
            <a:r>
              <a:rPr lang="en-CA" sz="1400" dirty="0"/>
              <a:t>For example, HALO-1kT expects ~ 50 events for the Garching model of an electron-capture SN.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B0E49-FA6E-418D-8041-21CF504C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74-F042-42B8-92DD-6EAE01718B18}" type="datetime1">
              <a:rPr lang="en-CA" smtClean="0"/>
              <a:pPr/>
              <a:t>2020-01-30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B324F-1107-493E-BAA2-D6C48490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2F196-DEA5-400C-83DF-EC3EB729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DE7B6D1D-D442-4E4E-88DA-55190EC85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64" y="2250878"/>
            <a:ext cx="6282637" cy="3025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1E1D10-A433-4C72-A4F3-D586D06D5057}"/>
              </a:ext>
            </a:extLst>
          </p:cNvPr>
          <p:cNvSpPr txBox="1"/>
          <p:nvPr/>
        </p:nvSpPr>
        <p:spPr>
          <a:xfrm>
            <a:off x="6449291" y="5549330"/>
            <a:ext cx="490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Important to note that the results from Linzer’s paper does not include all neutrino detectors, only </a:t>
            </a:r>
            <a:r>
              <a:rPr lang="en-CA" sz="1200">
                <a:latin typeface="Cambria Math" panose="02040503050406030204" pitchFamily="18" charset="0"/>
                <a:ea typeface="Cambria Math" panose="02040503050406030204" pitchFamily="18" charset="0"/>
              </a:rPr>
              <a:t>next generation. </a:t>
            </a:r>
            <a:endParaRPr lang="en-CA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9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DC45-A1D1-4B5C-B34D-46C98F74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65" y="1217276"/>
            <a:ext cx="7125070" cy="744581"/>
          </a:xfrm>
        </p:spPr>
        <p:txBody>
          <a:bodyPr/>
          <a:lstStyle/>
          <a:p>
            <a:r>
              <a:rPr lang="en-CA" dirty="0"/>
              <a:t>4</a:t>
            </a:r>
            <a:r>
              <a:rPr lang="en-CA" baseline="30000" dirty="0"/>
              <a:t>th</a:t>
            </a:r>
            <a:r>
              <a:rPr lang="en-CA" dirty="0"/>
              <a:t> Year Research Project</a:t>
            </a:r>
          </a:p>
        </p:txBody>
      </p:sp>
      <p:pic>
        <p:nvPicPr>
          <p:cNvPr id="10" name="Content Placeholder 9" descr="A close up of a mans face&#10;&#10;Description automatically generated">
            <a:extLst>
              <a:ext uri="{FF2B5EF4-FFF2-40B4-BE49-F238E27FC236}">
                <a16:creationId xmlns:a16="http://schemas.microsoft.com/office/drawing/2014/main" id="{EB4F89E4-4420-40E3-A01E-120878C39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93" y="2383213"/>
            <a:ext cx="3577181" cy="293904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01E82-D380-45CC-BA39-879DEDC42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3874-F042-42B8-92DD-6EAE01718B18}" type="datetime1">
              <a:rPr lang="en-CA" smtClean="0"/>
              <a:pPr/>
              <a:t>2020-01-30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C9CD8-1492-4C5E-8DCC-22E36163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Remington Hill - Laurentian University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02071-A677-4337-9312-C5290CAE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7EC5-F95D-43CD-8DC7-11579291FD91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C15B2F44-6F42-4550-941B-941E11E28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151" y="2383213"/>
            <a:ext cx="3577181" cy="2939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95569E-693C-455E-9ED4-E4107FA318BA}"/>
                  </a:ext>
                </a:extLst>
              </p:cNvPr>
              <p:cNvSpPr txBox="1"/>
              <p:nvPr/>
            </p:nvSpPr>
            <p:spPr>
              <a:xfrm>
                <a:off x="6584572" y="2753537"/>
                <a:ext cx="1562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400" dirty="0">
                    <a:ln w="3175">
                      <a:noFill/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( --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i="1">
                            <a:ln w="3175"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i="1">
                            <a:ln w="3175"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CA" sz="1400" i="1">
                            <a:ln w="3175"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1400" dirty="0">
                    <a:ln w="3175">
                      <a:noFill/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CA" sz="1400" dirty="0">
                    <a:ln w="3175">
                      <a:noFill/>
                    </a:ln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1400" i="1">
                            <a:ln w="3175"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1400" i="1">
                                <a:ln w="3175">
                                  <a:noFill/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400" i="1">
                                <a:ln w="3175">
                                  <a:noFill/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CA" sz="1400" i="1">
                                <a:ln w="3175">
                                  <a:noFill/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sz="1400" dirty="0">
                    <a:ln w="3175">
                      <a:noFill/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CA" sz="1400" dirty="0">
                    <a:ln w="3175">
                      <a:noFill/>
                    </a:ln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i="1">
                            <a:ln w="3175">
                              <a:noFill/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i="1">
                            <a:ln w="3175">
                              <a:noFill/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CA" sz="1400" i="1">
                            <a:ln w="3175">
                              <a:noFill/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CA" sz="1400" dirty="0">
                    <a:ln w="3175">
                      <a:noFill/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CA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95569E-693C-455E-9ED4-E4107FA31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572" y="2753537"/>
                <a:ext cx="1562100" cy="307777"/>
              </a:xfrm>
              <a:prstGeom prst="rect">
                <a:avLst/>
              </a:prstGeom>
              <a:blipFill>
                <a:blip r:embed="rId4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F1AE42D-8B46-4FA4-88F4-9899634ADC0C}"/>
              </a:ext>
            </a:extLst>
          </p:cNvPr>
          <p:cNvSpPr txBox="1"/>
          <p:nvPr/>
        </p:nvSpPr>
        <p:spPr>
          <a:xfrm rot="16200000">
            <a:off x="4006009" y="3065414"/>
            <a:ext cx="15063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4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L (ergs/sec)</a:t>
            </a:r>
            <a:endParaRPr lang="en-CA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ADBAF2-C6E4-4DA8-827C-5C816B9E60A2}"/>
              </a:ext>
            </a:extLst>
          </p:cNvPr>
          <p:cNvSpPr txBox="1"/>
          <p:nvPr/>
        </p:nvSpPr>
        <p:spPr>
          <a:xfrm>
            <a:off x="6183599" y="2158369"/>
            <a:ext cx="4316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Neutrino Luminosity as a function of time</a:t>
            </a:r>
            <a:endParaRPr lang="en-CA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DAFDD7-DDAF-4234-9E14-48B9B5C31257}"/>
              </a:ext>
            </a:extLst>
          </p:cNvPr>
          <p:cNvSpPr txBox="1"/>
          <p:nvPr/>
        </p:nvSpPr>
        <p:spPr>
          <a:xfrm>
            <a:off x="706563" y="2031145"/>
            <a:ext cx="38987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How effectively can we communicate t</a:t>
            </a:r>
            <a:r>
              <a:rPr lang="en-CA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CA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of the neutrino wave front to SNEWS 2.0?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What is the magnitude of this uncertainty?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This is flux and detector dependant, currently using the Garching model of an electron-capture SN [3] (8.8 M   at 10 kpc).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For my 4</a:t>
            </a:r>
            <a:r>
              <a:rPr lang="en-CA" sz="1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en-CA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year project this involves HALO-1kT, but will extend for HALO and SNO+ during my M.Sc.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0BA5CA-A7A9-4433-B391-BC9D77CEE7BA}"/>
              </a:ext>
            </a:extLst>
          </p:cNvPr>
          <p:cNvGrpSpPr/>
          <p:nvPr/>
        </p:nvGrpSpPr>
        <p:grpSpPr>
          <a:xfrm>
            <a:off x="3893041" y="4595745"/>
            <a:ext cx="1934110" cy="1294771"/>
            <a:chOff x="1647290" y="5219368"/>
            <a:chExt cx="1934110" cy="12947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AA4CE6F-CCAC-46BB-BA11-9199526204B2}"/>
                    </a:ext>
                  </a:extLst>
                </p:cNvPr>
                <p:cNvSpPr txBox="1"/>
                <p:nvPr/>
              </p:nvSpPr>
              <p:spPr>
                <a:xfrm>
                  <a:off x="1647290" y="5990919"/>
                  <a:ext cx="134082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1400" dirty="0"/>
                    <a:t>t</a:t>
                  </a:r>
                  <a:r>
                    <a:rPr lang="en-CA" sz="1400" baseline="-25000" dirty="0"/>
                    <a:t>o</a:t>
                  </a:r>
                  <a:r>
                    <a:rPr lang="en-CA" sz="1400" dirty="0"/>
                    <a:t> of </a:t>
                  </a:r>
                  <a14:m>
                    <m:oMath xmlns:m="http://schemas.openxmlformats.org/officeDocument/2006/math">
                      <m:r>
                        <a:rPr lang="en-CA" sz="1400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a14:m>
                  <a:r>
                    <a:rPr lang="en-CA" sz="1400" dirty="0"/>
                    <a:t> wavefront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AA4CE6F-CCAC-46BB-BA11-9199526204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7290" y="5990919"/>
                  <a:ext cx="1340828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163" b="-116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CF27519-92AA-494A-AB59-3AEDC65DBE97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2317704" y="5219368"/>
              <a:ext cx="1263696" cy="77155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E2C8524-2A29-4360-8BD0-043869E20B73}"/>
              </a:ext>
            </a:extLst>
          </p:cNvPr>
          <p:cNvSpPr txBox="1"/>
          <p:nvPr/>
        </p:nvSpPr>
        <p:spPr>
          <a:xfrm>
            <a:off x="7868873" y="1012526"/>
            <a:ext cx="420909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Relative low neutrino flux of this model acts as a conservative baseline for communication of t</a:t>
            </a:r>
            <a:r>
              <a:rPr lang="en-CA" sz="1400" baseline="-25000" dirty="0"/>
              <a:t>o </a:t>
            </a:r>
            <a:r>
              <a:rPr lang="en-CA" sz="1400" dirty="0"/>
              <a:t>(for HALO-1kT).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CB8C00-D2E4-4F32-A267-DB8560CADD77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9939050" y="1757106"/>
            <a:ext cx="34370" cy="14810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7085A7A-0F04-4E13-A865-1AF937A8A0AF}"/>
              </a:ext>
            </a:extLst>
          </p:cNvPr>
          <p:cNvSpPr/>
          <p:nvPr/>
        </p:nvSpPr>
        <p:spPr>
          <a:xfrm>
            <a:off x="3862153" y="4095539"/>
            <a:ext cx="3032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50" dirty="0">
                <a:solidFill>
                  <a:srgbClr val="222222"/>
                </a:solidFill>
                <a:latin typeface="Nimbus Roman No9 L"/>
              </a:rPr>
              <a:t>☉</a:t>
            </a: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2530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16623</TotalTime>
  <Words>1702</Words>
  <Application>Microsoft Office PowerPoint</Application>
  <PresentationFormat>Widescreen</PresentationFormat>
  <Paragraphs>234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Century Schoolbook</vt:lpstr>
      <vt:lpstr>Nimbus Roman No9 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SNEWS 2.0 “Itinerary” </vt:lpstr>
      <vt:lpstr>Promising Results (on triangulation)</vt:lpstr>
      <vt:lpstr>4th Year Research Project</vt:lpstr>
      <vt:lpstr>Methodology (SNOwGLoBES)</vt:lpstr>
      <vt:lpstr>Methodology (Poisson Fluctuations)</vt:lpstr>
      <vt:lpstr>Methodology (Full Monte-Carlo)</vt:lpstr>
      <vt:lpstr>Determining to (for HALO-1kT)</vt:lpstr>
      <vt:lpstr>Conclusion</vt:lpstr>
      <vt:lpstr>Thank you for listening! 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 Hill</dc:creator>
  <cp:lastModifiedBy>Rem Hill</cp:lastModifiedBy>
  <cp:revision>601</cp:revision>
  <dcterms:created xsi:type="dcterms:W3CDTF">2019-07-16T17:44:48Z</dcterms:created>
  <dcterms:modified xsi:type="dcterms:W3CDTF">2020-01-30T13:46:44Z</dcterms:modified>
</cp:coreProperties>
</file>