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7"/>
  </p:notesMasterIdLst>
  <p:sldIdLst>
    <p:sldId id="256" r:id="rId5"/>
    <p:sldId id="345" r:id="rId6"/>
    <p:sldId id="449" r:id="rId7"/>
    <p:sldId id="304" r:id="rId8"/>
    <p:sldId id="284" r:id="rId9"/>
    <p:sldId id="450" r:id="rId10"/>
    <p:sldId id="451" r:id="rId11"/>
    <p:sldId id="297" r:id="rId12"/>
    <p:sldId id="278" r:id="rId13"/>
    <p:sldId id="2000" r:id="rId14"/>
    <p:sldId id="270" r:id="rId15"/>
    <p:sldId id="264" r:id="rId16"/>
    <p:sldId id="2001" r:id="rId17"/>
    <p:sldId id="282" r:id="rId18"/>
    <p:sldId id="396" r:id="rId19"/>
    <p:sldId id="2002" r:id="rId20"/>
    <p:sldId id="302" r:id="rId21"/>
    <p:sldId id="403" r:id="rId22"/>
    <p:sldId id="1999" r:id="rId23"/>
    <p:sldId id="1998" r:id="rId24"/>
    <p:sldId id="369" r:id="rId25"/>
    <p:sldId id="370" r:id="rId26"/>
    <p:sldId id="371" r:id="rId27"/>
    <p:sldId id="380" r:id="rId28"/>
    <p:sldId id="260" r:id="rId29"/>
    <p:sldId id="271" r:id="rId30"/>
    <p:sldId id="2008" r:id="rId31"/>
    <p:sldId id="1997" r:id="rId32"/>
    <p:sldId id="269" r:id="rId33"/>
    <p:sldId id="1284" r:id="rId34"/>
    <p:sldId id="376" r:id="rId35"/>
    <p:sldId id="361" r:id="rId36"/>
    <p:sldId id="362" r:id="rId37"/>
    <p:sldId id="434" r:id="rId38"/>
    <p:sldId id="294" r:id="rId39"/>
    <p:sldId id="286" r:id="rId40"/>
    <p:sldId id="281" r:id="rId41"/>
    <p:sldId id="389" r:id="rId42"/>
    <p:sldId id="298" r:id="rId43"/>
    <p:sldId id="391" r:id="rId44"/>
    <p:sldId id="394" r:id="rId45"/>
    <p:sldId id="198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A1303-5DB7-42A3-B60B-B156536154EB}" v="164" dt="2020-01-30T02:02:18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runner" userId="d36d0652-23e8-4890-8ab7-9970c2f04ec4" providerId="ADAL" clId="{660E57C3-00A3-46C1-B05E-42BDCE010AE4}"/>
    <pc:docChg chg="undo custSel delSld modSld sldOrd">
      <pc:chgData name="Thomas Brunner" userId="d36d0652-23e8-4890-8ab7-9970c2f04ec4" providerId="ADAL" clId="{660E57C3-00A3-46C1-B05E-42BDCE010AE4}" dt="2020-01-29T03:13:33.181" v="332" actId="2696"/>
      <pc:docMkLst>
        <pc:docMk/>
      </pc:docMkLst>
      <pc:sldChg chg="modSp">
        <pc:chgData name="Thomas Brunner" userId="d36d0652-23e8-4890-8ab7-9970c2f04ec4" providerId="ADAL" clId="{660E57C3-00A3-46C1-B05E-42BDCE010AE4}" dt="2020-01-29T02:50:20.190" v="34" actId="20577"/>
        <pc:sldMkLst>
          <pc:docMk/>
          <pc:sldMk cId="429360680" sldId="256"/>
        </pc:sldMkLst>
        <pc:spChg chg="mod">
          <ac:chgData name="Thomas Brunner" userId="d36d0652-23e8-4890-8ab7-9970c2f04ec4" providerId="ADAL" clId="{660E57C3-00A3-46C1-B05E-42BDCE010AE4}" dt="2020-01-29T02:50:20.190" v="34" actId="20577"/>
          <ac:spMkLst>
            <pc:docMk/>
            <pc:sldMk cId="429360680" sldId="256"/>
            <ac:spMk id="3" creationId="{594E0BAF-28E4-42D3-A56B-F3632C7F0300}"/>
          </ac:spMkLst>
        </pc:spChg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703843492" sldId="260"/>
        </pc:sldMkLst>
      </pc:sldChg>
      <pc:sldChg chg="modSp">
        <pc:chgData name="Thomas Brunner" userId="d36d0652-23e8-4890-8ab7-9970c2f04ec4" providerId="ADAL" clId="{660E57C3-00A3-46C1-B05E-42BDCE010AE4}" dt="2020-01-29T03:00:41.730" v="83" actId="1076"/>
        <pc:sldMkLst>
          <pc:docMk/>
          <pc:sldMk cId="1971584579" sldId="264"/>
        </pc:sldMkLst>
        <pc:spChg chg="mod">
          <ac:chgData name="Thomas Brunner" userId="d36d0652-23e8-4890-8ab7-9970c2f04ec4" providerId="ADAL" clId="{660E57C3-00A3-46C1-B05E-42BDCE010AE4}" dt="2020-01-29T03:00:41.730" v="83" actId="1076"/>
          <ac:spMkLst>
            <pc:docMk/>
            <pc:sldMk cId="1971584579" sldId="264"/>
            <ac:spMk id="6" creationId="{65A8B0C6-99E6-4EBC-9EA5-B0EB8C0DD549}"/>
          </ac:spMkLst>
        </pc:spChg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2806172565" sldId="269"/>
        </pc:sldMkLst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1403765174" sldId="271"/>
        </pc:sldMkLst>
      </pc:sldChg>
      <pc:sldChg chg="addSp delSp modSp ord">
        <pc:chgData name="Thomas Brunner" userId="d36d0652-23e8-4890-8ab7-9970c2f04ec4" providerId="ADAL" clId="{660E57C3-00A3-46C1-B05E-42BDCE010AE4}" dt="2020-01-29T03:10:02.172" v="243" actId="478"/>
        <pc:sldMkLst>
          <pc:docMk/>
          <pc:sldMk cId="2915710279" sldId="278"/>
        </pc:sldMkLst>
        <pc:spChg chg="add del">
          <ac:chgData name="Thomas Brunner" userId="d36d0652-23e8-4890-8ab7-9970c2f04ec4" providerId="ADAL" clId="{660E57C3-00A3-46C1-B05E-42BDCE010AE4}" dt="2020-01-29T03:09:57.971" v="242" actId="478"/>
          <ac:spMkLst>
            <pc:docMk/>
            <pc:sldMk cId="2915710279" sldId="278"/>
            <ac:spMk id="4" creationId="{266F2B19-2AF0-49DC-AB8E-3F78D083EBDB}"/>
          </ac:spMkLst>
        </pc:spChg>
        <pc:spChg chg="mod">
          <ac:chgData name="Thomas Brunner" userId="d36d0652-23e8-4890-8ab7-9970c2f04ec4" providerId="ADAL" clId="{660E57C3-00A3-46C1-B05E-42BDCE010AE4}" dt="2020-01-29T02:57:48.040" v="56" actId="20577"/>
          <ac:spMkLst>
            <pc:docMk/>
            <pc:sldMk cId="2915710279" sldId="278"/>
            <ac:spMk id="10" creationId="{00000000-0000-0000-0000-000000000000}"/>
          </ac:spMkLst>
        </pc:spChg>
        <pc:spChg chg="del">
          <ac:chgData name="Thomas Brunner" userId="d36d0652-23e8-4890-8ab7-9970c2f04ec4" providerId="ADAL" clId="{660E57C3-00A3-46C1-B05E-42BDCE010AE4}" dt="2020-01-29T03:10:02.172" v="243" actId="478"/>
          <ac:spMkLst>
            <pc:docMk/>
            <pc:sldMk cId="2915710279" sldId="278"/>
            <ac:spMk id="69" creationId="{75115A82-3DAD-4B10-B8A7-A0F631B05F16}"/>
          </ac:spMkLst>
        </pc:spChg>
      </pc:sldChg>
      <pc:sldChg chg="modSp">
        <pc:chgData name="Thomas Brunner" userId="d36d0652-23e8-4890-8ab7-9970c2f04ec4" providerId="ADAL" clId="{660E57C3-00A3-46C1-B05E-42BDCE010AE4}" dt="2020-01-29T03:01:47.720" v="127" actId="20577"/>
        <pc:sldMkLst>
          <pc:docMk/>
          <pc:sldMk cId="0" sldId="282"/>
        </pc:sldMkLst>
        <pc:spChg chg="mod">
          <ac:chgData name="Thomas Brunner" userId="d36d0652-23e8-4890-8ab7-9970c2f04ec4" providerId="ADAL" clId="{660E57C3-00A3-46C1-B05E-42BDCE010AE4}" dt="2020-01-29T03:01:47.720" v="127" actId="20577"/>
          <ac:spMkLst>
            <pc:docMk/>
            <pc:sldMk cId="0" sldId="282"/>
            <ac:spMk id="639" creationId="{00000000-0000-0000-0000-000000000000}"/>
          </ac:spMkLst>
        </pc:spChg>
      </pc:sldChg>
      <pc:sldChg chg="modAnim">
        <pc:chgData name="Thomas Brunner" userId="d36d0652-23e8-4890-8ab7-9970c2f04ec4" providerId="ADAL" clId="{660E57C3-00A3-46C1-B05E-42BDCE010AE4}" dt="2020-01-29T02:56:15.340" v="52"/>
        <pc:sldMkLst>
          <pc:docMk/>
          <pc:sldMk cId="401707273" sldId="304"/>
        </pc:sldMkLst>
      </pc:sldChg>
      <pc:sldChg chg="del">
        <pc:chgData name="Thomas Brunner" userId="d36d0652-23e8-4890-8ab7-9970c2f04ec4" providerId="ADAL" clId="{660E57C3-00A3-46C1-B05E-42BDCE010AE4}" dt="2020-01-29T02:54:21.300" v="42" actId="2696"/>
        <pc:sldMkLst>
          <pc:docMk/>
          <pc:sldMk cId="410607895" sldId="349"/>
        </pc:sldMkLst>
      </pc:sldChg>
      <pc:sldChg chg="del">
        <pc:chgData name="Thomas Brunner" userId="d36d0652-23e8-4890-8ab7-9970c2f04ec4" providerId="ADAL" clId="{660E57C3-00A3-46C1-B05E-42BDCE010AE4}" dt="2020-01-29T02:54:21.330" v="43" actId="2696"/>
        <pc:sldMkLst>
          <pc:docMk/>
          <pc:sldMk cId="3598975075" sldId="350"/>
        </pc:sldMkLst>
      </pc:sldChg>
      <pc:sldChg chg="ord">
        <pc:chgData name="Thomas Brunner" userId="d36d0652-23e8-4890-8ab7-9970c2f04ec4" providerId="ADAL" clId="{660E57C3-00A3-46C1-B05E-42BDCE010AE4}" dt="2020-01-29T02:58:33.180" v="57"/>
        <pc:sldMkLst>
          <pc:docMk/>
          <pc:sldMk cId="483607468" sldId="361"/>
        </pc:sldMkLst>
      </pc:sldChg>
      <pc:sldChg chg="ord">
        <pc:chgData name="Thomas Brunner" userId="d36d0652-23e8-4890-8ab7-9970c2f04ec4" providerId="ADAL" clId="{660E57C3-00A3-46C1-B05E-42BDCE010AE4}" dt="2020-01-29T02:58:33.180" v="57"/>
        <pc:sldMkLst>
          <pc:docMk/>
          <pc:sldMk cId="3720473506" sldId="362"/>
        </pc:sldMkLst>
      </pc:sldChg>
      <pc:sldChg chg="ord">
        <pc:chgData name="Thomas Brunner" userId="d36d0652-23e8-4890-8ab7-9970c2f04ec4" providerId="ADAL" clId="{660E57C3-00A3-46C1-B05E-42BDCE010AE4}" dt="2020-01-29T03:11:23.680" v="244"/>
        <pc:sldMkLst>
          <pc:docMk/>
          <pc:sldMk cId="3523897213" sldId="370"/>
        </pc:sldMkLst>
      </pc:sldChg>
      <pc:sldChg chg="addSp delSp modSp ord">
        <pc:chgData name="Thomas Brunner" userId="d36d0652-23e8-4890-8ab7-9970c2f04ec4" providerId="ADAL" clId="{660E57C3-00A3-46C1-B05E-42BDCE010AE4}" dt="2020-01-29T03:11:23.680" v="244"/>
        <pc:sldMkLst>
          <pc:docMk/>
          <pc:sldMk cId="4044276820" sldId="371"/>
        </pc:sldMkLst>
        <pc:spChg chg="del">
          <ac:chgData name="Thomas Brunner" userId="d36d0652-23e8-4890-8ab7-9970c2f04ec4" providerId="ADAL" clId="{660E57C3-00A3-46C1-B05E-42BDCE010AE4}" dt="2020-01-29T03:07:20.551" v="219" actId="478"/>
          <ac:spMkLst>
            <pc:docMk/>
            <pc:sldMk cId="4044276820" sldId="371"/>
            <ac:spMk id="2" creationId="{04C568A4-3F63-447D-BF57-636207DD058C}"/>
          </ac:spMkLst>
        </pc:spChg>
        <pc:spChg chg="add mod">
          <ac:chgData name="Thomas Brunner" userId="d36d0652-23e8-4890-8ab7-9970c2f04ec4" providerId="ADAL" clId="{660E57C3-00A3-46C1-B05E-42BDCE010AE4}" dt="2020-01-29T03:08:38.341" v="238" actId="1076"/>
          <ac:spMkLst>
            <pc:docMk/>
            <pc:sldMk cId="4044276820" sldId="371"/>
            <ac:spMk id="3" creationId="{F676EFB8-8ADE-4BCE-A9D2-9E55528EA6BF}"/>
          </ac:spMkLst>
        </pc:spChg>
        <pc:picChg chg="del">
          <ac:chgData name="Thomas Brunner" userId="d36d0652-23e8-4890-8ab7-9970c2f04ec4" providerId="ADAL" clId="{660E57C3-00A3-46C1-B05E-42BDCE010AE4}" dt="2020-01-29T03:07:17.701" v="218" actId="478"/>
          <ac:picMkLst>
            <pc:docMk/>
            <pc:sldMk cId="4044276820" sldId="371"/>
            <ac:picMk id="7" creationId="{DE56140D-678C-43D8-B975-5693636D21F2}"/>
          </ac:picMkLst>
        </pc:picChg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1132861315" sldId="376"/>
        </pc:sldMkLst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2074697838" sldId="380"/>
        </pc:sldMkLst>
      </pc:sldChg>
      <pc:sldChg chg="del">
        <pc:chgData name="Thomas Brunner" userId="d36d0652-23e8-4890-8ab7-9970c2f04ec4" providerId="ADAL" clId="{660E57C3-00A3-46C1-B05E-42BDCE010AE4}" dt="2020-01-29T02:54:21.448" v="49" actId="2696"/>
        <pc:sldMkLst>
          <pc:docMk/>
          <pc:sldMk cId="3626706783" sldId="386"/>
        </pc:sldMkLst>
      </pc:sldChg>
      <pc:sldChg chg="addSp modSp modAnim">
        <pc:chgData name="Thomas Brunner" userId="d36d0652-23e8-4890-8ab7-9970c2f04ec4" providerId="ADAL" clId="{660E57C3-00A3-46C1-B05E-42BDCE010AE4}" dt="2020-01-29T03:12:50.950" v="330" actId="207"/>
        <pc:sldMkLst>
          <pc:docMk/>
          <pc:sldMk cId="1602238265" sldId="396"/>
        </pc:sldMkLst>
        <pc:spChg chg="add mod">
          <ac:chgData name="Thomas Brunner" userId="d36d0652-23e8-4890-8ab7-9970c2f04ec4" providerId="ADAL" clId="{660E57C3-00A3-46C1-B05E-42BDCE010AE4}" dt="2020-01-29T03:12:50.950" v="330" actId="207"/>
          <ac:spMkLst>
            <pc:docMk/>
            <pc:sldMk cId="1602238265" sldId="396"/>
            <ac:spMk id="4" creationId="{8F216B5E-ED48-4ACB-98D4-1BAA58496DD1}"/>
          </ac:spMkLst>
        </pc:spChg>
        <pc:spChg chg="mod">
          <ac:chgData name="Thomas Brunner" userId="d36d0652-23e8-4890-8ab7-9970c2f04ec4" providerId="ADAL" clId="{660E57C3-00A3-46C1-B05E-42BDCE010AE4}" dt="2020-01-29T03:12:42.340" v="328" actId="20577"/>
          <ac:spMkLst>
            <pc:docMk/>
            <pc:sldMk cId="1602238265" sldId="396"/>
            <ac:spMk id="7" creationId="{00000000-0000-0000-0000-000000000000}"/>
          </ac:spMkLst>
        </pc:spChg>
      </pc:sldChg>
      <pc:sldChg chg="del">
        <pc:chgData name="Thomas Brunner" userId="d36d0652-23e8-4890-8ab7-9970c2f04ec4" providerId="ADAL" clId="{660E57C3-00A3-46C1-B05E-42BDCE010AE4}" dt="2020-01-29T02:54:21.391" v="46" actId="2696"/>
        <pc:sldMkLst>
          <pc:docMk/>
          <pc:sldMk cId="2757639151" sldId="398"/>
        </pc:sldMkLst>
      </pc:sldChg>
      <pc:sldChg chg="del">
        <pc:chgData name="Thomas Brunner" userId="d36d0652-23e8-4890-8ab7-9970c2f04ec4" providerId="ADAL" clId="{660E57C3-00A3-46C1-B05E-42BDCE010AE4}" dt="2020-01-29T02:54:21.413" v="47" actId="2696"/>
        <pc:sldMkLst>
          <pc:docMk/>
          <pc:sldMk cId="869399265" sldId="399"/>
        </pc:sldMkLst>
      </pc:sldChg>
      <pc:sldChg chg="del">
        <pc:chgData name="Thomas Brunner" userId="d36d0652-23e8-4890-8ab7-9970c2f04ec4" providerId="ADAL" clId="{660E57C3-00A3-46C1-B05E-42BDCE010AE4}" dt="2020-01-29T02:50:36.260" v="36" actId="2696"/>
        <pc:sldMkLst>
          <pc:docMk/>
          <pc:sldMk cId="3222550412" sldId="400"/>
        </pc:sldMkLst>
      </pc:sldChg>
      <pc:sldChg chg="del">
        <pc:chgData name="Thomas Brunner" userId="d36d0652-23e8-4890-8ab7-9970c2f04ec4" providerId="ADAL" clId="{660E57C3-00A3-46C1-B05E-42BDCE010AE4}" dt="2020-01-29T02:53:40.695" v="40" actId="2696"/>
        <pc:sldMkLst>
          <pc:docMk/>
          <pc:sldMk cId="2608472066" sldId="407"/>
        </pc:sldMkLst>
      </pc:sldChg>
      <pc:sldChg chg="del">
        <pc:chgData name="Thomas Brunner" userId="d36d0652-23e8-4890-8ab7-9970c2f04ec4" providerId="ADAL" clId="{660E57C3-00A3-46C1-B05E-42BDCE010AE4}" dt="2020-01-29T02:54:21.431" v="48" actId="2696"/>
        <pc:sldMkLst>
          <pc:docMk/>
          <pc:sldMk cId="3410553114" sldId="415"/>
        </pc:sldMkLst>
      </pc:sldChg>
      <pc:sldChg chg="ord">
        <pc:chgData name="Thomas Brunner" userId="d36d0652-23e8-4890-8ab7-9970c2f04ec4" providerId="ADAL" clId="{660E57C3-00A3-46C1-B05E-42BDCE010AE4}" dt="2020-01-29T02:52:08.500" v="38"/>
        <pc:sldMkLst>
          <pc:docMk/>
          <pc:sldMk cId="1523182186" sldId="434"/>
        </pc:sldMkLst>
      </pc:sldChg>
      <pc:sldChg chg="ord modAnim">
        <pc:chgData name="Thomas Brunner" userId="d36d0652-23e8-4890-8ab7-9970c2f04ec4" providerId="ADAL" clId="{660E57C3-00A3-46C1-B05E-42BDCE010AE4}" dt="2020-01-29T03:09:40.641" v="240"/>
        <pc:sldMkLst>
          <pc:docMk/>
          <pc:sldMk cId="2564350028" sldId="451"/>
        </pc:sldMkLst>
      </pc:sldChg>
      <pc:sldChg chg="del">
        <pc:chgData name="Thomas Brunner" userId="d36d0652-23e8-4890-8ab7-9970c2f04ec4" providerId="ADAL" clId="{660E57C3-00A3-46C1-B05E-42BDCE010AE4}" dt="2020-01-29T02:54:21.210" v="41" actId="2696"/>
        <pc:sldMkLst>
          <pc:docMk/>
          <pc:sldMk cId="2250281114" sldId="491"/>
        </pc:sldMkLst>
      </pc:sldChg>
      <pc:sldChg chg="del">
        <pc:chgData name="Thomas Brunner" userId="d36d0652-23e8-4890-8ab7-9970c2f04ec4" providerId="ADAL" clId="{660E57C3-00A3-46C1-B05E-42BDCE010AE4}" dt="2020-01-29T03:13:31.721" v="331" actId="2696"/>
        <pc:sldMkLst>
          <pc:docMk/>
          <pc:sldMk cId="4264495437" sldId="803"/>
        </pc:sldMkLst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1668149198" sldId="1284"/>
        </pc:sldMkLst>
      </pc:sldChg>
      <pc:sldChg chg="del">
        <pc:chgData name="Thomas Brunner" userId="d36d0652-23e8-4890-8ab7-9970c2f04ec4" providerId="ADAL" clId="{660E57C3-00A3-46C1-B05E-42BDCE010AE4}" dt="2020-01-29T03:13:33.181" v="332" actId="2696"/>
        <pc:sldMkLst>
          <pc:docMk/>
          <pc:sldMk cId="1523725513" sldId="1807"/>
        </pc:sldMkLst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2404978418" sldId="1997"/>
        </pc:sldMkLst>
      </pc:sldChg>
      <pc:sldChg chg="modSp">
        <pc:chgData name="Thomas Brunner" userId="d36d0652-23e8-4890-8ab7-9970c2f04ec4" providerId="ADAL" clId="{660E57C3-00A3-46C1-B05E-42BDCE010AE4}" dt="2020-01-29T03:00:15.790" v="76" actId="20577"/>
        <pc:sldMkLst>
          <pc:docMk/>
          <pc:sldMk cId="2708608168" sldId="2001"/>
        </pc:sldMkLst>
        <pc:spChg chg="mod">
          <ac:chgData name="Thomas Brunner" userId="d36d0652-23e8-4890-8ab7-9970c2f04ec4" providerId="ADAL" clId="{660E57C3-00A3-46C1-B05E-42BDCE010AE4}" dt="2020-01-29T03:00:15.790" v="76" actId="20577"/>
          <ac:spMkLst>
            <pc:docMk/>
            <pc:sldMk cId="2708608168" sldId="2001"/>
            <ac:spMk id="3" creationId="{4777EED2-4D63-48C8-86C7-499E28B89BB0}"/>
          </ac:spMkLst>
        </pc:spChg>
      </pc:sldChg>
      <pc:sldChg chg="delSp delAnim">
        <pc:chgData name="Thomas Brunner" userId="d36d0652-23e8-4890-8ab7-9970c2f04ec4" providerId="ADAL" clId="{660E57C3-00A3-46C1-B05E-42BDCE010AE4}" dt="2020-01-29T03:05:03.580" v="217" actId="478"/>
        <pc:sldMkLst>
          <pc:docMk/>
          <pc:sldMk cId="0" sldId="2002"/>
        </pc:sldMkLst>
        <pc:spChg chg="del">
          <ac:chgData name="Thomas Brunner" userId="d36d0652-23e8-4890-8ab7-9970c2f04ec4" providerId="ADAL" clId="{660E57C3-00A3-46C1-B05E-42BDCE010AE4}" dt="2020-01-29T03:05:03.580" v="217" actId="478"/>
          <ac:spMkLst>
            <pc:docMk/>
            <pc:sldMk cId="0" sldId="2002"/>
            <ac:spMk id="14" creationId="{B456D608-7607-4D36-8F6B-DD5695357954}"/>
          </ac:spMkLst>
        </pc:spChg>
      </pc:sldChg>
      <pc:sldChg chg="del">
        <pc:chgData name="Thomas Brunner" userId="d36d0652-23e8-4890-8ab7-9970c2f04ec4" providerId="ADAL" clId="{660E57C3-00A3-46C1-B05E-42BDCE010AE4}" dt="2020-01-29T02:54:21.371" v="45" actId="2696"/>
        <pc:sldMkLst>
          <pc:docMk/>
          <pc:sldMk cId="1075140700" sldId="2004"/>
        </pc:sldMkLst>
      </pc:sldChg>
      <pc:sldChg chg="del">
        <pc:chgData name="Thomas Brunner" userId="d36d0652-23e8-4890-8ab7-9970c2f04ec4" providerId="ADAL" clId="{660E57C3-00A3-46C1-B05E-42BDCE010AE4}" dt="2020-01-29T02:53:12.251" v="39" actId="2696"/>
        <pc:sldMkLst>
          <pc:docMk/>
          <pc:sldMk cId="1960211322" sldId="2005"/>
        </pc:sldMkLst>
      </pc:sldChg>
      <pc:sldChg chg="del">
        <pc:chgData name="Thomas Brunner" userId="d36d0652-23e8-4890-8ab7-9970c2f04ec4" providerId="ADAL" clId="{660E57C3-00A3-46C1-B05E-42BDCE010AE4}" dt="2020-01-29T02:50:31.790" v="35" actId="2696"/>
        <pc:sldMkLst>
          <pc:docMk/>
          <pc:sldMk cId="1405494986" sldId="2006"/>
        </pc:sldMkLst>
      </pc:sldChg>
      <pc:sldChg chg="del">
        <pc:chgData name="Thomas Brunner" userId="d36d0652-23e8-4890-8ab7-9970c2f04ec4" providerId="ADAL" clId="{660E57C3-00A3-46C1-B05E-42BDCE010AE4}" dt="2020-01-29T02:51:35.631" v="37" actId="2696"/>
        <pc:sldMkLst>
          <pc:docMk/>
          <pc:sldMk cId="2575491465" sldId="2007"/>
        </pc:sldMkLst>
      </pc:sldChg>
      <pc:sldChg chg="ord">
        <pc:chgData name="Thomas Brunner" userId="d36d0652-23e8-4890-8ab7-9970c2f04ec4" providerId="ADAL" clId="{660E57C3-00A3-46C1-B05E-42BDCE010AE4}" dt="2020-01-29T03:04:57.420" v="216"/>
        <pc:sldMkLst>
          <pc:docMk/>
          <pc:sldMk cId="1468794442" sldId="2008"/>
        </pc:sldMkLst>
      </pc:sldChg>
      <pc:sldMasterChg chg="delSldLayout">
        <pc:chgData name="Thomas Brunner" userId="d36d0652-23e8-4890-8ab7-9970c2f04ec4" providerId="ADAL" clId="{660E57C3-00A3-46C1-B05E-42BDCE010AE4}" dt="2020-01-29T02:54:21.330" v="44" actId="2696"/>
        <pc:sldMasterMkLst>
          <pc:docMk/>
          <pc:sldMasterMk cId="3220957331" sldId="2147483648"/>
        </pc:sldMasterMkLst>
        <pc:sldLayoutChg chg="del">
          <pc:chgData name="Thomas Brunner" userId="d36d0652-23e8-4890-8ab7-9970c2f04ec4" providerId="ADAL" clId="{660E57C3-00A3-46C1-B05E-42BDCE010AE4}" dt="2020-01-29T02:54:21.330" v="44" actId="2696"/>
          <pc:sldLayoutMkLst>
            <pc:docMk/>
            <pc:sldMasterMk cId="3220957331" sldId="2147483648"/>
            <pc:sldLayoutMk cId="291567974" sldId="2147483665"/>
          </pc:sldLayoutMkLst>
        </pc:sldLayoutChg>
      </pc:sldMasterChg>
    </pc:docChg>
  </pc:docChgLst>
  <pc:docChgLst>
    <pc:chgData name="Thomas Brunner" userId="d36d0652-23e8-4890-8ab7-9970c2f04ec4" providerId="ADAL" clId="{373A1303-5DB7-42A3-B60B-B156536154EB}"/>
    <pc:docChg chg="modSld sldOrd">
      <pc:chgData name="Thomas Brunner" userId="d36d0652-23e8-4890-8ab7-9970c2f04ec4" providerId="ADAL" clId="{373A1303-5DB7-42A3-B60B-B156536154EB}" dt="2020-01-30T02:02:18.078" v="23"/>
      <pc:docMkLst>
        <pc:docMk/>
      </pc:docMkLst>
      <pc:sldChg chg="addSp modSp">
        <pc:chgData name="Thomas Brunner" userId="d36d0652-23e8-4890-8ab7-9970c2f04ec4" providerId="ADAL" clId="{373A1303-5DB7-42A3-B60B-B156536154EB}" dt="2020-01-30T02:00:45.667" v="22" actId="1076"/>
        <pc:sldMkLst>
          <pc:docMk/>
          <pc:sldMk cId="3527829752" sldId="297"/>
        </pc:sldMkLst>
        <pc:spChg chg="add mod">
          <ac:chgData name="Thomas Brunner" userId="d36d0652-23e8-4890-8ab7-9970c2f04ec4" providerId="ADAL" clId="{373A1303-5DB7-42A3-B60B-B156536154EB}" dt="2020-01-30T02:00:45.667" v="22" actId="1076"/>
          <ac:spMkLst>
            <pc:docMk/>
            <pc:sldMk cId="3527829752" sldId="297"/>
            <ac:spMk id="7" creationId="{DBDCF155-E783-46CE-8334-7961D5B4B2FD}"/>
          </ac:spMkLst>
        </pc:spChg>
        <pc:spChg chg="add mod">
          <ac:chgData name="Thomas Brunner" userId="d36d0652-23e8-4890-8ab7-9970c2f04ec4" providerId="ADAL" clId="{373A1303-5DB7-42A3-B60B-B156536154EB}" dt="2020-01-30T02:00:37.968" v="21" actId="1076"/>
          <ac:spMkLst>
            <pc:docMk/>
            <pc:sldMk cId="3527829752" sldId="297"/>
            <ac:spMk id="18" creationId="{E4CC2AC9-A454-4698-BF1B-26B257F04609}"/>
          </ac:spMkLst>
        </pc:spChg>
      </pc:sldChg>
      <pc:sldChg chg="ord">
        <pc:chgData name="Thomas Brunner" userId="d36d0652-23e8-4890-8ab7-9970c2f04ec4" providerId="ADAL" clId="{373A1303-5DB7-42A3-B60B-B156536154EB}" dt="2020-01-30T02:02:18.078" v="23"/>
        <pc:sldMkLst>
          <pc:docMk/>
          <pc:sldMk cId="1196995056" sldId="369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BDFF-192B-4B9A-9449-FD8B1CBF16AD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19B77-B592-4768-814D-D59C012D4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Pontecorvo–Maki–Nakagawa–Sakata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19B77-B592-4768-814D-D59C012D40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36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C4A2-A033-4F2B-A3CB-AC5C214F8F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7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6F34EDE8-8EEC-4E43-88DF-C253703E38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D4CF090-C9F5-45AD-A2DD-2E324274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C7B84197-D520-4442-A523-653F62395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07EA1ED-493F-4A34-935C-6A6E322140CA}" type="slidenum">
              <a:rPr lang="en-US" altLang="en-US" sz="1300" smtClean="0">
                <a:latin typeface="Arial" panose="020B0604020202020204" pitchFamily="34" charset="0"/>
              </a:rPr>
              <a:pPr/>
              <a:t>16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Y-axis label is hard to read.  Also, I'm not sure you've defined the effective </a:t>
            </a:r>
            <a:r>
              <a:rPr lang="en-US" dirty="0" err="1"/>
              <a:t>majorana</a:t>
            </a:r>
            <a:r>
              <a:rPr lang="en-US" dirty="0"/>
              <a:t> mass anywhere, but you could just say it in words when explaining the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D84C7-C601-134D-AE55-C6B98F7A9C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6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EC703DB-B150-4408-B71E-5AD2E2178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2B777612-F20E-49AF-BF12-CD6A707D8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67C91E3-FEA9-46C1-961A-208CC4FC5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48F635-C0E0-4E3A-A4F0-42080847667E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28999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88397D41-CEFD-46C0-A4D8-AF7842590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0CD74B-392C-4A8F-BA25-753304B2A06E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413DCF3-134F-43C3-A7EF-114DF0BA6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C09542A-5FFA-498A-8432-AA8A77E06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883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59C83C9F-E518-4363-920F-745398E03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6DEF6F-64B2-4A1B-AAC4-E0511110ED2E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674A662D-4BA3-4C7B-9D8C-8E79064882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36F514E-82E1-40F0-8652-A9539BE5D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925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3D47AD4C-2DC2-4BFB-9830-9351448EE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1B2B1B-7A1B-40D0-9E20-1E37935C7C7C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3E5886D-61C3-40D0-8E49-4A792EC12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F817FA8-B0DC-43D6-BF27-B16C7AB3F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Median background as a function of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fiducial mass derived from 104 toy-MC simulations with detector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livetime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10 yr. The band corresponds to the 95% confidence belt of the distribution of background counts at each fiducial mass value.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269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19B77-B592-4768-814D-D59C012D40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1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4A254A71-04F7-4E7C-A8C0-94C14D9D32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2E1E1C4-CF19-432C-82CB-5CF0B15D0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D09A5803-E4CA-4525-9356-06DFA6E2C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9A62D2-A79D-4477-9897-646FB9267FD7}" type="slidenum">
              <a:rPr lang="en-US" altLang="en-US" sz="1200" smtClean="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68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7DFEFF-A10C-CB4C-86B5-2D6F7E9853C2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2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559F227-1FEC-42A2-A294-7745945375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75915FA-26E4-4596-89BF-468C4E5EE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30204" pitchFamily="34" charset="0"/>
              </a:rPr>
              <a:t>mixing angle measurement dominated by SK and SNO</a:t>
            </a:r>
          </a:p>
        </p:txBody>
      </p:sp>
    </p:spTree>
    <p:extLst>
      <p:ext uri="{BB962C8B-B14F-4D97-AF65-F5344CB8AC3E}">
        <p14:creationId xmlns:p14="http://schemas.microsoft.com/office/powerpoint/2010/main" val="2290873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entire assembly, including the anode and the cathode, is submerged in liquefied CF4 (LCF4)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 149K and a pressure of  1.4 atm. This measurement was carried out in LCF4 as a practical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relevant electrical and thermal properties of LCF4 are close to those of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 the LCF4 static dielectric constant (1.614 at 149K [13]) is only  15% lower than that of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(1.874 at 165K [14]) and its boiling point (145K at 1 atm) is only  12%lower than that of the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(165K at 1 atm) [15]. Because of the use of CF4, this study does not explore the characteristics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LXe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breakdown relevant to nEXO.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19B77-B592-4768-814D-D59C012D40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6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547F7-9D74-4B6F-8C5B-5E9D5C3279DC}" type="slidenum">
              <a:rPr lang="en-US"/>
              <a:pPr/>
              <a:t>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20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05E1E-45CC-4FF5-90AF-21D447234696}" type="slidenum">
              <a:rPr lang="en-US"/>
              <a:pPr/>
              <a:t>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05E1E-45CC-4FF5-90AF-21D447234696}" type="slidenum">
              <a:rPr lang="en-US"/>
              <a:pPr/>
              <a:t>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8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D84C7-C601-134D-AE55-C6B98F7A9CA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7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D84C7-C601-134D-AE55-C6B98F7A9CA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6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D84C7-C601-134D-AE55-C6B98F7A9CA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19B77-B592-4768-814D-D59C012D40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0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079F-5DEC-4D26-961B-319ACBB0E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D1E3C-B26E-40E6-B828-C2E5ECB7A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CBEA1-7A67-49F5-8131-64443CE7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FAFB9-BC92-462F-9300-D758DDC2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618D-6632-4E70-A5EB-761DCA6A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9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D034-E4E4-47C9-87EB-02D2284F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32799-6759-4C74-A042-CDEF4415B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513BC-A2E5-430F-BC11-C34A6C51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6A9A0-273C-4472-BB14-E6BB1752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EB719-5C69-4D9B-A2F0-8DB5D3EA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16CB3-B3B3-4721-86F0-E54CFCCB13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73EE0-5174-470A-BE06-F96EBD9FB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8A9D-3366-4955-ADF8-F6F4FF60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6E017-C664-46E0-9FDB-05D7D132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F7D21-3B86-416D-9ED9-99716604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1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324000">
              <a:buFont typeface="Wingdings" pitchFamily="2" charset="2"/>
              <a:buChar char=""/>
              <a:defRPr sz="2100" b="1">
                <a:solidFill>
                  <a:srgbClr val="C00000"/>
                </a:solidFill>
                <a:latin typeface="Times" pitchFamily="18" charset="0"/>
                <a:cs typeface="Times" pitchFamily="18" charset="0"/>
              </a:defRPr>
            </a:lvl1pPr>
            <a:lvl2pPr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" pitchFamily="18" charset="0"/>
                <a:cs typeface="Times" pitchFamily="18" charset="0"/>
              </a:defRPr>
            </a:lvl2pPr>
            <a:lvl3pPr>
              <a:buFont typeface="Arial" pitchFamily="34" charset="0"/>
              <a:buChar char="•"/>
              <a:defRPr sz="1500" b="1">
                <a:solidFill>
                  <a:srgbClr val="0000FF"/>
                </a:solidFill>
                <a:latin typeface="Times" pitchFamily="18" charset="0"/>
                <a:cs typeface="Times" pitchFamily="18" charset="0"/>
              </a:defRPr>
            </a:lvl3pPr>
            <a:lvl4pPr>
              <a:buFont typeface="Wingdings" pitchFamily="2" charset="2"/>
              <a:buChar char="ü"/>
              <a:defRPr sz="1350" b="1">
                <a:solidFill>
                  <a:srgbClr val="002060"/>
                </a:solidFill>
                <a:latin typeface="Times" pitchFamily="18" charset="0"/>
                <a:cs typeface="Times" pitchFamily="18" charset="0"/>
              </a:defRPr>
            </a:lvl4pPr>
            <a:lvl5pPr>
              <a:defRPr>
                <a:latin typeface="Times" pitchFamily="18" charset="0"/>
                <a:cs typeface="Times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96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20" y="71414"/>
            <a:ext cx="8001056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30,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Thomas Brunner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6B45-C967-4703-8610-BC03B6E55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7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32">
            <a:extLst>
              <a:ext uri="{FF2B5EF4-FFF2-40B4-BE49-F238E27FC236}">
                <a16:creationId xmlns:a16="http://schemas.microsoft.com/office/drawing/2014/main" id="{7F2CD640-DFC6-4A0D-A3FA-411EC82FD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DACFA-89FF-4316-9D09-68DBA7D5B95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15681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FB8-0A60-41D3-B400-ED5CD29B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93068-040C-4972-8E52-B8C5AEA40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320F-DEE5-4435-8B78-CDCE1E20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7E41A-7805-4909-AD32-BD3B6063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2EA2D-2009-4CB7-AF6E-488F6C27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2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FDDB-D456-4D5F-A178-89046EB1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2A819-00C2-460E-9EBD-7D7A61B86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C774E-F60A-40AB-BE85-77D4CEDF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25DFC-B10D-4120-8D44-11758E95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311B6-72E8-4534-874D-F8493A30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0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D78D8-21CD-4004-AD55-25EB51AA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ED71B-0C5A-43B0-A4D7-50486AFB4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B8B2A-A607-4078-9DAB-9D1E3D2CE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656B8-964E-42D2-9ED5-A47F5746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A2901-BBF3-4ED5-9CAC-B33EC753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1C8AF-C5D4-49E9-8FCB-51B48202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4B47-18E7-4BA2-A395-204947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6E017-5CF1-43FA-8760-9C755B0D6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65EDC-6FCE-4B1B-AD36-D914FEE7D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0E14C-C103-4EF5-85F5-C334FF8E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307C9-5BA7-48F7-9B2E-16EA6CE58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2BA1D-2353-4209-9D4A-E8513AE0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53400-BB72-4D52-8EF1-469E001E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592B6-6629-43D1-ACD3-646FE69F8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8D2E-9D56-48D5-990A-20D0DFBD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786-DCDF-41FF-8957-3A708D01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8D28E-C22D-4927-9366-B02520A24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2B9F-AEDF-4B1E-9883-F68F2189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7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8D0C4-230C-4AA0-B2B4-EDDC317C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61E13-5D72-4654-BBC3-63D18B16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F7249-1283-49EE-A3BA-1DEFED91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9E1A-6976-4221-9E96-DF20B7FFB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87E30-3AAB-4294-BAE1-1BA40A16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1E21C-6337-4552-9884-08E3CD277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F5D28-28F2-430A-971C-A0E3014F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EF4D5-D487-4BC3-97D3-1384BFFA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3C18E-3C4C-4C5B-A712-78A1E5B7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DF85-6026-42C1-96A2-54FC21B4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59C1A-484D-4086-ACB0-0DA46EF44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294AA-FDB9-4AAA-8F29-A8FDB7F55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38F4C-6F79-4D2B-8EEE-2A21CA1B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7B960-C37B-474F-B106-6DDB57F2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57C28-A600-4849-BD9D-42443728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0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44A70-1A58-41E7-9FB6-E2D852332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A8135-B80E-4520-9895-8E81E9293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D48BB-5692-4402-806D-07AC9ED83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FE960-C0E7-4C7B-B52B-A4B4093CB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6EBE-E36E-46AE-ADDE-598EC837E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557D-E685-4BC2-9ED6-F936FC3A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5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png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7.0751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3C4B2-BB84-48B9-892C-066B7204F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60945"/>
            <a:ext cx="8564381" cy="2426806"/>
          </a:xfrm>
        </p:spPr>
        <p:txBody>
          <a:bodyPr>
            <a:noAutofit/>
          </a:bodyPr>
          <a:lstStyle/>
          <a:p>
            <a:r>
              <a:rPr lang="en-US" dirty="0"/>
              <a:t>Hunting for Majorana neutrinos with nEXO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E0BAF-28E4-42D3-A56B-F3632C7F0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97055"/>
            <a:ext cx="8564381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/>
              <a:t>Thomas Brunner</a:t>
            </a:r>
          </a:p>
          <a:p>
            <a:r>
              <a:rPr lang="en-US" dirty="0"/>
              <a:t>McGill University and TRIUMF</a:t>
            </a:r>
          </a:p>
          <a:p>
            <a:r>
              <a:rPr lang="en-US" dirty="0"/>
              <a:t>Multi-Messenger Workshop</a:t>
            </a:r>
          </a:p>
          <a:p>
            <a:r>
              <a:rPr lang="en-US" dirty="0"/>
              <a:t>January 30,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CD1EF-17BE-4FF8-8AEF-80550C6C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2" y="386932"/>
            <a:ext cx="3688005" cy="112979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64BD485-A6A7-4521-BA61-5F764D8D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80" y="4370294"/>
            <a:ext cx="3627620" cy="272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BA417-698B-4C04-8790-DEA0EB6B5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b="7653"/>
          <a:stretch/>
        </p:blipFill>
        <p:spPr>
          <a:xfrm>
            <a:off x="8564380" y="2165048"/>
            <a:ext cx="3614713" cy="2225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CD986-8912-4AAC-BC45-AB96DFE5F7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7"/>
          <a:stretch/>
        </p:blipFill>
        <p:spPr>
          <a:xfrm>
            <a:off x="8564380" y="-90352"/>
            <a:ext cx="3614713" cy="22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0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80728"/>
          </a:xfrm>
        </p:spPr>
        <p:txBody>
          <a:bodyPr/>
          <a:lstStyle/>
          <a:p>
            <a:pPr algn="ctr"/>
            <a:r>
              <a:rPr lang="en-US" dirty="0"/>
              <a:t>Searching for </a:t>
            </a:r>
            <a:r>
              <a:rPr lang="en-US" dirty="0" err="1">
                <a:latin typeface="Symbol" panose="05050102010706020507" pitchFamily="18" charset="2"/>
              </a:rPr>
              <a:t>0nbb</a:t>
            </a:r>
            <a:r>
              <a:rPr lang="en-US" dirty="0"/>
              <a:t> in </a:t>
            </a:r>
            <a:r>
              <a:rPr lang="en-US" baseline="30000" dirty="0" err="1"/>
              <a:t>136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86" y="1154600"/>
            <a:ext cx="4930719" cy="520175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Easy to enrich</a:t>
            </a:r>
            <a:r>
              <a:rPr lang="en-US" sz="2400" dirty="0"/>
              <a:t>: 8.9% natural abundance but can be enriched relatively easily (better than growing crystals)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Can be purified</a:t>
            </a:r>
            <a:r>
              <a:rPr lang="en-US" sz="2400" dirty="0"/>
              <a:t> continuously, and reused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High Q</a:t>
            </a:r>
            <a:r>
              <a:rPr lang="en-US" sz="2400" baseline="-25000" dirty="0">
                <a:solidFill>
                  <a:srgbClr val="FF0000"/>
                </a:solidFill>
              </a:rPr>
              <a:t>ββ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(2458 </a:t>
            </a:r>
            <a:r>
              <a:rPr lang="en-US" sz="2400" dirty="0" err="1"/>
              <a:t>keV</a:t>
            </a:r>
            <a:r>
              <a:rPr lang="en-US" sz="2400" dirty="0"/>
              <a:t>): higher than most naturally occurring backgrounds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Minimal </a:t>
            </a:r>
            <a:r>
              <a:rPr lang="en-US" sz="2400" dirty="0" err="1">
                <a:solidFill>
                  <a:srgbClr val="FF0000"/>
                </a:solidFill>
              </a:rPr>
              <a:t>cosmogenic</a:t>
            </a:r>
            <a:r>
              <a:rPr lang="en-US" sz="2400" dirty="0">
                <a:solidFill>
                  <a:srgbClr val="FF0000"/>
                </a:solidFill>
              </a:rPr>
              <a:t> activation</a:t>
            </a:r>
            <a:r>
              <a:rPr lang="en-US" sz="2400" dirty="0"/>
              <a:t>: no long-life radioactive isotopes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Energy resolution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improves using scintillation and charge </a:t>
            </a:r>
            <a:r>
              <a:rPr lang="en-US" sz="2400" dirty="0">
                <a:solidFill>
                  <a:srgbClr val="000000"/>
                </a:solidFill>
              </a:rPr>
              <a:t>anti-correlation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400" dirty="0" err="1">
                <a:solidFill>
                  <a:srgbClr val="FF0000"/>
                </a:solidFill>
              </a:rPr>
              <a:t>LXe</a:t>
            </a:r>
            <a:r>
              <a:rPr lang="en-US" sz="2400" dirty="0">
                <a:solidFill>
                  <a:srgbClr val="FF0000"/>
                </a:solidFill>
              </a:rPr>
              <a:t> self shielding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Background can be potentially reduced by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baseline="30000" dirty="0">
                <a:solidFill>
                  <a:srgbClr val="FF0000"/>
                </a:solidFill>
              </a:rPr>
              <a:t>++</a:t>
            </a:r>
            <a:r>
              <a:rPr lang="en-US" sz="2400" dirty="0">
                <a:solidFill>
                  <a:srgbClr val="FF0000"/>
                </a:solidFill>
              </a:rPr>
              <a:t> tagging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248400" y="48006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en-US" dirty="0">
              <a:latin typeface="Times New Roman" charset="0"/>
            </a:endParaRPr>
          </a:p>
        </p:txBody>
      </p:sp>
      <p:pic>
        <p:nvPicPr>
          <p:cNvPr id="10" name="Picture 9" descr="installation_mach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67681"/>
            <a:ext cx="2746378" cy="205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7600" y="78188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Phased approach: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020" y="1086680"/>
            <a:ext cx="517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EXO-200</a:t>
            </a:r>
            <a:r>
              <a:rPr lang="en-US" dirty="0"/>
              <a:t>: ~175kg liquid-</a:t>
            </a:r>
            <a:r>
              <a:rPr lang="en-US" dirty="0" err="1"/>
              <a:t>Xe</a:t>
            </a:r>
            <a:r>
              <a:rPr lang="en-US" dirty="0"/>
              <a:t> TPC, finished 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6020" y="3621161"/>
            <a:ext cx="446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/>
              <a:t>2. </a:t>
            </a:r>
            <a:r>
              <a:rPr lang="en-US" b="1" dirty="0"/>
              <a:t>nEXO</a:t>
            </a:r>
            <a:r>
              <a:rPr lang="en-US" dirty="0"/>
              <a:t>: future 5-ton liquid Xe TPC with Ba tagging upgrade option (SNOLAB </a:t>
            </a:r>
            <a:r>
              <a:rPr lang="en-US" dirty="0" err="1"/>
              <a:t>cryopit</a:t>
            </a:r>
            <a:r>
              <a:rPr lang="en-US" dirty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pic>
        <p:nvPicPr>
          <p:cNvPr id="16" name="Picture 2" descr="C:\Users\Alford3\Desktop\nexo image\1 - nEXO master 02-13-1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10486" r="20914" b="2290"/>
          <a:stretch>
            <a:fillRect/>
          </a:stretch>
        </p:blipFill>
        <p:spPr bwMode="auto">
          <a:xfrm>
            <a:off x="7368210" y="4250034"/>
            <a:ext cx="2312169" cy="26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1B353-8B72-4E59-9B2A-0CEF49AA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60495-4551-4232-84AD-5A8202DF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72ED-EF0D-4E7B-919D-548F487A7484}" type="slidenum">
              <a:rPr lang="en-US" smtClean="0"/>
              <a:t>10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1C335F-A645-442F-AF57-94FD0F45E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251296"/>
            <a:ext cx="1976348" cy="605441"/>
          </a:xfrm>
          <a:prstGeom prst="rect">
            <a:avLst/>
          </a:prstGeom>
        </p:spPr>
      </p:pic>
      <p:pic>
        <p:nvPicPr>
          <p:cNvPr id="2050" name="Picture 2" descr="data:image/png;base64,iVBORw0KGgoAAAANSUhEUgAAAUYAAACbCAMAAAAp3sKHAAABj1BMVEX/////fQAAAAAHBQYAk9z/gAD/ggAAAAZxcXHxFgD/hQB2dXT/fwB2OgRxOAD8/Pz39/fa2tru7u67u7v5fgAJAAAAmONYWFjs7OxpaWnlcQmTSxKWj4vV1dXEYwCLi4vKysrseQ0mJiY4OjswGQipqanh4eGysrJTUlPDw8MAPVuTk5PX19cxMTGcnJyDg4NbLABKSUkbGhsAhsoPFBZiYmIAZ59sAACXAABNJgATAAAAcasAABEAPmasVwBVTksALUkpAAA0KybVbABRAAAAbacAIjiyAAAeAAD/FAAAUoAANFc2AAAAGzrKDACfTABwOxBEPDgfEQYvIxwAGS9aUUo6My8AWYwOFyAtOkQ8QUVVYl96AADpGARNHhg3Tk8AACWhVxqMAACFSRmVQwAxDABqd3hKPC9QKxEmAABQKCVEGQBhKAAjMkM9Jx4AICFMAAysFwE5LRiDOQCCEgB8HRVJNjYZHiE1Fw+vYBslNzcdFhBuPx1YMRWZVR1EJxYNSmwAI0FYGwAAHCgjP1PciYTTAAAXQ0lEQVR4nO1djV/aaLaOBxIooAkJkCACASSQIiAfsbUqbaW1Vaf1o2Pb29nOjFNn172d6U6ve2+3a7t27tw//J43CZDwpW5nqkSe30yVEEPycL7PeROKGmOMMcYYY4yrgKB/NXfR5zDSiKtxjqKUOhRaW9iLPJ3RhBQFgDxP8UXwUwrySXFZbUbBn0pW/zHGWZCBiheQQeo2VCoAWYoTkdewQsVv4U+B4ipRNStf9FledsgAMjIICuVHMosAVBDClN+Vo9JQDkKeVYCA8hbUiz7VywyVSFwOIEkVADj8JY5GUqZ4Ng6gUpDhcAe/388VQaOyhbmLPt3LCpTGEqWkIUMJAEHkLstWwCVT5KVWRhpL4OIpNu6CHOp/+qJP97ICZU+kWNRqjogf+pkyEVDkLAtQBSjyfvyfopIAc0oVZZbKaiXD8QjZCz71SwHJ/PkUGSQKLfBVXRJFjICQv7ks1JEunstDVN/rKVF9meKSIpFf9OcZuH3lAyNhpy4aREYJOajaM8hLmRKhyLGUgkKZAxeROiS3jP+ihlMaVBVKUrggGlCMhohXv9Jg40misH79he5ekCwvK6Ik+iEdFPNoELUg0hgsy7wueypR813iZdKuikDsZBpg94Iv46KBzEUljSgzQiLuhavoFGYkL7zgM5CpIndV0Cog6w6bUiAtYeSTQ1KfoFKjVKIwFuULvo4LBqrvDoaHZvJXJkRpaAFn9AhxjpK0jCYgdWLVlSVWk+i2H+QsrJKMJ0gRBeeQRa/3Yi/jAsGXxRJLlUiwGIW6bh1RytL+MG5QxVIux5NNputgWZIRFsgrxfUEogp3DF4SCcUJuyQcl+b4i7qSi4RUJAk0x6ehwqotcVRJYFM6pSDhr5d0T0Po3+G4W5jfUFQpDcWrmNwkIYeG0UvEMU7toMHTt0qCqgsVP0S0OLIrFwZFNwa6OBOR1PJ4oKsGNo9eOUp8L7FvqhEAdiCj4RsOdCzoojnlGKWZREkV3OL/4873EoKV40YywlYhjRENRotFXTM74GFHGvTnJuZyUfwCdMuIGQ/E0dVgWJnj/sATv1SQRBIfokZGiUhlJcAIR5Dtl899vbB3KiFcPI5+Pa1LZomUhWR08dErwiMXBRdJOzTyTx7ylBcqvZd+Utson+VoORL3iIab0igMLV3alfA06jEIEjpkmXfpRYhViu9nBvdq7kfyWY4Xz2cx+FQ5TMiDUhjqaDCvQuRTJiYsHgYg8pMpk0pNP/iXIrXZM+onJj5z6K2yhEqB8uaoK9AQ426bta88q6JnSA6gqvAsEnk2gOIekHoafh9+I/xko4O+G4eAlXMSqdlggJckQsnLAxtVwkrE7X5+1j5W3K/pX02FfAiyueNoP0M6f1lqDuCpxIrDq1vy9Yg7sqCd4+DoXtKKyaLEOlivBUiWiPLljIrC02HtFOX/3Ig1+cwHZ2/rDQci5js86ne5HYdySadUIzldO5MofyV4weudP0oeqnjcf9TcKI57Z/8MViNslXSNxg/QWodX9kie4wiUqyTdFaBeWM1gOMJW4LT8l31RI+L49TkagKQKpFcqbSxm0+B3iKUUwDCEdTRfeEmluFI81XbtLSGLkWfnTZP9+P0gi2lT/ng/VB0TjnMYLJKSq6wPP8jgPcNojp/Q6I4sn1OSMq54AfQOIoHggttOCcZ5zOqEKia8euoGJVlv8J2GEol4UBxnzvFBWpxSd1HkKyZ1fNo5vS7MoTUFI2RBkhRKfoJE1s9i8PTA0e1eOkcIyN1+KhEfk2kVh/CjuzR6dK3kHIbb6XweqtUqGnu+vKqdVkrUEb+j0xi5c45arFJ8qgGEO8dXyZyFBUJFPvvRLhn42yRXc+ldquKZ5+uU39zu82o1JeFHpTsslu6+hdudd9mkXikfVbDZmVIZsnGV8HlmvzljaHXtxbkUUekIL//Nn15e+7YzcSqnwXtaLfiyI0iMPV8mXdMzgt1b0OXxevzfG7lVvnu7fu3ata/qBrEkWiid8ieXHxJAmYSMZ74SlpOhpmv1jqhpyayqcOdiU/j2MWHx2gOjKCztQEY+70lfQlShXwgn+/sqOafOiOiZ7uhaDSbe5WeGJ5AWsOWvrhlYv0nUWhhckhsBzHU8SjwNUO3x0fzq9xCV7dskQSOsLR7t//SMmMfrE3So2dw/mvfgVjF3FvOmfPfDtRaNj9GviCM9nsKnw8m2BPJeeNLrp+Med+36jqWfp5SPAeZfJUIhmg7NkvrEpwQ9EQjQDJL5ah7gOHlqCCT/88F6WxhXSxgkeEdXFPWOHRRLLfFhk/0UWNiMRGqbeZOaeLQOs41p5GwCQSfQW0eeHTATBnDzdOwESZGHfmzpxsuWLL68F8XQ/3Z2pEs8vFxBIp8OL0NEF5CqpU0/XqnkBThJhJiASdtEaBHFsfajb6IDJpD4COAfHH/yf77XVuib/xjhONECtkrM3M7QYPEv95FH9zOQMSQ5TPhoC2e6OLq/n7CB9jXnB6tp/OnN9bZVdEpPxg+KmkEiK0OIVKp6YFNbg8UEQ9spY/6K761MB+xbA77EIqT7Clru+HHLLN6oOGW1AluBHMVlyfCYONgxCGt6nO3emA91sThBNzYikWdb3ZvRd8dQs3sCKDb5g2kW1x/8Z3aU3YodaOw0GYlMD01fykbe5954Pd1NWOiOO3L/oIfGiQlfcxYqXRZS0W60RTHqpNVxPPIHXoVShhb+2L0lo5yz9LCbR99P9yNLPzG9NE7QdAzSsvUw6pOXBovrb+tO6wzq88cVEYZpmArLNaOes/TXpp1Hhmj1YqgPjeQ9W5M2+dBQ6PWXt5JOKXnrUErZOBv0Yzw9dPRQCMPBHbfJ42wXj9M/uyO3Un1pnGCau20e+T/fNFh8+fchZngUgfSgIAaRTW1Y/Iv5bsJ3tBExefzR7pdDb2qROwNonKDbPMq3zTjn8ZPkSMfavchnSuXwsUTxQ69LRRaZidDrpRaPv9jEkTlaimw2+/gYk8ewXsHMmZWI9XvfOMm1ELBkfIFoszisn6LoLE4EQrdqJo8LP1lJYxorkc3EIBon6OlbILPfmCy+/Zv8xS7viyEP6SiZ4S7rXcH+kDJgcEQ3Hy25zfjRGuAEpjcjC41+rtrkMQHpFw+MrOXenx3lWkwESbQjZqXSYBpZDWK+Fh+vr5tEXrfSlnoeub81mMYJ3+RdvZ7z8u13jmns2xEUjYJreqCQZGGxXXegA4kfN3XNri03O24mdFi7PzWQxoAv9osRKt4tOcy1mFDQ2AeTKJGZgQGIAscpq4L6Er9suCOYX9/t8EZP1ZYmB9FIp/7rFyKKj//kONdiIgnwtKwqLD/k+irQtBPEBLbqpHD27KhtHumppYE0+hq7j/Uo5+wNxxGDcX8NqIrZvg0UjpMkKQvb011g6OYhEcjf2jEOE1tY6lVqmqZDqVTsq8fEtXzrgYIsS7xzahE6WJnHcDBZqhzrVOa6382Vo/lKvQ69WG4gP0d3apHa65CVRnvAE2BCifeTi/VlUolY/3vrj9MVf05xkIFk8yB6SajDycnbxvLdNoS8ec0vNE1MdsEPk0gYs/XIHdk4annwRpc00r7mJOlueVz/vX5t/cEvSVVVc7lsUivqxy07xkgGDabELLlVlmQ1W8oOpodJQbLKjOV3BV7Rusl75Hav6WpNYyBkp5FJnAAUk7JeiXh58zsLa6wilNGl7TikXMvJpXzRmNnxZ63CgcF2WbJYMEnw71UyHRR1aUSqDlYiC7M+otHTDNJocTH0JEBU5djkvZfX1m/+T06JozAqnYiKj2s9ZmR0wUqC96kx/iR3tkbt8x9ZtJ3hh7uzHTwxA0ZSqljB9IaZavgSzyw00kf69IPy3Q/r6y9vfBMvv9M/I2OtfQhp5/BIRgmDJb8LLEt645C37pGD5f1mKhRgLGj5Enr2vvthYII+eOVLbHSyGGaLJOqU/NWDddL248lUQKOxdaSvXm1DSZ99VOhyI5gxQzk515GTnK0GzlUgZG2d2gOa1LF7Y4sJvJ/0oVK3kkO66amSSaCHZtuvCO99vkCA8YUWbSN3MpxnRc0lxqrhoPljq3olbYvN+Ux9IIskxd6szYbo5hTSuNIwhTSwiCZCit64du0eGRAIwnabX/sktN8ZK/2DkFSMn9ZwJ9pDI90FC4/M5NLKli+1iC5mpRWLN6FCxf/5dv3Bt7otnIF2BS0167J+vgpnWkZ82SGh0ZeJ+1StytZNo2c/ZoetIBZarr0J0bupxMKvqbZlzGXvPV7/6htjoMUPqVYJg563d3v6rdEePbD6UNitTLRq1S47jZzWk8R4UpYGApO4juL4Dml8Y2Y0vu36N7+s3/yb+c1wFU97d+aD3atUwBFROJusGsxY5z/sNFKcYIeqQdPah2EWF+q+k+b+CukMhvB/5jj898d3Cy0549/ttq0A07CPdZecUqyQcgXvXjRnzVeip9zPpGCnMdBc20wcNWIrGJP75hM089714IfvLMPd7+aZQTQKozwsbyBbiscVReo1Tl00xme6kLfSSJJrZDDRiK39i2Yah3QgduOtre0ngY1G20CBOvqD3i7IErMXLqbzmtca8HTZxkxvgSfVoeUkRAdSu8tbH2LLCabpCYW2n9+w+1+H01iEXMd7WC+821NXQwk7LNMRzPt6gqa3YPXjlCeUOmk2d5dnX9mnBqw00gnH0ShJXFzNZsv+qFh5Yb24U+NGi2GcoKfrmMV4XCeHVd+HxnvwbKemB9PoQGlEyIIR2bHsYBczPIsh+eD8Nv0eXJ6DrY+TnsUm052qDKNRcAKNCkC/BQPnoxGJjLlSsyiGy4eeGBOYCNBhTJW5OfMr6vbUtqqO4IiAZzWscCYsW89L44QvUV/0uDyeyZSPDjUbDagXb1UrUfMofP2kQ+O+PcIZNmIwOshD0UDVenHnpDFA077QoccFH7Y+vDmZn/8YOwSV6yzW4l4sd8LvD/ZiRLo66ssDCToxzOCAZyCNSB9ZBZNqNrY+bM97PE8OGonmdAhJ7TKA0U5OzWzbzAgHohN6W+UogdfrjVplpJvG5V4aAz7fxHTiX7GpxeWvn0xtNZpbHs9ss7U8oRkuWj9lBtpt2NDrsPWdrHOW9VOklSBbZaRgVzwNUj2TYqEn31dfT8X2myna5/Mx9PSyx/PxMGbux0zaLKAKrzr1RtH6uVWH3O9NLkS1v6Srrs5yZqqnCqgCRjHdSzhSZJVbgDaVNXQIHxaXQ9tvUubYmX0eaBcSRgsidWKzHmXbx44uSn2zGEz/utzp7of95vR0ygrb8qLJJ57ElCfm29o1plTo/c6dJCh9UPdjrIEmdNYWUZYg88de3peCiCn1TsVbytpv5hav9rYGSZnRgrplJJTZX5xcTk0uh6d90/X3+nbfB8hYIkLZHB6w1uO4aL81niMJMWxOgXD2xeRBF+yWrAYymCuUNbGDCkx2JvWasynPPPPqxPMBHff8tp5x+2IAT1XLilchmxXkzgHnCuTG9n/ktX1BZF14dWUx/yScsdt6PlkE2NWyclyS2D51/jkLjSlXM+bZ9+1vHa+hiNKxhmkftwFcXkHp4QodWiEDkHZC/mJAbdvGnhFRTo3qFbJ08UUlL3ajAq3ZnYnQx0bocDPhSxwcrZzQZDzcFFK6GXsNmNDkvcmSakDOlvxiJQ1Q1AQnNGFMCPpQXnpHLGf7RB78XE6E2dndcB/stiq3dOKjL7H5W4ierk7/fMfW7KKZUHNre7enXPm0JDgjzmmBF9R4kJhFxdu/YZyFhI8J9YPFwzAfF35iJkJf+05q33dNOGKYjll24n2jETs4ONhqNN439x0VctuhDChYSTA1cJFGG9M/LxwgjfVQc2Uh1m/3AAaYDIbpdCAQ8B05o8XfASkyxkt6w5Nd7X9fN7boSZ3GItN49glVnJlvMvO1tYFLjFqa7nFEa7oD1l8g8zp6IsGuFvtfXBl6Fv32ELO4tEbaqkf7vsZK7bD/+sv2zk1nDEpYEK2SsRMNTaQqDlrNIUNsyGIXgkBis7brI5nLKzp0170ZG1pWY145olBrRZY8eCgTFtPEfQ6a7XINWpfaJuZgY+mA0NiYpOnGintt8JI3RGh29Yte4xdAHKo7aTMI0QZlFCUYsoSNwAfuDbJLoIn67Htdq90aotao086oRljAVYzIe8ebG+w8lfri8I5W89fIdT2IpFM0GeiJ3P+JDgza27d96hNmRg/xypN8QehaACxF/VaU0zA5FIv33T8ftV/FHn7agPnBe4ePy/7zYiR90lx30uHyDAXUai6j+ANV7Tl4wmHzD6w1If13Y0NPUnMqqhdNyb+DILjOg3A9shTWf4M0p/jBuCEpeVnlOuXMKKU/xEf/VlyQp2aN3cLkSSDm7iDL0Ppr8/vT33CN5uNwz0vjQmTDpLGApFTEKlQyIlJQjJK6rFavV9LFTJQq53UaxTwQGvfyLqho4R0qW01HRcJYVQzKkNbSEBYr+BMjsApkMnBFaAzDUuSTSaNK5TI8FweKkwAyikIVRJ7PZbhyNq5RCuVHGsssucFZHl+VK7ySS1LBnYKKkZcL4jwrp+d4mfRmM1GVLfm5jCRcGRrXIpF3xl+Al63k5jSuSBWQliSXYQtqPE/lkcagRhUloUwBXyrIhEbghayc4QHlN5OdI6xTUUEuc0Dd5rwz/mJpbq5MVbjclaHxU8T9PNyiUZRlkfUiNy6Y4SpsIY5iqCGNcxpV4VWkkeMk8igf6hafEygpeIsqp/lcUCGbkMYCJUllNgrHnCorV4vGpcgStGnMq0hj1E6j2KKRSCObgzDhLMwLQrwKD1G3qYrappE8qR5prFDRHNJY568KjeG1WodGP5UvKWW2qtOYZEWqIAS9KFPJnE4jWkJQctEy4ewNVyoolRJQyQylyUhjkfKrsp8tqkW+XBBZf055IZWuDo3XI5EFg0UXRKU85ihZ5IZ43rgilVclpFSlgrLGKXxG5Et5njwbKc/y/G2QcNccn89Jc3O4v0DxqkulBJihFFeOVWQoCtKVofFZh0aXJWK3vugJ5zvvudqbevdP+8nDMq8Gjbdq7sj18On7nR+QTgpl1yjTOFiMehLBNTfSCN2bDbja/a+hwnk6RjMZJBNm/aCBZ3JyyorJxY2IO/J8qi/mPXeumwi7QBxw0LPAYU8QLsNhymfDwRLSCIyvLxqP3BEDnzAWuuiTv0QowG7CturydQSV+u6AMi3TeNS6LdyyfNGnfqmQS8NkZ0QvMP0rofF/BzUNmK01k8eljFPGdX4fzBVhPtW+23yC3BSzNpDGCV/C5DGysDfWaiu4JMCrgEEkPUnuibl0NLBXQ/u2wZTHlfM83egqQM4AbNGEutBHcsfggTQyoUYYnu6Zt3H9Xr7oE79k4AtpONxPMfT0b5GBNAaQxFmolyTef4cIZKSWHpvHLkjJOuy+SiU2CT9LvTefD9B06tUsgHEDrVxxQX+80Z6zxsh+D0iFVYDwAqFxw04jmXlqbukPjGmNJPN7j0h8uTE2j73gVK/xrImNGE0zPrLOwMfQ9HRia2oZwKPZRhjndCKvO+cmUL8juBcGjfCPk8NDMr748fDkH/o9xP09j4Bi1b07S0vOuD/H7wzjEd+RjdWd4rs6PH8O9XfFHbEkxPvOprHx8ovnq86ayftdIH/Sn2K7kaU4SZEV/E/ihtLEzs2MvUwPkhsGjQ5YWH6RiNYMpR47js/CG5PGsTR+Dvg14+Ex98fh4OdgbtO4pf99hxWnvzCET0YNbEzjZ6G0YNC4MvJ3GbtQlHUaI/dHsv15ebBneJg1p63P+MKYNboDY8v4eXioC+PP42rDZ0H6WvcvTnkK7UVBeUSeXzQ7rjV8HgiNkc1xPv2ZCD5yR2o7F30WIw/1UWQc7Hw+kMZnDnmiwUUCbePzcbDz2VB+fTYuNH4+uCFPdxzj7KiMg50xxhhjjDHGsOH/AXxGAesCxnpmAAAAAElFTkSuQmCC">
            <a:extLst>
              <a:ext uri="{FF2B5EF4-FFF2-40B4-BE49-F238E27FC236}">
                <a16:creationId xmlns:a16="http://schemas.microsoft.com/office/drawing/2014/main" id="{A7BE29B2-AE4B-4551-8ABE-9659C4738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r="23323"/>
          <a:stretch/>
        </p:blipFill>
        <p:spPr bwMode="auto">
          <a:xfrm>
            <a:off x="10285865" y="1762253"/>
            <a:ext cx="1672683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7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167"/>
            <a:ext cx="10515600" cy="1120865"/>
          </a:xfrm>
        </p:spPr>
        <p:txBody>
          <a:bodyPr/>
          <a:lstStyle/>
          <a:p>
            <a:pPr algn="ctr"/>
            <a:r>
              <a:rPr lang="en-US" dirty="0"/>
              <a:t>EXO-200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018" y="1023834"/>
            <a:ext cx="10515600" cy="460125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EXO-200 has searched for 0</a:t>
            </a:r>
            <a:r>
              <a:rPr lang="el-GR" sz="2400" dirty="0"/>
              <a:t>νββ</a:t>
            </a:r>
            <a:r>
              <a:rPr lang="en-US" sz="2400" dirty="0"/>
              <a:t> of </a:t>
            </a:r>
            <a:r>
              <a:rPr lang="en-US" sz="2400" baseline="30000" dirty="0"/>
              <a:t>136</a:t>
            </a:r>
            <a:r>
              <a:rPr lang="en-US" sz="2400" dirty="0"/>
              <a:t>Xe to </a:t>
            </a:r>
            <a:r>
              <a:rPr lang="en-US" sz="2400" baseline="30000" dirty="0"/>
              <a:t>136</a:t>
            </a:r>
            <a:r>
              <a:rPr lang="en-US" sz="2400" dirty="0"/>
              <a:t>Ba</a:t>
            </a:r>
            <a:endParaRPr lang="en-US" sz="2200" baseline="30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~175kg Liquid Xenon (</a:t>
            </a:r>
            <a:r>
              <a:rPr lang="en-US" sz="2200" dirty="0" err="1"/>
              <a:t>LXe</a:t>
            </a:r>
            <a:r>
              <a:rPr lang="en-US" sz="2200" dirty="0"/>
              <a:t>) Time Projection Chamber (TPC)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Located at Waste Isolation Pilot Plant (WIPP) in Carlsbad, NM, USA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Two identical back to back TPCs made from radio-pure copper with transparent cathode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Energy measured using two signals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Ionization signal drifted to crossed wire planes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Scintillation (175nm) collected by APD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BE30-7FC9-4F08-AD80-073F94FBE8C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78812" y="3153413"/>
            <a:ext cx="5213547" cy="3136001"/>
            <a:chOff x="5011866" y="3759200"/>
            <a:chExt cx="4543297" cy="2732839"/>
          </a:xfrm>
        </p:grpSpPr>
        <p:pic>
          <p:nvPicPr>
            <p:cNvPr id="7" name="Picture 6" descr="exotp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866" y="3759200"/>
              <a:ext cx="4543297" cy="273283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759485" y="3830320"/>
              <a:ext cx="898705" cy="2082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3018" y="4179837"/>
            <a:ext cx="5616531" cy="2109577"/>
            <a:chOff x="-1752376" y="4116910"/>
            <a:chExt cx="6995039" cy="2627347"/>
          </a:xfrm>
        </p:grpSpPr>
        <p:pic>
          <p:nvPicPr>
            <p:cNvPr id="9" name="Picture 8" descr="Screen Shot 2013-09-14 at 11.50.32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776" y="4116910"/>
              <a:ext cx="3332887" cy="260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installation_mach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376" y="4116910"/>
              <a:ext cx="3504751" cy="262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BC028-0968-4031-B32B-945D9A50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8F3A53-2D26-4C58-A775-4B6B5EBF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198144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Final EXO-200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BE30-7FC9-4F08-AD80-073F94FBE8C3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92023" y="1226283"/>
            <a:ext cx="8790177" cy="422623"/>
          </a:xfrm>
        </p:spPr>
        <p:txBody>
          <a:bodyPr>
            <a:normAutofit/>
          </a:bodyPr>
          <a:lstStyle/>
          <a:p>
            <a:r>
              <a:rPr lang="en-US" sz="2400" dirty="0"/>
              <a:t>No statistically significant 0</a:t>
            </a:r>
            <a:r>
              <a:rPr lang="el-GR" sz="2400" dirty="0"/>
              <a:t>νββ</a:t>
            </a:r>
            <a:r>
              <a:rPr lang="en-US" sz="2400" dirty="0"/>
              <a:t> signal observed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0B69F-B673-4A52-9926-D613D171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3F3C-9246-4F2F-B339-1613BACF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1" y="1648906"/>
            <a:ext cx="10289846" cy="51449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A8B0C6-99E6-4EBC-9EA5-B0EB8C0DD549}"/>
              </a:ext>
            </a:extLst>
          </p:cNvPr>
          <p:cNvSpPr/>
          <p:nvPr/>
        </p:nvSpPr>
        <p:spPr>
          <a:xfrm>
            <a:off x="7888516" y="1042801"/>
            <a:ext cx="3444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Phys. Rev. Lett. 123, 161802 (2019)</a:t>
            </a:r>
          </a:p>
          <a:p>
            <a:r>
              <a:rPr lang="en-US" i="1" dirty="0" err="1">
                <a:solidFill>
                  <a:srgbClr val="0070C0"/>
                </a:solidFill>
              </a:rPr>
              <a:t>arXiv</a:t>
            </a:r>
            <a:r>
              <a:rPr lang="en-US" i="1" dirty="0">
                <a:solidFill>
                  <a:srgbClr val="0070C0"/>
                </a:solidFill>
              </a:rPr>
              <a:t> 1906.02723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72D4E6-1A52-4466-B5B9-FA5A9AAB18B9}"/>
              </a:ext>
            </a:extLst>
          </p:cNvPr>
          <p:cNvSpPr/>
          <p:nvPr/>
        </p:nvSpPr>
        <p:spPr>
          <a:xfrm>
            <a:off x="9477153" y="40404"/>
            <a:ext cx="2659007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Slide from: M. Jewell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September, 2019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TAUP2019, Toyama, Japan</a:t>
            </a:r>
          </a:p>
        </p:txBody>
      </p:sp>
    </p:spTree>
    <p:extLst>
      <p:ext uri="{BB962C8B-B14F-4D97-AF65-F5344CB8AC3E}">
        <p14:creationId xmlns:p14="http://schemas.microsoft.com/office/powerpoint/2010/main" val="197158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701A94-DF12-4F49-8043-D3015126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8" y="3631683"/>
            <a:ext cx="4350403" cy="28249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91A86-D7AF-4BE7-8590-12E5C4EA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6BE6-2BDE-456B-A30B-5EEE88FE59CF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754F4F2D-86EF-4826-B690-615D176B1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162" y="1764761"/>
                <a:ext cx="5096107" cy="1391407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64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64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64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64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558800" indent="-279400">
                  <a:lnSpc>
                    <a:spcPct val="120000"/>
                  </a:lnSpc>
                  <a:buClr>
                    <a:srgbClr val="000000"/>
                  </a:buClr>
                  <a:tabLst>
                    <a:tab pos="939800" algn="l"/>
                    <a:tab pos="1866900" algn="l"/>
                    <a:tab pos="2806700" algn="l"/>
                    <a:tab pos="3733800" algn="l"/>
                    <a:tab pos="4673600" algn="l"/>
                    <a:tab pos="5600700" algn="l"/>
                    <a:tab pos="6540500" algn="l"/>
                    <a:tab pos="7467600" algn="l"/>
                    <a:tab pos="8407400" algn="l"/>
                    <a:tab pos="8699500" algn="l"/>
                  </a:tabLst>
                  <a:defRPr sz="1800"/>
                </a:pP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Phase I+II: 234.1 kg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Helvetica"/>
                      </a:rPr>
                      <m:t>⋅</m:t>
                    </m:r>
                  </m:oMath>
                </a14:m>
                <a:r>
                  <a:rPr lang="en-US" sz="1800" b="1" dirty="0" err="1">
                    <a:solidFill>
                      <a:srgbClr val="0070C0"/>
                    </a:solidFill>
                    <a:latin typeface="Helvetica"/>
                    <a:cs typeface="Helvetica"/>
                  </a:rPr>
                  <a:t>yr</a:t>
                </a: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sz="1800" b="1" baseline="3000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136</a:t>
                </a: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Xe exposure</a:t>
                </a:r>
              </a:p>
              <a:p>
                <a:pPr marL="558800" indent="-279400">
                  <a:lnSpc>
                    <a:spcPct val="120000"/>
                  </a:lnSpc>
                  <a:buClr>
                    <a:srgbClr val="000000"/>
                  </a:buClr>
                  <a:tabLst>
                    <a:tab pos="939800" algn="l"/>
                    <a:tab pos="1866900" algn="l"/>
                    <a:tab pos="2806700" algn="l"/>
                    <a:tab pos="3733800" algn="l"/>
                    <a:tab pos="4673600" algn="l"/>
                    <a:tab pos="5600700" algn="l"/>
                    <a:tab pos="6540500" algn="l"/>
                    <a:tab pos="7467600" algn="l"/>
                    <a:tab pos="8407400" algn="l"/>
                    <a:tab pos="8699500" algn="l"/>
                  </a:tabLst>
                  <a:defRPr sz="1800"/>
                </a:pP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Limit  </a:t>
                </a:r>
                <a:r>
                  <a:rPr lang="el-GR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T</a:t>
                </a:r>
                <a:r>
                  <a:rPr lang="el-GR" sz="1800" b="1" baseline="-2500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1/2</a:t>
                </a:r>
                <a:r>
                  <a:rPr lang="el-GR" sz="1800" b="1" baseline="3000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0νββ</a:t>
                </a:r>
                <a:r>
                  <a:rPr lang="el-GR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&gt; </a:t>
                </a: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3.5 x </a:t>
                </a:r>
                <a:r>
                  <a:rPr lang="el-GR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10</a:t>
                </a:r>
                <a:r>
                  <a:rPr lang="el-GR" sz="1800" b="1" baseline="3000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25</a:t>
                </a:r>
                <a:r>
                  <a:rPr lang="el-GR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yr</a:t>
                </a:r>
                <a:r>
                  <a:rPr lang="en-US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</a:t>
                </a:r>
                <a:r>
                  <a:rPr lang="el-GR" sz="18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(90% C.L.)</a:t>
                </a:r>
              </a:p>
              <a:p>
                <a:pPr marL="558800" indent="-279400">
                  <a:lnSpc>
                    <a:spcPct val="120000"/>
                  </a:lnSpc>
                  <a:buClr>
                    <a:srgbClr val="000000"/>
                  </a:buClr>
                  <a:buFont typeface="Wingdings"/>
                  <a:buNone/>
                  <a:tabLst>
                    <a:tab pos="939800" algn="l"/>
                    <a:tab pos="1866900" algn="l"/>
                    <a:tab pos="2806700" algn="l"/>
                    <a:tab pos="3733800" algn="l"/>
                    <a:tab pos="4673600" algn="l"/>
                    <a:tab pos="5600700" algn="l"/>
                    <a:tab pos="6540500" algn="l"/>
                    <a:tab pos="7467600" algn="l"/>
                    <a:tab pos="8407400" algn="l"/>
                    <a:tab pos="8699500" algn="l"/>
                  </a:tabLst>
                  <a:defRPr sz="1800"/>
                </a:pPr>
                <a:r>
                  <a:rPr lang="el-GR" sz="1800" b="1" dirty="0">
                    <a:latin typeface="Helvetica"/>
                    <a:cs typeface="Helvetica"/>
                  </a:rPr>
                  <a:t>〈m</a:t>
                </a:r>
                <a:r>
                  <a:rPr lang="el-GR" sz="1800" b="1" baseline="-25000" dirty="0">
                    <a:latin typeface="Helvetica"/>
                    <a:cs typeface="Helvetica"/>
                  </a:rPr>
                  <a:t>ββ</a:t>
                </a:r>
                <a:r>
                  <a:rPr lang="el-GR" sz="1800" b="1" dirty="0">
                    <a:latin typeface="Helvetica"/>
                    <a:cs typeface="Helvetica"/>
                  </a:rPr>
                  <a:t>〉</a:t>
                </a:r>
                <a:r>
                  <a:rPr lang="en-US" sz="1800" b="1" dirty="0">
                    <a:latin typeface="Helvetica"/>
                    <a:cs typeface="Helvetica"/>
                  </a:rPr>
                  <a:t> </a:t>
                </a:r>
                <a:r>
                  <a:rPr lang="el-GR" sz="1800" b="1" dirty="0">
                    <a:latin typeface="Helvetica"/>
                    <a:cs typeface="Helvetica"/>
                  </a:rPr>
                  <a:t>&lt; </a:t>
                </a:r>
                <a:r>
                  <a:rPr lang="en-US" sz="1800" b="1" dirty="0">
                    <a:latin typeface="Helvetica"/>
                    <a:cs typeface="Helvetica"/>
                  </a:rPr>
                  <a:t>(93 – 286)</a:t>
                </a:r>
                <a:r>
                  <a:rPr lang="el-GR" sz="1800" b="1" dirty="0">
                    <a:latin typeface="Helvetica"/>
                    <a:cs typeface="Helvetica"/>
                  </a:rPr>
                  <a:t> meV</a:t>
                </a:r>
                <a:endParaRPr lang="en-US" sz="1800" b="1" dirty="0">
                  <a:latin typeface="Helvetica"/>
                  <a:cs typeface="Helvetica"/>
                </a:endParaRPr>
              </a:p>
              <a:p>
                <a:pPr marL="558800" indent="-279400">
                  <a:lnSpc>
                    <a:spcPct val="120000"/>
                  </a:lnSpc>
                  <a:buClr>
                    <a:srgbClr val="000000"/>
                  </a:buClr>
                  <a:tabLst>
                    <a:tab pos="939800" algn="l"/>
                    <a:tab pos="1866900" algn="l"/>
                    <a:tab pos="2806700" algn="l"/>
                    <a:tab pos="3733800" algn="l"/>
                    <a:tab pos="4673600" algn="l"/>
                    <a:tab pos="5600700" algn="l"/>
                    <a:tab pos="6540500" algn="l"/>
                    <a:tab pos="7467600" algn="l"/>
                    <a:tab pos="8407400" algn="l"/>
                    <a:tab pos="8699500" algn="l"/>
                  </a:tabLst>
                  <a:defRPr sz="1800"/>
                </a:pPr>
                <a:r>
                  <a:rPr lang="en-US" sz="1800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Sensitivity 5.0x10</a:t>
                </a:r>
                <a:r>
                  <a:rPr lang="en-US" sz="1800" b="1" baseline="30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25</a:t>
                </a:r>
                <a:r>
                  <a:rPr lang="en-US" sz="1800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yr</a:t>
                </a:r>
                <a:endParaRPr lang="el-GR" sz="1800" b="1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754F4F2D-86EF-4826-B690-615D176B1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62" y="1764761"/>
                <a:ext cx="5096107" cy="1391407"/>
              </a:xfrm>
              <a:prstGeom prst="rect">
                <a:avLst/>
              </a:prstGeom>
              <a:blipFill>
                <a:blip r:embed="rId4"/>
                <a:stretch>
                  <a:fillRect b="-4701"/>
                </a:stretch>
              </a:blipFill>
              <a:ln w="28575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77EED2-4D63-48C8-86C7-499E28B89BB0}"/>
              </a:ext>
            </a:extLst>
          </p:cNvPr>
          <p:cNvSpPr txBox="1"/>
          <p:nvPr/>
        </p:nvSpPr>
        <p:spPr>
          <a:xfrm>
            <a:off x="7146200" y="5687821"/>
            <a:ext cx="3653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2012: </a:t>
            </a:r>
            <a:r>
              <a:rPr lang="en-US" sz="1600" i="1" dirty="0" err="1">
                <a:solidFill>
                  <a:srgbClr val="0070C0"/>
                </a:solidFill>
              </a:rPr>
              <a:t>Phys.Rev.Lett</a:t>
            </a:r>
            <a:r>
              <a:rPr lang="en-US" sz="1600" i="1" dirty="0">
                <a:solidFill>
                  <a:srgbClr val="0070C0"/>
                </a:solidFill>
              </a:rPr>
              <a:t>. 109 (2012) 032505 </a:t>
            </a:r>
          </a:p>
          <a:p>
            <a:r>
              <a:rPr lang="en-US" sz="1600" i="1" dirty="0">
                <a:solidFill>
                  <a:srgbClr val="0070C0"/>
                </a:solidFill>
              </a:rPr>
              <a:t>2014: Nature 510 (2014) 229-234 </a:t>
            </a:r>
          </a:p>
          <a:p>
            <a:r>
              <a:rPr lang="en-US" sz="1600" i="1" dirty="0">
                <a:solidFill>
                  <a:srgbClr val="0070C0"/>
                </a:solidFill>
              </a:rPr>
              <a:t>2018: Phys. Rev. Lett. 120, 072701 (2018)</a:t>
            </a:r>
          </a:p>
          <a:p>
            <a:r>
              <a:rPr lang="en-US" sz="1600" i="1" dirty="0">
                <a:solidFill>
                  <a:srgbClr val="0070C0"/>
                </a:solidFill>
              </a:rPr>
              <a:t>2019: Phys. Rev. Lett. 123, 161802 (2019)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849963-79D5-4927-968C-69ACE50C9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4656"/>
            <a:ext cx="4758257" cy="2946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429F23-DC87-443E-B88E-D67A924098BD}"/>
                  </a:ext>
                </a:extLst>
              </p:cNvPr>
              <p:cNvSpPr txBox="1"/>
              <p:nvPr/>
            </p:nvSpPr>
            <p:spPr>
              <a:xfrm>
                <a:off x="7230077" y="2577653"/>
                <a:ext cx="2963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EXO-200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b="1" dirty="0"/>
                  <a:t> search results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429F23-DC87-443E-B88E-D67A92409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077" y="2577653"/>
                <a:ext cx="2963247" cy="369332"/>
              </a:xfrm>
              <a:prstGeom prst="rect">
                <a:avLst/>
              </a:prstGeom>
              <a:blipFill>
                <a:blip r:embed="rId6"/>
                <a:stretch>
                  <a:fillRect l="-1646" t="-10000" r="-22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B30BCE1-6556-4C47-9F72-DC80B4E04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003" y="1257285"/>
            <a:ext cx="504825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F3A3D2-E5E9-47DC-9BDA-9490C965C001}"/>
                  </a:ext>
                </a:extLst>
              </p:cNvPr>
              <p:cNvSpPr txBox="1"/>
              <p:nvPr/>
            </p:nvSpPr>
            <p:spPr>
              <a:xfrm>
                <a:off x="6759849" y="940113"/>
                <a:ext cx="3587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Background contribution to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F3A3D2-E5E9-47DC-9BDA-9490C965C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849" y="940113"/>
                <a:ext cx="3587521" cy="369332"/>
              </a:xfrm>
              <a:prstGeom prst="rect">
                <a:avLst/>
              </a:prstGeom>
              <a:blipFill>
                <a:blip r:embed="rId8"/>
                <a:stretch>
                  <a:fillRect l="-153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F58D534-1193-4B07-801F-2B30E194E973}"/>
              </a:ext>
            </a:extLst>
          </p:cNvPr>
          <p:cNvSpPr/>
          <p:nvPr/>
        </p:nvSpPr>
        <p:spPr>
          <a:xfrm>
            <a:off x="271162" y="1367488"/>
            <a:ext cx="4942379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8800" indent="-279400">
              <a:lnSpc>
                <a:spcPct val="120000"/>
              </a:lnSpc>
              <a:buClr>
                <a:srgbClr val="000000"/>
              </a:buClr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8407400" algn="l"/>
                <a:tab pos="8699500" algn="l"/>
              </a:tabLst>
              <a:defRPr sz="1800"/>
            </a:pPr>
            <a:r>
              <a:rPr lang="en-US" b="1" dirty="0">
                <a:latin typeface="Helvetica"/>
                <a:cs typeface="Helvetica"/>
              </a:rPr>
              <a:t>No statistical significant signal observed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6A6DBD-C100-4989-A662-68266077EB6E}"/>
              </a:ext>
            </a:extLst>
          </p:cNvPr>
          <p:cNvSpPr/>
          <p:nvPr/>
        </p:nvSpPr>
        <p:spPr>
          <a:xfrm>
            <a:off x="9846670" y="40404"/>
            <a:ext cx="2289490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Slide from: Gaosong Li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Jun 7, 2019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WIN2019, Bari, Italy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24F1C2-4023-42AF-A714-E483DFE43230}"/>
              </a:ext>
            </a:extLst>
          </p:cNvPr>
          <p:cNvSpPr txBox="1">
            <a:spLocks/>
          </p:cNvSpPr>
          <p:nvPr/>
        </p:nvSpPr>
        <p:spPr>
          <a:xfrm>
            <a:off x="339674" y="108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Latest EXO-200 Results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20BF78-5FF9-48C1-8DB8-9BD98DC9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1C1A40-3F15-4938-93DA-856B1EE7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2708608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10600" y="646803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26789" tIns="26789" rIns="26789" bIns="26789" rtlCol="0" anchor="ctr"/>
          <a:lstStyle/>
          <a:p>
            <a:fld id="{86CB4B4D-7CA3-9044-876B-883B54F8677D}" type="slidenum">
              <a:t>14</a:t>
            </a:fld>
            <a:endParaRPr dirty="0"/>
          </a:p>
        </p:txBody>
      </p:sp>
      <p:sp>
        <p:nvSpPr>
          <p:cNvPr id="638" name="EXO-200 publications to date"/>
          <p:cNvSpPr txBox="1">
            <a:spLocks noGrp="1"/>
          </p:cNvSpPr>
          <p:nvPr>
            <p:ph type="title"/>
          </p:nvPr>
        </p:nvSpPr>
        <p:spPr>
          <a:xfrm>
            <a:off x="0" y="-37979"/>
            <a:ext cx="12191999" cy="969988"/>
          </a:xfrm>
          <a:prstGeom prst="rect">
            <a:avLst/>
          </a:prstGeom>
        </p:spPr>
        <p:txBody>
          <a:bodyPr>
            <a:normAutofit/>
          </a:bodyPr>
          <a:lstStyle>
            <a:lvl1pPr indent="317500">
              <a:spcBef>
                <a:spcPts val="2400"/>
              </a:spcBef>
              <a:defRPr sz="4200"/>
            </a:lvl1pPr>
          </a:lstStyle>
          <a:p>
            <a:pPr algn="ctr"/>
            <a:r>
              <a:rPr dirty="0"/>
              <a:t>EXO-200 publications to date</a:t>
            </a:r>
            <a:r>
              <a:rPr lang="en-US" dirty="0"/>
              <a:t> (</a:t>
            </a:r>
            <a:r>
              <a:rPr lang="el-GR" dirty="0">
                <a:solidFill>
                  <a:srgbClr val="00B0F0"/>
                </a:solidFill>
              </a:rPr>
              <a:t>0νββ</a:t>
            </a:r>
            <a:r>
              <a:rPr lang="en-US" dirty="0"/>
              <a:t> &amp;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exotic</a:t>
            </a:r>
            <a:r>
              <a:rPr lang="en-US" dirty="0"/>
              <a:t> searches)</a:t>
            </a:r>
            <a:endParaRPr dirty="0"/>
          </a:p>
        </p:txBody>
      </p:sp>
      <p:sp>
        <p:nvSpPr>
          <p:cNvPr id="639" name="In preparation: “Search for Neutrinoless Double-Beta Decay with the Complete EXO-200 Dataset”…"/>
          <p:cNvSpPr txBox="1">
            <a:spLocks noGrp="1"/>
          </p:cNvSpPr>
          <p:nvPr>
            <p:ph type="body" idx="1"/>
          </p:nvPr>
        </p:nvSpPr>
        <p:spPr>
          <a:xfrm>
            <a:off x="211730" y="672089"/>
            <a:ext cx="11768538" cy="61859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223234" indent="-223234">
              <a:spcBef>
                <a:spcPts val="0"/>
              </a:spcBef>
              <a:defRPr sz="1800"/>
            </a:pPr>
            <a:r>
              <a:rPr lang="en-US" sz="1600" dirty="0" err="1"/>
              <a:t>G.Anton</a:t>
            </a:r>
            <a:r>
              <a:rPr lang="en-US" sz="1600" dirty="0"/>
              <a:t>, et al., “Measurement of the scintillation and ionization response of liquid xenon at MeV energies in the EXO-200 experiment”  arXiv:1908.04128.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lang="en-US" sz="1600" dirty="0">
                <a:solidFill>
                  <a:srgbClr val="00B0F0"/>
                </a:solidFill>
              </a:rPr>
              <a:t>G. Anton et al. </a:t>
            </a:r>
            <a:r>
              <a:rPr sz="1600" dirty="0">
                <a:solidFill>
                  <a:srgbClr val="00B0F0"/>
                </a:solidFill>
              </a:rPr>
              <a:t>“Search for Neutrinoless Double-Beta Decay with the Complete EXO-200 Dataset”</a:t>
            </a:r>
            <a:r>
              <a:rPr lang="en-US" sz="1600" dirty="0">
                <a:solidFill>
                  <a:srgbClr val="00B0F0"/>
                </a:solidFill>
              </a:rPr>
              <a:t> PRL 123 (2019) 161802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S. </a:t>
            </a:r>
            <a:r>
              <a:rPr sz="1600" dirty="0" err="1"/>
              <a:t>Delaquis</a:t>
            </a:r>
            <a:r>
              <a:rPr sz="1600" dirty="0"/>
              <a:t> et al. "Deep Neural Networks for Energy and Position Reconstruction in EXO-200" </a:t>
            </a:r>
            <a:r>
              <a:rPr lang="en-US" sz="1600" dirty="0"/>
              <a:t>J</a:t>
            </a:r>
            <a:r>
              <a:rPr sz="1600" dirty="0"/>
              <a:t>INST</a:t>
            </a:r>
            <a:r>
              <a:rPr lang="en-US" sz="1600" dirty="0"/>
              <a:t> </a:t>
            </a:r>
            <a:r>
              <a:rPr sz="1600" dirty="0"/>
              <a:t>13</a:t>
            </a:r>
            <a:r>
              <a:rPr lang="en-US" sz="1600" dirty="0"/>
              <a:t> (2018) </a:t>
            </a:r>
            <a:r>
              <a:rPr sz="1600" dirty="0"/>
              <a:t>P08023</a:t>
            </a:r>
            <a:r>
              <a:rPr sz="1600" dirty="0">
                <a:solidFill>
                  <a:srgbClr val="FF0000"/>
                </a:solidFill>
              </a:rPr>
              <a:t>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J.B. Albert et al. "Search for nucleon decays with EXO-200" PRD 97 (2018) 072007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rgbClr val="00B0F0"/>
                </a:solidFill>
              </a:rPr>
              <a:t>J.B. Albert et al. "Search for 0νββ Decay with the Upgraded EXO-200 Detector"  PRL 120 (2018) 072701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D.S. Leonard et al. "Trace radioactive impurities in final construction materials for EXO-200” NIMA 871 (2017) 169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J.B. Albert et al. "Searches for Double Beta Decay of </a:t>
            </a:r>
            <a:r>
              <a:rPr sz="1600" baseline="30000" dirty="0">
                <a:solidFill>
                  <a:schemeClr val="accent2">
                    <a:lumMod val="75000"/>
                  </a:schemeClr>
                </a:solidFill>
              </a:rPr>
              <a:t>134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Xe with EXO-200” PRD 96 (2017) 092001 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J.B. Albert et al. "Measurement of the Drift Velocity and Transverse Diffusion of Electrons in Liquid Xenon with the EXO-200 Detector" PRC 95 (2017) 025502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C.G. Davis et al. "An Optimal Energy Estimator to Reduce Correlated Noise for the EXO-200 Light Readout” JINST 11 (2016) P07015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J.B. Albert et al. "Cosmogenic Backgrounds to 0νββ in EXO-200” J. </a:t>
            </a:r>
            <a:r>
              <a:rPr sz="1600" dirty="0" err="1"/>
              <a:t>Cosmol</a:t>
            </a:r>
            <a:r>
              <a:rPr sz="1600" dirty="0"/>
              <a:t>. </a:t>
            </a:r>
            <a:r>
              <a:rPr sz="1600" dirty="0" err="1"/>
              <a:t>Astropart</a:t>
            </a:r>
            <a:r>
              <a:rPr sz="1600" dirty="0"/>
              <a:t>. Phys. 4 (2016) 029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J.B. Albert et al. "First Search for Lorentz and CPT Violation in ββ Decay with EXO-200” PRD 93 (2016) 072001 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J.B. Albert et al. "Search for 2νββ decay of </a:t>
            </a:r>
            <a:r>
              <a:rPr sz="1600" baseline="30000" dirty="0">
                <a:solidFill>
                  <a:schemeClr val="accent2">
                    <a:lumMod val="75000"/>
                  </a:schemeClr>
                </a:solidFill>
              </a:rPr>
              <a:t>136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Xe to the 0</a:t>
            </a:r>
            <a:r>
              <a:rPr sz="1600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sz="1600" baseline="30000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 excited state of </a:t>
            </a:r>
            <a:r>
              <a:rPr sz="1600" baseline="30000" dirty="0">
                <a:solidFill>
                  <a:schemeClr val="accent2">
                    <a:lumMod val="75000"/>
                  </a:schemeClr>
                </a:solidFill>
              </a:rPr>
              <a:t>136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Ba with EXO-200” PRC 93 (2016) 035501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J.B. Albert et al. "Measurements of the ion fraction and mobility of </a:t>
            </a:r>
            <a:r>
              <a:rPr lang="el-GR" sz="1600" dirty="0"/>
              <a:t>α</a:t>
            </a:r>
            <a:r>
              <a:rPr sz="1600" dirty="0"/>
              <a:t> and </a:t>
            </a:r>
            <a:r>
              <a:rPr lang="el-GR" sz="1600" dirty="0"/>
              <a:t>β</a:t>
            </a:r>
            <a:r>
              <a:rPr sz="1600" dirty="0"/>
              <a:t> decay products in </a:t>
            </a:r>
            <a:r>
              <a:rPr sz="1600" dirty="0" err="1"/>
              <a:t>LXe</a:t>
            </a:r>
            <a:r>
              <a:rPr sz="1600" dirty="0"/>
              <a:t> using EXO-200” PRC 92 (2015) 045504.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J.B. Albert et al. "Investigation of radioactivity-induced backgrounds in EXO-200” PRC 92 (2015) 015503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J.B. Albert, et al. "Search for Majoron-emitting modes of ββ decay of </a:t>
            </a:r>
            <a:r>
              <a:rPr sz="1600" baseline="30000" dirty="0">
                <a:solidFill>
                  <a:schemeClr val="accent2">
                    <a:lumMod val="75000"/>
                  </a:schemeClr>
                </a:solidFill>
              </a:rPr>
              <a:t>136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Xe with EXO-200” PRD 90 (2014) 092004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rgbClr val="00B0F0"/>
                </a:solidFill>
              </a:rPr>
              <a:t>J.B. Albert, et al. "Search for Majorana neutrinos with the first two years of EXO-200 data” Nature 510 (2014) 229 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J.B. Albert, et al. "An improved measurement of the 2νββ half-life of </a:t>
            </a:r>
            <a:r>
              <a:rPr sz="1600" baseline="30000" dirty="0"/>
              <a:t>136</a:t>
            </a:r>
            <a:r>
              <a:rPr sz="1600" dirty="0"/>
              <a:t>Xe with EXO-200” PRC 89 (2014) 015502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>
                <a:solidFill>
                  <a:srgbClr val="00B0F0"/>
                </a:solidFill>
              </a:rPr>
              <a:t>M. Auger, et al. "Search for Neutrinoless ββ Decay in </a:t>
            </a:r>
            <a:r>
              <a:rPr sz="1600" baseline="30000" dirty="0">
                <a:solidFill>
                  <a:srgbClr val="00B0F0"/>
                </a:solidFill>
              </a:rPr>
              <a:t>136</a:t>
            </a:r>
            <a:r>
              <a:rPr sz="1600" dirty="0">
                <a:solidFill>
                  <a:srgbClr val="00B0F0"/>
                </a:solidFill>
              </a:rPr>
              <a:t>Xe with EXO-200” PRL 109 (2012) 032505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M. Auger, et al. "The EXO-200 detector, part I: Detector design and construction” J. Inst 7 (2012) P05010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A. </a:t>
            </a:r>
            <a:r>
              <a:rPr sz="1600" dirty="0" err="1"/>
              <a:t>Dobi</a:t>
            </a:r>
            <a:r>
              <a:rPr sz="1600" dirty="0"/>
              <a:t>, et al. "Xenon purity analysis for EXO-200 via mass spectrometry” NIM A 675 (2012) 40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N. Ackerman, et al. "Observation of Two-Neutrino ββ Decay in Xe-136 with EXO-200” PRL 107 (2011) 212501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A. </a:t>
            </a:r>
            <a:r>
              <a:rPr sz="1600" dirty="0" err="1"/>
              <a:t>Dobi</a:t>
            </a:r>
            <a:r>
              <a:rPr sz="1600" dirty="0"/>
              <a:t>, et al. "A Xenon Gas Purity Monitor for EXO" NIM A 659 (2011) 215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F. </a:t>
            </a:r>
            <a:r>
              <a:rPr sz="1600" dirty="0" err="1"/>
              <a:t>LePort</a:t>
            </a:r>
            <a:r>
              <a:rPr sz="1600" dirty="0"/>
              <a:t>, et al. "A magnetically-driven piston pump for ultra-clean applications" Rev. Sci. Inst. 82 (2011) 105114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R. Neilson, et al. "Characterization of large area APDs for the EXO-200 detector" NIM A 608 (2009) 6875</a:t>
            </a:r>
          </a:p>
          <a:p>
            <a:pPr marL="223234" indent="-223234">
              <a:spcBef>
                <a:spcPts val="0"/>
              </a:spcBef>
              <a:defRPr sz="1800"/>
            </a:pPr>
            <a:r>
              <a:rPr sz="1600" dirty="0"/>
              <a:t>D. Leonard, et al. "Systematic study of trace radioactive impurities in candidate construction materials for EXO-200" </a:t>
            </a:r>
            <a:r>
              <a:rPr sz="1600" dirty="0" err="1"/>
              <a:t>Nucl</a:t>
            </a:r>
            <a:r>
              <a:rPr sz="1600" dirty="0"/>
              <a:t>. Ins. Meth. A 591 (2008) 490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2753899F-8B08-4BD1-AA83-C81571A0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15</a:t>
            </a:fld>
            <a:endParaRPr lang="en-US" dirty="0"/>
          </a:p>
        </p:txBody>
      </p:sp>
      <p:pic>
        <p:nvPicPr>
          <p:cNvPr id="50" name="Picture 2" descr="C:\Users\Alford3\Desktop\nexo image\1 - nEXO master 02-13-1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10486" r="20914" b="2290"/>
          <a:stretch>
            <a:fillRect/>
          </a:stretch>
        </p:blipFill>
        <p:spPr bwMode="auto">
          <a:xfrm>
            <a:off x="8834481" y="3386911"/>
            <a:ext cx="2784823" cy="314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9506482" y="6248320"/>
            <a:ext cx="1" cy="236931"/>
          </a:xfrm>
          <a:prstGeom prst="line">
            <a:avLst/>
          </a:prstGeom>
          <a:ln w="2857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100541" y="6148219"/>
            <a:ext cx="747786" cy="3077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Ø13 m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506481" y="6350715"/>
            <a:ext cx="594060" cy="563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283405" y="6002691"/>
            <a:ext cx="335899" cy="0"/>
          </a:xfrm>
          <a:prstGeom prst="line">
            <a:avLst/>
          </a:prstGeom>
          <a:ln w="2857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142033" y="5197928"/>
            <a:ext cx="477271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14 m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1404281" y="4080647"/>
            <a:ext cx="5937" cy="11172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23707" y="6166851"/>
            <a:ext cx="1" cy="234768"/>
          </a:xfrm>
          <a:prstGeom prst="line">
            <a:avLst/>
          </a:prstGeom>
          <a:ln w="2857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251663" y="4060358"/>
            <a:ext cx="344746" cy="0"/>
          </a:xfrm>
          <a:prstGeom prst="line">
            <a:avLst/>
          </a:prstGeom>
          <a:ln w="2857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H="1" flipV="1">
            <a:off x="7170930" y="4201608"/>
            <a:ext cx="3055962" cy="101156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7736690" y="5444761"/>
            <a:ext cx="2647041" cy="9598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8953"/>
            <a:ext cx="9144000" cy="92246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nEXO detector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8087" y="689738"/>
            <a:ext cx="7550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Next-generation </a:t>
            </a:r>
            <a:r>
              <a:rPr lang="en-US" sz="2000" dirty="0" err="1"/>
              <a:t>neutrinoless</a:t>
            </a:r>
            <a:r>
              <a:rPr lang="en-US" sz="2000" dirty="0"/>
              <a:t> double beta decay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 t liquid xenon TPC similar to EXO-200 (50x the 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SiPM</a:t>
            </a:r>
            <a:r>
              <a:rPr lang="en-US" sz="2000" dirty="0"/>
              <a:t> for 175nm scintillation light detection, ~5m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SiPM</a:t>
            </a:r>
            <a:r>
              <a:rPr lang="en-US" sz="2000" dirty="0"/>
              <a:t> array in </a:t>
            </a:r>
            <a:r>
              <a:rPr lang="en-US" sz="2000" dirty="0" err="1"/>
              <a:t>LXe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Tiles for charge read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3D event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Combine charge and light readout. Goal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/E of 1% at Q-value.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1.7 </a:t>
            </a:r>
            <a:r>
              <a:rPr lang="en-US" sz="2000" dirty="0" err="1"/>
              <a:t>ktonnes</a:t>
            </a:r>
            <a:r>
              <a:rPr lang="en-US" sz="2000" dirty="0"/>
              <a:t> water shield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Outer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Study other physics searches we can do with nEXO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0848328" y="6356351"/>
            <a:ext cx="47537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1410217" y="5721149"/>
            <a:ext cx="0" cy="2612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D2515-0A9A-4DBE-9D04-46601633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13007" y="6474161"/>
            <a:ext cx="2895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nEXO at the SNOLAB </a:t>
            </a:r>
            <a:r>
              <a:rPr lang="en-US" b="1" dirty="0" err="1"/>
              <a:t>Cryopit</a:t>
            </a:r>
            <a:endParaRPr lang="en-US" b="1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8C72EC-64CC-43C4-BE91-AAF825A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1" y="3564650"/>
            <a:ext cx="2313907" cy="3092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83276" y="6533581"/>
            <a:ext cx="12169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nEXO</a:t>
            </a:r>
            <a:r>
              <a:rPr lang="en-US" b="1" dirty="0"/>
              <a:t> TPC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088796" y="3956139"/>
            <a:ext cx="2199310" cy="155708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280860" y="4395023"/>
            <a:ext cx="521657" cy="2156842"/>
            <a:chOff x="4639080" y="3496818"/>
            <a:chExt cx="673371" cy="280024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4916424" y="3575304"/>
              <a:ext cx="0" cy="1022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Group 27"/>
            <p:cNvGrpSpPr/>
            <p:nvPr/>
          </p:nvGrpSpPr>
          <p:grpSpPr>
            <a:xfrm>
              <a:off x="4639080" y="3496818"/>
              <a:ext cx="673371" cy="2800240"/>
              <a:chOff x="3057921" y="3050492"/>
              <a:chExt cx="673371" cy="2800240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3096632" y="3050492"/>
                <a:ext cx="503809" cy="150636"/>
              </a:xfrm>
              <a:prstGeom prst="line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3096631" y="5687774"/>
                <a:ext cx="503810" cy="162958"/>
              </a:xfrm>
              <a:prstGeom prst="line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2"/>
              <p:cNvSpPr txBox="1">
                <a:spLocks noChangeArrowheads="1"/>
              </p:cNvSpPr>
              <p:nvPr/>
            </p:nvSpPr>
            <p:spPr bwMode="auto">
              <a:xfrm>
                <a:off x="3057921" y="4221792"/>
                <a:ext cx="673371" cy="679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Calibri" pitchFamily="34" charset="0"/>
                  </a:rPr>
                  <a:t>130 </a:t>
                </a:r>
                <a:br>
                  <a:rPr lang="en-US" altLang="en-US" sz="1400" b="1" dirty="0">
                    <a:latin typeface="Calibri" pitchFamily="34" charset="0"/>
                  </a:rPr>
                </a:br>
                <a:r>
                  <a:rPr lang="en-US" altLang="en-US" sz="1400" b="1" dirty="0">
                    <a:latin typeface="Calibri" pitchFamily="34" charset="0"/>
                  </a:rPr>
                  <a:t>cm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3347456" y="4735274"/>
                <a:ext cx="0" cy="10228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 21">
            <a:extLst>
              <a:ext uri="{FF2B5EF4-FFF2-40B4-BE49-F238E27FC236}">
                <a16:creationId xmlns:a16="http://schemas.microsoft.com/office/drawing/2014/main" id="{0CFA68D1-845C-4A5D-AF54-08FF4B07A19C}"/>
              </a:ext>
            </a:extLst>
          </p:cNvPr>
          <p:cNvSpPr/>
          <p:nvPr/>
        </p:nvSpPr>
        <p:spPr>
          <a:xfrm>
            <a:off x="17781" y="6472572"/>
            <a:ext cx="366601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nEXO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pre-CDR, arXiv:1805.11142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pasted-image.png">
            <a:extLst>
              <a:ext uri="{FF2B5EF4-FFF2-40B4-BE49-F238E27FC236}">
                <a16:creationId xmlns:a16="http://schemas.microsoft.com/office/drawing/2014/main" id="{FBE30084-4E6F-480C-A5C7-8D06002497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22" y="3956139"/>
            <a:ext cx="2758795" cy="23945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D3D1754-5ACC-443B-9E33-3F11699EA388}"/>
              </a:ext>
            </a:extLst>
          </p:cNvPr>
          <p:cNvCxnSpPr>
            <a:cxnSpLocks/>
          </p:cNvCxnSpPr>
          <p:nvPr/>
        </p:nvCxnSpPr>
        <p:spPr>
          <a:xfrm flipV="1">
            <a:off x="3122390" y="6211280"/>
            <a:ext cx="2406540" cy="13943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hape 88">
            <a:extLst>
              <a:ext uri="{FF2B5EF4-FFF2-40B4-BE49-F238E27FC236}">
                <a16:creationId xmlns:a16="http://schemas.microsoft.com/office/drawing/2014/main" id="{BA9528B6-139C-476B-BB6A-CAF8CADD221D}"/>
              </a:ext>
            </a:extLst>
          </p:cNvPr>
          <p:cNvSpPr/>
          <p:nvPr/>
        </p:nvSpPr>
        <p:spPr>
          <a:xfrm>
            <a:off x="3380999" y="5681573"/>
            <a:ext cx="1484074" cy="44627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2019" marR="52019" indent="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52019" marR="52019" indent="3429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52019" marR="52019" indent="6858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52019" marR="52019" indent="10287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52019" marR="52019" indent="13716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  <a:lvl6pPr marL="52019" marR="52019" indent="17145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6pPr>
            <a:lvl7pPr marL="52019" marR="52019" indent="20574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7pPr>
            <a:lvl8pPr marL="52019" marR="52019" indent="24003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8pPr>
            <a:lvl9pPr marL="52019" marR="52019" indent="27432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b="0">
                <a:latin typeface="+mj-lt"/>
                <a:ea typeface="+mj-ea"/>
                <a:cs typeface="+mj-cs"/>
                <a:sym typeface="Calibri"/>
              </a:defRPr>
            </a:pPr>
            <a:r>
              <a:rPr sz="120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SiPM ‘staves’ </a:t>
            </a:r>
            <a:r>
              <a:rPr lang="en-US" sz="120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covering</a:t>
            </a:r>
            <a:r>
              <a:rPr sz="120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the barrel</a:t>
            </a:r>
          </a:p>
        </p:txBody>
      </p:sp>
      <p:sp>
        <p:nvSpPr>
          <p:cNvPr id="56" name="Shape 89">
            <a:extLst>
              <a:ext uri="{FF2B5EF4-FFF2-40B4-BE49-F238E27FC236}">
                <a16:creationId xmlns:a16="http://schemas.microsoft.com/office/drawing/2014/main" id="{0BD800EF-BB56-4312-B6FF-7D45BD87C39B}"/>
              </a:ext>
            </a:extLst>
          </p:cNvPr>
          <p:cNvSpPr/>
          <p:nvPr/>
        </p:nvSpPr>
        <p:spPr>
          <a:xfrm flipH="1" flipV="1">
            <a:off x="715241" y="5208550"/>
            <a:ext cx="2665757" cy="72197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019A88-621C-40E7-A8CB-B94A26B7B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99" y="546585"/>
            <a:ext cx="2762075" cy="2394576"/>
          </a:xfrm>
          <a:prstGeom prst="rect">
            <a:avLst/>
          </a:prstGeom>
        </p:spPr>
      </p:pic>
      <p:sp>
        <p:nvSpPr>
          <p:cNvPr id="58" name="Shape 86">
            <a:extLst>
              <a:ext uri="{FF2B5EF4-FFF2-40B4-BE49-F238E27FC236}">
                <a16:creationId xmlns:a16="http://schemas.microsoft.com/office/drawing/2014/main" id="{DDAAA446-7EC2-4B1B-94F6-5271AC5300DF}"/>
              </a:ext>
            </a:extLst>
          </p:cNvPr>
          <p:cNvSpPr/>
          <p:nvPr/>
        </p:nvSpPr>
        <p:spPr>
          <a:xfrm>
            <a:off x="3554578" y="3313014"/>
            <a:ext cx="1137136" cy="700192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2019" marR="52019" indent="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52019" marR="52019" indent="3429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52019" marR="52019" indent="6858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52019" marR="52019" indent="10287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52019" marR="52019" indent="13716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  <a:lvl6pPr marL="52019" marR="52019" indent="17145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6pPr>
            <a:lvl7pPr marL="52019" marR="52019" indent="20574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7pPr>
            <a:lvl8pPr marL="52019" marR="52019" indent="24003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8pPr>
            <a:lvl9pPr marL="52019" marR="52019" indent="27432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b="0">
                <a:latin typeface="+mj-lt"/>
                <a:ea typeface="+mj-ea"/>
                <a:cs typeface="+mj-cs"/>
                <a:sym typeface="Calibri"/>
              </a:defRPr>
            </a:pPr>
            <a:r>
              <a:rPr sz="135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charge readout pads (anode)</a:t>
            </a:r>
          </a:p>
        </p:txBody>
      </p:sp>
      <p:sp>
        <p:nvSpPr>
          <p:cNvPr id="59" name="Shape 89">
            <a:extLst>
              <a:ext uri="{FF2B5EF4-FFF2-40B4-BE49-F238E27FC236}">
                <a16:creationId xmlns:a16="http://schemas.microsoft.com/office/drawing/2014/main" id="{8826AC54-C972-47E4-ADF5-DC8E3378E5F2}"/>
              </a:ext>
            </a:extLst>
          </p:cNvPr>
          <p:cNvSpPr/>
          <p:nvPr/>
        </p:nvSpPr>
        <p:spPr>
          <a:xfrm>
            <a:off x="4691714" y="3584529"/>
            <a:ext cx="539503" cy="15116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Shape 89">
            <a:extLst>
              <a:ext uri="{FF2B5EF4-FFF2-40B4-BE49-F238E27FC236}">
                <a16:creationId xmlns:a16="http://schemas.microsoft.com/office/drawing/2014/main" id="{01717382-C3BE-4F2D-B55A-8DD15D1FB812}"/>
              </a:ext>
            </a:extLst>
          </p:cNvPr>
          <p:cNvSpPr/>
          <p:nvPr/>
        </p:nvSpPr>
        <p:spPr>
          <a:xfrm flipH="1" flipV="1">
            <a:off x="2585594" y="2353336"/>
            <a:ext cx="968983" cy="127702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A9FBB1-FC22-4277-ACCB-D232EBE8D2FC}"/>
              </a:ext>
            </a:extLst>
          </p:cNvPr>
          <p:cNvSpPr txBox="1"/>
          <p:nvPr/>
        </p:nvSpPr>
        <p:spPr>
          <a:xfrm>
            <a:off x="296022" y="3019647"/>
            <a:ext cx="26751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Picture: 10 x 10 cm</a:t>
            </a:r>
            <a:r>
              <a:rPr lang="en-US" sz="1400" baseline="30000" dirty="0"/>
              <a:t>2</a:t>
            </a:r>
            <a:r>
              <a:rPr lang="en-US" sz="1400" dirty="0"/>
              <a:t> tile prototype</a:t>
            </a:r>
          </a:p>
          <a:p>
            <a:r>
              <a:rPr lang="en-US" sz="1400" dirty="0"/>
              <a:t>JINST 13, P01006 (2018)</a:t>
            </a:r>
          </a:p>
          <a:p>
            <a:r>
              <a:rPr lang="en-US" sz="1400" dirty="0"/>
              <a:t>Tile simulation: arXiv:1907.07512.</a:t>
            </a:r>
          </a:p>
        </p:txBody>
      </p:sp>
      <p:sp>
        <p:nvSpPr>
          <p:cNvPr id="62" name="Shape 88">
            <a:extLst>
              <a:ext uri="{FF2B5EF4-FFF2-40B4-BE49-F238E27FC236}">
                <a16:creationId xmlns:a16="http://schemas.microsoft.com/office/drawing/2014/main" id="{9FFB80DB-8ED8-4A08-80DB-1FEF8AEC0187}"/>
              </a:ext>
            </a:extLst>
          </p:cNvPr>
          <p:cNvSpPr/>
          <p:nvPr/>
        </p:nvSpPr>
        <p:spPr>
          <a:xfrm>
            <a:off x="3752017" y="5134824"/>
            <a:ext cx="742037" cy="26161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2019" marR="52019" indent="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52019" marR="52019" indent="3429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52019" marR="52019" indent="6858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52019" marR="52019" indent="10287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52019" marR="52019" indent="13716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  <a:lvl6pPr marL="52019" marR="52019" indent="17145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6pPr>
            <a:lvl7pPr marL="52019" marR="52019" indent="20574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7pPr>
            <a:lvl8pPr marL="52019" marR="52019" indent="24003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8pPr>
            <a:lvl9pPr marL="52019" marR="52019" indent="27432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b="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20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Cathode</a:t>
            </a:r>
            <a:endParaRPr sz="1200" b="1" dirty="0">
              <a:latin typeface="Times New Roman" panose="02020603050405020304" pitchFamily="18" charset="0"/>
              <a:ea typeface="Helvetica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63" name="Shape 88">
            <a:extLst>
              <a:ext uri="{FF2B5EF4-FFF2-40B4-BE49-F238E27FC236}">
                <a16:creationId xmlns:a16="http://schemas.microsoft.com/office/drawing/2014/main" id="{0BEFCF23-891F-44BA-B3B7-8A05421A65CE}"/>
              </a:ext>
            </a:extLst>
          </p:cNvPr>
          <p:cNvSpPr/>
          <p:nvPr/>
        </p:nvSpPr>
        <p:spPr>
          <a:xfrm>
            <a:off x="3446222" y="4501604"/>
            <a:ext cx="1484074" cy="26161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2019" marR="52019" indent="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52019" marR="52019" indent="3429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52019" marR="52019" indent="6858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52019" marR="52019" indent="10287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52019" marR="52019" indent="13716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  <a:lvl6pPr marL="52019" marR="52019" indent="17145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6pPr>
            <a:lvl7pPr marL="52019" marR="52019" indent="20574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7pPr>
            <a:lvl8pPr marL="52019" marR="52019" indent="24003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8pPr>
            <a:lvl9pPr marL="52019" marR="52019" indent="2743200" algn="l" defTabSz="116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b="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200" b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Field shaping rings</a:t>
            </a:r>
            <a:endParaRPr sz="1200" b="1" dirty="0">
              <a:latin typeface="Times New Roman" panose="02020603050405020304" pitchFamily="18" charset="0"/>
              <a:ea typeface="Helvetica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64" name="Shape 89">
            <a:extLst>
              <a:ext uri="{FF2B5EF4-FFF2-40B4-BE49-F238E27FC236}">
                <a16:creationId xmlns:a16="http://schemas.microsoft.com/office/drawing/2014/main" id="{ABE557F1-58A2-419C-9EA6-C24D92037929}"/>
              </a:ext>
            </a:extLst>
          </p:cNvPr>
          <p:cNvSpPr/>
          <p:nvPr/>
        </p:nvSpPr>
        <p:spPr>
          <a:xfrm flipH="1" flipV="1">
            <a:off x="2673502" y="5265616"/>
            <a:ext cx="1053286" cy="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Shape 89">
            <a:extLst>
              <a:ext uri="{FF2B5EF4-FFF2-40B4-BE49-F238E27FC236}">
                <a16:creationId xmlns:a16="http://schemas.microsoft.com/office/drawing/2014/main" id="{5E941332-5902-4F30-BF86-36C9AC1A3C1F}"/>
              </a:ext>
            </a:extLst>
          </p:cNvPr>
          <p:cNvSpPr/>
          <p:nvPr/>
        </p:nvSpPr>
        <p:spPr>
          <a:xfrm>
            <a:off x="4494054" y="5243317"/>
            <a:ext cx="1298402" cy="86735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7A637C0E-66BB-4B7E-80C3-23DCBE1929A1}"/>
              </a:ext>
            </a:extLst>
          </p:cNvPr>
          <p:cNvSpPr/>
          <p:nvPr/>
        </p:nvSpPr>
        <p:spPr>
          <a:xfrm flipH="1">
            <a:off x="1911406" y="4626638"/>
            <a:ext cx="1534815" cy="1264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16B5E-ED48-4ACB-98D4-1BAA58496DD1}"/>
              </a:ext>
            </a:extLst>
          </p:cNvPr>
          <p:cNvSpPr txBox="1"/>
          <p:nvPr/>
        </p:nvSpPr>
        <p:spPr>
          <a:xfrm>
            <a:off x="9648703" y="3229514"/>
            <a:ext cx="2399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dirty="0"/>
              <a:t>See talk by S. Al Kharusi</a:t>
            </a:r>
          </a:p>
        </p:txBody>
      </p:sp>
    </p:spTree>
    <p:extLst>
      <p:ext uri="{BB962C8B-B14F-4D97-AF65-F5344CB8AC3E}">
        <p14:creationId xmlns:p14="http://schemas.microsoft.com/office/powerpoint/2010/main" val="160223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DCB6448B-7E1A-45AD-9BAC-CA396F131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738187"/>
            <a:ext cx="603885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56A5E-264A-4873-BAC4-FA40060B7476}"/>
              </a:ext>
            </a:extLst>
          </p:cNvPr>
          <p:cNvSpPr txBox="1"/>
          <p:nvPr/>
        </p:nvSpPr>
        <p:spPr>
          <a:xfrm>
            <a:off x="0" y="50801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/>
              <a:t>Milestone II: Projected nEXO Sensitivity</a:t>
            </a:r>
          </a:p>
          <a:p>
            <a:pPr algn="ctr">
              <a:defRPr/>
            </a:pPr>
            <a:r>
              <a:rPr lang="en-US" sz="2000" b="1" i="1" dirty="0"/>
              <a:t>J.B. Albert et al. Phys. Rev. C. 97 065503 (June 2018)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D9103-4486-44C2-9469-CF49589C3A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30,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7CEAD-A79D-4C74-8CEE-D55D1367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Thomas Brunner</a:t>
            </a:r>
          </a:p>
        </p:txBody>
      </p:sp>
      <p:sp>
        <p:nvSpPr>
          <p:cNvPr id="8198" name="Slide Number Placeholder 7">
            <a:extLst>
              <a:ext uri="{FF2B5EF4-FFF2-40B4-BE49-F238E27FC236}">
                <a16:creationId xmlns:a16="http://schemas.microsoft.com/office/drawing/2014/main" id="{AB37BCB9-E8E3-4EC5-A520-1B18F206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DF5942-696E-4D81-9A6D-8B1A7BD65056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/>
          </a:p>
        </p:txBody>
      </p:sp>
      <p:pic>
        <p:nvPicPr>
          <p:cNvPr id="8199" name="Picture 5">
            <a:extLst>
              <a:ext uri="{FF2B5EF4-FFF2-40B4-BE49-F238E27FC236}">
                <a16:creationId xmlns:a16="http://schemas.microsoft.com/office/drawing/2014/main" id="{8CE38453-10F5-4FE8-A0D7-58227FB12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2093927"/>
            <a:ext cx="4143374" cy="438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0" name="Straight Arrow Connector 8">
            <a:extLst>
              <a:ext uri="{FF2B5EF4-FFF2-40B4-BE49-F238E27FC236}">
                <a16:creationId xmlns:a16="http://schemas.microsoft.com/office/drawing/2014/main" id="{C0950E72-7528-418B-876E-4DF7B2BF1F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4959" y="1506369"/>
            <a:ext cx="1570534" cy="3051671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94AEDA-B0CA-4B10-B657-019BB413925E}"/>
              </a:ext>
            </a:extLst>
          </p:cNvPr>
          <p:cNvSpPr txBox="1"/>
          <p:nvPr/>
        </p:nvSpPr>
        <p:spPr>
          <a:xfrm>
            <a:off x="900658" y="5413375"/>
            <a:ext cx="5818685" cy="1308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/>
              <a:t>- </a:t>
            </a:r>
            <a:r>
              <a:rPr lang="en-US" sz="1400" b="1" dirty="0" err="1"/>
              <a:t>g</a:t>
            </a:r>
            <a:r>
              <a:rPr lang="en-US" sz="1400" b="1" baseline="-25000" dirty="0" err="1"/>
              <a:t>A</a:t>
            </a:r>
            <a:r>
              <a:rPr lang="en-US" sz="1400" b="1" dirty="0"/>
              <a:t>= </a:t>
            </a:r>
            <a:r>
              <a:rPr lang="en-US" sz="1400" b="1" dirty="0" err="1"/>
              <a:t>g</a:t>
            </a:r>
            <a:r>
              <a:rPr lang="en-US" sz="1400" b="1" baseline="-25000" dirty="0" err="1"/>
              <a:t>A</a:t>
            </a:r>
            <a:r>
              <a:rPr lang="en-US" sz="1400" b="1" baseline="30000" dirty="0" err="1"/>
              <a:t>free</a:t>
            </a:r>
            <a:r>
              <a:rPr lang="en-US" sz="1400" b="1" dirty="0"/>
              <a:t>=-1.2723</a:t>
            </a:r>
          </a:p>
          <a:p>
            <a:pPr>
              <a:defRPr/>
            </a:pPr>
            <a:r>
              <a:rPr lang="en-US" sz="1400" b="1" dirty="0"/>
              <a:t>- Band is the envelope of NME:</a:t>
            </a:r>
          </a:p>
          <a:p>
            <a:pPr>
              <a:defRPr/>
            </a:pPr>
            <a:r>
              <a:rPr lang="en-US" sz="1100" b="1" dirty="0"/>
              <a:t>	</a:t>
            </a:r>
            <a:r>
              <a:rPr lang="en-US" sz="1000" b="1" dirty="0"/>
              <a:t>EDF: </a:t>
            </a:r>
            <a:r>
              <a:rPr lang="es-ES" sz="1000" b="1" dirty="0"/>
              <a:t>T.R. Rodríguez and G. Martínez-Pinedo, </a:t>
            </a:r>
            <a:r>
              <a:rPr lang="en-US" sz="1000" b="1" dirty="0"/>
              <a:t>PRL 105, 252503 (2010)</a:t>
            </a:r>
          </a:p>
          <a:p>
            <a:pPr>
              <a:defRPr/>
            </a:pPr>
            <a:r>
              <a:rPr lang="en-US" sz="1000" b="1" dirty="0"/>
              <a:t>	ISM: J. Menendez et al., </a:t>
            </a:r>
            <a:r>
              <a:rPr lang="en-US" sz="1000" b="1" dirty="0" err="1"/>
              <a:t>Nucl</a:t>
            </a:r>
            <a:r>
              <a:rPr lang="en-US" sz="1000" b="1" dirty="0"/>
              <a:t> </a:t>
            </a:r>
            <a:r>
              <a:rPr lang="en-US" sz="1000" b="1" dirty="0" err="1"/>
              <a:t>Phys</a:t>
            </a:r>
            <a:r>
              <a:rPr lang="en-US" sz="1000" b="1" dirty="0"/>
              <a:t> A 818, 139 (2009)</a:t>
            </a:r>
          </a:p>
          <a:p>
            <a:pPr>
              <a:defRPr/>
            </a:pPr>
            <a:r>
              <a:rPr lang="en-US" sz="1000" b="1" dirty="0"/>
              <a:t>	IBM-2: </a:t>
            </a:r>
            <a:r>
              <a:rPr lang="fi-FI" sz="1000" b="1" dirty="0"/>
              <a:t>J. Barea, J. Kotila, and F. Iachello, </a:t>
            </a:r>
            <a:r>
              <a:rPr lang="en-US" sz="1000" b="1" dirty="0"/>
              <a:t>PRC 91, 034304 (2015)</a:t>
            </a:r>
          </a:p>
          <a:p>
            <a:pPr>
              <a:defRPr/>
            </a:pPr>
            <a:r>
              <a:rPr lang="en-US" sz="1000" b="1" dirty="0"/>
              <a:t>	QRPA: F. </a:t>
            </a:r>
            <a:r>
              <a:rPr lang="en-US" sz="1000" b="1" dirty="0" err="1"/>
              <a:t>Šimkovic</a:t>
            </a:r>
            <a:r>
              <a:rPr lang="en-US" sz="1000" b="1" dirty="0"/>
              <a:t> et al., PRC 87 045501 (2013)</a:t>
            </a:r>
          </a:p>
          <a:p>
            <a:pPr>
              <a:defRPr/>
            </a:pPr>
            <a:r>
              <a:rPr lang="en-US" sz="1000" b="1" dirty="0"/>
              <a:t>	</a:t>
            </a:r>
            <a:r>
              <a:rPr lang="en-US" sz="1000" b="1" dirty="0" err="1"/>
              <a:t>SkyrmeQRPA</a:t>
            </a:r>
            <a:r>
              <a:rPr lang="en-US" sz="1000" b="1" dirty="0"/>
              <a:t>: M.T. </a:t>
            </a:r>
            <a:r>
              <a:rPr lang="en-US" sz="1000" b="1" dirty="0" err="1"/>
              <a:t>Mustonen</a:t>
            </a:r>
            <a:r>
              <a:rPr lang="en-US" sz="1000" b="1" dirty="0"/>
              <a:t> and J. Engel PRC 87 064302 (2013)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F71D9-372C-4320-9667-B1B3DCC262A8}"/>
              </a:ext>
            </a:extLst>
          </p:cNvPr>
          <p:cNvSpPr txBox="1"/>
          <p:nvPr/>
        </p:nvSpPr>
        <p:spPr>
          <a:xfrm>
            <a:off x="240708" y="3804184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EXO-200</a:t>
            </a:r>
          </a:p>
          <a:p>
            <a:pPr algn="ctr"/>
            <a:r>
              <a:rPr lang="en-US" dirty="0"/>
              <a:t>(2018)</a:t>
            </a:r>
          </a:p>
        </p:txBody>
      </p: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6DBCE61A-F0D0-4328-82EE-856EBFEE9F8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25273" y="4027548"/>
            <a:ext cx="666348" cy="99801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A419EB-473A-40EB-BB61-0B5F592B4D08}"/>
              </a:ext>
            </a:extLst>
          </p:cNvPr>
          <p:cNvSpPr txBox="1"/>
          <p:nvPr/>
        </p:nvSpPr>
        <p:spPr>
          <a:xfrm>
            <a:off x="6785291" y="1212904"/>
            <a:ext cx="319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Projected sensitivity based on actual background level measurements!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92079-809B-4009-9411-C4783ED16778}"/>
              </a:ext>
            </a:extLst>
          </p:cNvPr>
          <p:cNvSpPr/>
          <p:nvPr/>
        </p:nvSpPr>
        <p:spPr>
          <a:xfrm>
            <a:off x="85216" y="3157853"/>
            <a:ext cx="129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EXO-200</a:t>
            </a:r>
          </a:p>
          <a:p>
            <a:pPr algn="ctr"/>
            <a:r>
              <a:rPr lang="en-US" dirty="0"/>
              <a:t>1906.02723</a:t>
            </a:r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60B80332-6396-4B3D-A35B-25705ED3F6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04761" y="3442251"/>
            <a:ext cx="667085" cy="38202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E5CD43C-823D-4C45-9CFC-5C6358A6345D}"/>
              </a:ext>
            </a:extLst>
          </p:cNvPr>
          <p:cNvSpPr/>
          <p:nvPr/>
        </p:nvSpPr>
        <p:spPr>
          <a:xfrm>
            <a:off x="1913923" y="3824279"/>
            <a:ext cx="126407" cy="9980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5D0A4-0726-44DE-BC85-D343E5DADCE6}"/>
              </a:ext>
            </a:extLst>
          </p:cNvPr>
          <p:cNvSpPr txBox="1"/>
          <p:nvPr/>
        </p:nvSpPr>
        <p:spPr>
          <a:xfrm>
            <a:off x="2101876" y="3516502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5.0x10</a:t>
            </a:r>
            <a:r>
              <a:rPr lang="en-US" sz="1600" baseline="30000" dirty="0"/>
              <a:t>25</a:t>
            </a:r>
            <a:r>
              <a:rPr lang="en-US" sz="1600" dirty="0"/>
              <a:t> 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10067"/>
            <a:ext cx="9144000" cy="1143000"/>
          </a:xfrm>
        </p:spPr>
        <p:txBody>
          <a:bodyPr/>
          <a:lstStyle/>
          <a:p>
            <a:pPr algn="ctr"/>
            <a:r>
              <a:rPr lang="en-US" dirty="0">
                <a:latin typeface="Symbol" panose="05050102010706020507" pitchFamily="18" charset="2"/>
              </a:rPr>
              <a:t>0nbb</a:t>
            </a:r>
            <a:r>
              <a:rPr lang="en-US" dirty="0"/>
              <a:t> search with EXO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5" y="1030964"/>
            <a:ext cx="6259049" cy="5323417"/>
          </a:xfrm>
        </p:spPr>
        <p:txBody>
          <a:bodyPr>
            <a:normAutofit fontScale="92500"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0nbb </a:t>
            </a:r>
            <a:r>
              <a:rPr lang="en-US" sz="2400" dirty="0">
                <a:solidFill>
                  <a:srgbClr val="FF0000"/>
                </a:solidFill>
              </a:rPr>
              <a:t>most promising approach to search for Majorana neutrinos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Observation of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0nbb </a:t>
            </a:r>
            <a:r>
              <a:rPr lang="en-US" sz="2400" dirty="0">
                <a:solidFill>
                  <a:srgbClr val="FF0000"/>
                </a:solidFill>
              </a:rPr>
              <a:t>violates Lepton number by 2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200" b="1" dirty="0"/>
              <a:t>Multi-phase program with </a:t>
            </a:r>
            <a:r>
              <a:rPr lang="en-US" sz="2200" b="1" dirty="0" err="1"/>
              <a:t>LXe</a:t>
            </a:r>
            <a:r>
              <a:rPr lang="en-US" sz="2200" b="1" dirty="0"/>
              <a:t> TPC:</a:t>
            </a:r>
          </a:p>
          <a:p>
            <a:pPr>
              <a:buClr>
                <a:schemeClr val="tx1"/>
              </a:buClr>
            </a:pPr>
            <a:r>
              <a:rPr lang="en-US" sz="2200" b="1" dirty="0">
                <a:solidFill>
                  <a:srgbClr val="3366FF"/>
                </a:solidFill>
              </a:rPr>
              <a:t>EXO-200</a:t>
            </a:r>
            <a:r>
              <a:rPr lang="en-US" sz="2200" dirty="0">
                <a:solidFill>
                  <a:srgbClr val="3366FF"/>
                </a:solidFill>
              </a:rPr>
              <a:t> – at WIPP mine:</a:t>
            </a:r>
          </a:p>
          <a:p>
            <a:pPr lvl="1">
              <a:buClr>
                <a:schemeClr val="tx1"/>
              </a:buClr>
            </a:pPr>
            <a:r>
              <a:rPr lang="da-DK" sz="2200" dirty="0">
                <a:solidFill>
                  <a:srgbClr val="3366FF"/>
                </a:solidFill>
              </a:rPr>
              <a:t>~175kg xenon enriched at ~80%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3366FF"/>
                </a:solidFill>
              </a:rPr>
              <a:t>Current limit on </a:t>
            </a:r>
            <a:r>
              <a:rPr lang="en-US" sz="2200" dirty="0">
                <a:solidFill>
                  <a:srgbClr val="3366FF"/>
                </a:solidFill>
                <a:latin typeface="Symbol" panose="05050102010706020507" pitchFamily="18" charset="2"/>
              </a:rPr>
              <a:t>0nbb</a:t>
            </a:r>
            <a:r>
              <a:rPr lang="en-US" sz="2200" dirty="0">
                <a:solidFill>
                  <a:srgbClr val="3366FF"/>
                </a:solidFill>
              </a:rPr>
              <a:t>: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200" dirty="0">
                <a:solidFill>
                  <a:srgbClr val="3366FF"/>
                </a:solidFill>
              </a:rPr>
              <a:t>    1.8 x 10</a:t>
            </a:r>
            <a:r>
              <a:rPr lang="en-US" sz="2200" baseline="30000" dirty="0">
                <a:solidFill>
                  <a:srgbClr val="3366FF"/>
                </a:solidFill>
              </a:rPr>
              <a:t>25</a:t>
            </a:r>
            <a:r>
              <a:rPr lang="en-US" sz="2200" dirty="0">
                <a:solidFill>
                  <a:srgbClr val="3366FF"/>
                </a:solidFill>
              </a:rPr>
              <a:t> years (EXO-200)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3366FF"/>
                </a:solidFill>
              </a:rPr>
              <a:t>Finished data taking in December 2018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3366FF"/>
                </a:solidFill>
              </a:rPr>
              <a:t>Sensitivity: 100-200 </a:t>
            </a:r>
            <a:r>
              <a:rPr lang="en-US" sz="2200" dirty="0" err="1">
                <a:solidFill>
                  <a:srgbClr val="3366FF"/>
                </a:solidFill>
              </a:rPr>
              <a:t>meV</a:t>
            </a:r>
            <a:endParaRPr lang="en-US" sz="2200" dirty="0">
              <a:solidFill>
                <a:srgbClr val="3366FF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200" b="1" dirty="0">
                <a:solidFill>
                  <a:srgbClr val="09762A"/>
                </a:solidFill>
              </a:rPr>
              <a:t>nEXO</a:t>
            </a:r>
            <a:r>
              <a:rPr lang="en-US" sz="2200" dirty="0">
                <a:solidFill>
                  <a:srgbClr val="09762A"/>
                </a:solidFill>
              </a:rPr>
              <a:t> - R&amp;D underway: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09762A"/>
                </a:solidFill>
              </a:rPr>
              <a:t>5T xenon enriched at ~90%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09762A"/>
                </a:solidFill>
              </a:rPr>
              <a:t>Sensitivity: 5-30 </a:t>
            </a:r>
            <a:r>
              <a:rPr lang="en-US" sz="2200" dirty="0" err="1">
                <a:solidFill>
                  <a:srgbClr val="09762A"/>
                </a:solidFill>
              </a:rPr>
              <a:t>meV</a:t>
            </a:r>
            <a:endParaRPr lang="en-US" sz="2200" dirty="0">
              <a:solidFill>
                <a:srgbClr val="09762A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92D050"/>
                </a:solidFill>
              </a:rPr>
              <a:t>Improved techniques for background suppression and possibly Ba tagging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541B8D3-63B8-43CD-8446-6596A3D2D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24" y="776797"/>
            <a:ext cx="4572000" cy="49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0620" y="5769786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Development of nEXO is well advanced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9170656-9C5A-477E-B713-44734DC0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846" y="6356352"/>
            <a:ext cx="20574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F713D77-978E-454A-9C5E-7E95738F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2782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94F5CE33-9C13-415B-A876-56E351F9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38411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A70137-538D-4BCF-A173-B3E71D55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89DD5EA-4671-46B8-8DCF-DCA400F5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chemeClr val="tx2"/>
                </a:solidFill>
                <a:latin typeface="Symbol" panose="05050102010706020507" pitchFamily="18" charset="2"/>
              </a:rPr>
              <a:t>0nbb</a:t>
            </a:r>
            <a:r>
              <a:rPr lang="en-US" altLang="en-US" sz="4400" dirty="0">
                <a:solidFill>
                  <a:schemeClr val="tx2"/>
                </a:solidFill>
                <a:latin typeface="Helvetica" panose="020B0604020202030204" pitchFamily="34" charset="0"/>
              </a:rPr>
              <a:t> Discovery Potential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744A6EA1-5818-41D0-92B2-AE8A2EBC6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79" y="724487"/>
            <a:ext cx="8855242" cy="542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>
            <a:extLst>
              <a:ext uri="{FF2B5EF4-FFF2-40B4-BE49-F238E27FC236}">
                <a16:creationId xmlns:a16="http://schemas.microsoft.com/office/drawing/2014/main" id="{BEC19388-C4C9-47EB-8A16-E17AB960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368" y="1239521"/>
            <a:ext cx="22365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en-US" sz="1800" dirty="0">
                <a:latin typeface="Helvetica" panose="020B0604020202030204" pitchFamily="34" charset="0"/>
              </a:rPr>
              <a:t>Agostini, </a:t>
            </a:r>
            <a:r>
              <a:rPr lang="is-IS" altLang="en-US" sz="1800" i="1" dirty="0">
                <a:latin typeface="Helvetica" panose="020B0604020202030204" pitchFamily="34" charset="0"/>
              </a:rPr>
              <a:t>et al</a:t>
            </a:r>
            <a:r>
              <a:rPr lang="is-IS" altLang="en-US" sz="1800" dirty="0">
                <a:latin typeface="Helvetica" panose="020B0604020202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s-IS" altLang="en-US" sz="1800" dirty="0">
                <a:latin typeface="Helvetica" panose="020B0604020202030204" pitchFamily="34" charset="0"/>
              </a:rPr>
              <a:t>arXiv:1705.02996v1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A5B1E29-58EC-4295-A000-E6A5F91A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2650" y="6356352"/>
            <a:ext cx="20574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561FBD3-AAA8-47F1-B929-ECAB1D8C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35D09D-B229-4F92-9F0A-5BF7B0C581AA}"/>
              </a:ext>
            </a:extLst>
          </p:cNvPr>
          <p:cNvSpPr txBox="1">
            <a:spLocks/>
          </p:cNvSpPr>
          <p:nvPr/>
        </p:nvSpPr>
        <p:spPr>
          <a:xfrm>
            <a:off x="1524000" y="6145248"/>
            <a:ext cx="9144000" cy="71275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400" dirty="0" err="1">
                <a:latin typeface="Symbol" panose="05050102010706020507" pitchFamily="18" charset="2"/>
              </a:rPr>
              <a:t>0nbb</a:t>
            </a:r>
            <a:r>
              <a:rPr lang="en-US" altLang="en-US" sz="2400" dirty="0">
                <a:latin typeface="Helvetica" panose="020B0604020202030204" pitchFamily="34" charset="0"/>
              </a:rPr>
              <a:t> </a:t>
            </a:r>
            <a:r>
              <a:rPr lang="en-US" altLang="en-US" sz="2400" dirty="0"/>
              <a:t>is the most practical way to test the </a:t>
            </a:r>
            <a:r>
              <a:rPr lang="en-US" altLang="en-US" sz="2400" dirty="0" err="1"/>
              <a:t>Majorana</a:t>
            </a:r>
            <a:r>
              <a:rPr lang="en-US" altLang="en-US" sz="2400" dirty="0"/>
              <a:t> nature of neutrinos.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An observation of </a:t>
            </a:r>
            <a:r>
              <a:rPr lang="en-US" alt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0nbb</a:t>
            </a:r>
            <a:r>
              <a:rPr lang="en-US" altLang="en-US" sz="2400" dirty="0">
                <a:solidFill>
                  <a:srgbClr val="FF0000"/>
                </a:solidFill>
                <a:latin typeface="Helvetica" panose="020B060402020203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always implies physics beyond the Standard Model!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161C33-437C-4F59-83A4-F4586266410D}"/>
              </a:ext>
            </a:extLst>
          </p:cNvPr>
          <p:cNvSpPr/>
          <p:nvPr/>
        </p:nvSpPr>
        <p:spPr>
          <a:xfrm>
            <a:off x="7887326" y="838200"/>
            <a:ext cx="786983" cy="3235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584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19372-1B2E-4895-AD06-9984C4F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17786-F3A2-4CD5-9C4D-D682638D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41730-FC05-4466-8250-9F4C8FA0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0DDBC973-3F0B-4CD7-A675-9A781795F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51"/>
          <a:stretch/>
        </p:blipFill>
        <p:spPr>
          <a:xfrm>
            <a:off x="0" y="-6472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63A59-66EF-42D6-BE93-4046B7D85658}"/>
              </a:ext>
            </a:extLst>
          </p:cNvPr>
          <p:cNvSpPr>
            <a:spLocks noChangeAspect="1"/>
          </p:cNvSpPr>
          <p:nvPr/>
        </p:nvSpPr>
        <p:spPr bwMode="auto">
          <a:xfrm>
            <a:off x="1991544" y="44624"/>
            <a:ext cx="10122021" cy="3099614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096B2D-5B88-4CE5-91F6-3AA2C0E5EBCE}"/>
              </a:ext>
            </a:extLst>
          </p:cNvPr>
          <p:cNvSpPr/>
          <p:nvPr/>
        </p:nvSpPr>
        <p:spPr>
          <a:xfrm>
            <a:off x="0" y="4712"/>
            <a:ext cx="12192000" cy="6846816"/>
          </a:xfrm>
          <a:prstGeom prst="rect">
            <a:avLst/>
          </a:prstGeom>
          <a:gradFill>
            <a:gsLst>
              <a:gs pos="9000">
                <a:srgbClr val="0C4DA2">
                  <a:alpha val="72000"/>
                </a:srgbClr>
              </a:gs>
              <a:gs pos="33000">
                <a:schemeClr val="bg1">
                  <a:alpha val="0"/>
                </a:schemeClr>
              </a:gs>
              <a:gs pos="60000">
                <a:schemeClr val="bg1">
                  <a:alpha val="60000"/>
                </a:schemeClr>
              </a:gs>
            </a:gsLst>
            <a:lin ang="16200000" scaled="1"/>
          </a:gradFill>
        </p:spPr>
        <p:txBody>
          <a:bodyPr wrap="square" lIns="91440" tIns="45720" rIns="91440" bIns="0" numCol="2"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Alabama, Tuscaloosa AL, USA 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M Hughes, P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Nakarmi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O Nusair, I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Ostrovskiy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A Piepke, AK Soma, V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Veeraraghavan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Bern, Switzerland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J-L </a:t>
            </a:r>
            <a:r>
              <a:rPr lang="en-US" altLang="en-US" sz="1100" dirty="0" err="1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Vuilleumier</a:t>
            </a: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r>
              <a:rPr lang="en-US" sz="1100" dirty="0">
                <a:solidFill>
                  <a:srgbClr val="0C4DA2"/>
                </a:solidFill>
                <a:latin typeface="Myriad Pro Black SemiCond" panose="020B0903030403020204" pitchFamily="34" charset="0"/>
              </a:rPr>
              <a:t>University of British Columbia, Vancouver BC, Canada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G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Gallina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R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Krücken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Y Lan</a:t>
            </a: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Brookhaven National Laboratory, Upton NY,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it-IT" sz="1100" dirty="0">
                <a:solidFill>
                  <a:srgbClr val="0C4DA2"/>
                </a:solidFill>
                <a:latin typeface="Myriad Pro" panose="020B0503030403020204" pitchFamily="34" charset="0"/>
              </a:rPr>
              <a:t>M Chiu, G Giacomini , V Radeka E Raguzin, S Rescia, T Tsang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California, Irvine, Irvine CA, USA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M Moe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California Institute of Technology, Pasadena CA, USA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P Vogel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Carleton University, Ottawa ON, Canada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I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Badhrees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B Chana, D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Goeldi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R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Gornea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T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Koffas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C Vivo-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Vilches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r>
              <a:rPr lang="en-US" sz="1100" dirty="0">
                <a:solidFill>
                  <a:srgbClr val="0C4DA2"/>
                </a:solidFill>
                <a:latin typeface="Myriad Pro Black SemiCond" panose="020B0903030403020204" pitchFamily="34" charset="0"/>
              </a:rPr>
              <a:t>Colorado School of Mines, Golden CO, USA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K Leach, C Natzke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Colorado State University, Fort Collins CO,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A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Craycraft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D Fairbank, W Fairbank, A Iverson, J Todd, T Wager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Drexel University, Philadelphia PA, USA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MJ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Dolinski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P Gautam, EV Hansen, M Richman, P Weigel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Duke University, Durham NC, USA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PS Barbeau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 Black SemiCond" panose="020B0903030403020204" pitchFamily="34" charset="0"/>
              </a:rPr>
              <a:t>Friedrich-Alexander-University Erlangen, Nuremberg, Germany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de-DE" sz="1100" dirty="0">
                <a:solidFill>
                  <a:srgbClr val="0C4DA2"/>
                </a:solidFill>
                <a:latin typeface="Myriad Pro" panose="020B0503030403020204" pitchFamily="34" charset="0"/>
              </a:rPr>
              <a:t>G Anton, J Hößl, T Michel, S Schmidt, M Wagenpfeil, W G Wrede, T Ziegler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IBS Center for Underground Physics, Daejeon, South Korea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DS Leonard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IHEP Beijing, People</a:t>
            </a:r>
            <a:r>
              <a:rPr lang="ja-JP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MS PGothic" pitchFamily="34" charset="-128"/>
                <a:cs typeface="DejaVu Sans" panose="020B0603030804020204" pitchFamily="34" charset="0"/>
                <a:sym typeface="Arial" pitchFamily="34" charset="0"/>
              </a:rPr>
              <a:t>’</a:t>
            </a:r>
            <a:r>
              <a:rPr lang="en-US" altLang="ja-JP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s Republic of China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GF Cao, WR Cen, YY Ding, XS Jiang, P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Lv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Z Ning, XL Sun, T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Tolba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W Wei, LJ Wen, WH Wu, J Zhao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ITEP Moscow, Russia — 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V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Belov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A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Karelin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A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Kuchenkov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V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Stekhanov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O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Zeldovich</a:t>
            </a:r>
            <a:endParaRPr lang="en-US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Illinois, Urbana-Champaign IL, USA — 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D Beck, M Coon, J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Echevers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S Li, L Yang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Indiana University, Bloomington IN, USA —  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SJ Daugherty, LJ Kaufman, G Visser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Laurentian University, Sudbury ON, Canada — 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E Caden, B Cleveland,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A Der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Mesrobian-Kabakian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J Farine, C Licciardi, A Robinson, M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Walent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U Wichoski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Lawrence Livermore National Laboratory, Livermore CA,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JP Brodsky, M Heffner, A House, S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Sangiorgio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T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Stiegler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Massachusetts, Amherst MA,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J Bolster, S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Feyzbakhsh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KS Kumar, O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Njoya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A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Pocar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M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Tarka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S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Thibado</a:t>
            </a:r>
            <a:endParaRPr lang="en-US" altLang="en-US" sz="1100" dirty="0">
              <a:solidFill>
                <a:srgbClr val="0C4DA2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McGill University, Montreal QC, Canada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S Al Kharusi, T Brunner, D Chen, L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Darroch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Y Ito, K Murray, T Nguyen, T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Totev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 Black SemiCond" panose="020B0903030403020204" pitchFamily="34" charset="0"/>
              </a:rPr>
              <a:t>University of North Carolina, Wilmington, USA </a:t>
            </a: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T Daniels</a:t>
            </a:r>
            <a:endParaRPr lang="en-US" sz="1100" dirty="0">
              <a:solidFill>
                <a:srgbClr val="0C4DA2"/>
              </a:solidFill>
              <a:latin typeface="Myriad Pro" panose="020B0503030403020204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Oak Ridge National Laboratory, Oak Ridge TN, USA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L </a:t>
            </a:r>
            <a:r>
              <a:rPr lang="en-US" altLang="en-US" sz="1100" dirty="0" err="1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Fabris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, RJ Newby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Pacific Northwest National Laboratory, Richland, WA,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IJ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Arnquist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ML di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Vacri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EW Hoppe, JL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Orrell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GS Ortega, CT Overman, R Saldanha, R Tsang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Rensselaer Polytechnic Institute, Troy NY, USA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E Brown, A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Fucarino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K Odgers, A Tidball</a:t>
            </a:r>
          </a:p>
          <a:p>
            <a:r>
              <a:rPr lang="en-US" sz="1100" dirty="0" err="1">
                <a:solidFill>
                  <a:srgbClr val="0C4DA2"/>
                </a:solidFill>
                <a:latin typeface="Myriad Pro Black SemiCond" panose="020B0903030403020204" pitchFamily="34" charset="0"/>
              </a:rPr>
              <a:t>Université</a:t>
            </a:r>
            <a:r>
              <a:rPr lang="en-US" sz="1100" dirty="0">
                <a:solidFill>
                  <a:srgbClr val="0C4DA2"/>
                </a:solidFill>
                <a:latin typeface="Myriad Pro Black SemiCond" panose="020B0903030403020204" pitchFamily="34" charset="0"/>
              </a:rPr>
              <a:t> de Sherbrooke, QC, Canada</a:t>
            </a: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SA Charlebois, D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Danovitch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H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Dautet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R Fontaine,</a:t>
            </a:r>
          </a:p>
          <a:p>
            <a:pPr algn="ctr"/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F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Nolet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S Parent, J-F Pratte, T Rossignol, N Roy, G St-Hilaire, J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Sylvestre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F Vachon</a:t>
            </a:r>
          </a:p>
          <a:p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SLAC National Accelerator Laboratory, Menlo Park CA, USA — 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R Conley, A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Dragone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G Haller, J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Hasi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</a:t>
            </a:r>
          </a:p>
          <a:p>
            <a:pPr algn="ctr"/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LJ Kaufman, C Kenney, B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Mong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A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Odian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M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Oriunno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A Pena Perez, PC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Rowson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, J Segal, K </a:t>
            </a:r>
            <a:r>
              <a:rPr lang="en-US" sz="1100" dirty="0" err="1">
                <a:solidFill>
                  <a:srgbClr val="0C4DA2"/>
                </a:solidFill>
                <a:latin typeface="Myriad Pro" panose="020B0503030403020204" pitchFamily="34" charset="0"/>
              </a:rPr>
              <a:t>Skarpaas</a:t>
            </a:r>
            <a:r>
              <a:rPr lang="en-US" sz="1100" dirty="0">
                <a:solidFill>
                  <a:srgbClr val="0C4DA2"/>
                </a:solidFill>
                <a:latin typeface="Myriad Pro" panose="020B0503030403020204" pitchFamily="34" charset="0"/>
              </a:rPr>
              <a:t> VIII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rgbClr val="0C4DA2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University of South Dakota, Vermillion SD, USA — </a:t>
            </a:r>
            <a:r>
              <a:rPr lang="en-US" altLang="en-US" sz="1100" dirty="0">
                <a:solidFill>
                  <a:srgbClr val="0C4DA2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T Bhatta, A Larson, R MacLellan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altLang="en-US" sz="1100" dirty="0">
              <a:solidFill>
                <a:schemeClr val="bg1"/>
              </a:solidFill>
              <a:latin typeface="Myriad Pro Black SemiCond" panose="020B09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Stanford University, Stanford CA, USA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</a:pP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R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DeVoe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G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Gratta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M Jewell, S Kravitz, BG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Lenardo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G Li, M Patel, M Weber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Stony Brook University, SUNY, Stony Brook NY, USA — </a:t>
            </a:r>
            <a:r>
              <a:rPr lang="en-US" altLang="en-US" sz="1100" dirty="0">
                <a:solidFill>
                  <a:schemeClr val="bg1"/>
                </a:solidFill>
                <a:latin typeface="Myriad Pro" panose="020B05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KS Kumar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TRIUMF, Vancouver BC, Canada — 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J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Dilling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G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Gallina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R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Krücken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 Y Lan, F </a:t>
            </a:r>
            <a:r>
              <a:rPr lang="en-US" sz="1100" dirty="0" err="1">
                <a:solidFill>
                  <a:schemeClr val="bg1"/>
                </a:solidFill>
                <a:latin typeface="Myriad Pro" panose="020B0503030403020204" pitchFamily="34" charset="0"/>
              </a:rPr>
              <a:t>Retière</a:t>
            </a:r>
            <a:r>
              <a:rPr lang="en-US" sz="1100" dirty="0">
                <a:solidFill>
                  <a:schemeClr val="bg1"/>
                </a:solidFill>
                <a:latin typeface="Myriad Pro" panose="020B0503030403020204" pitchFamily="34" charset="0"/>
              </a:rPr>
              <a:t>, M Ward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altLang="en-US" sz="1100" dirty="0">
                <a:solidFill>
                  <a:schemeClr val="bg1"/>
                </a:solidFill>
                <a:latin typeface="Myriad Pro Black SemiCond" panose="020B0903030403020204" pitchFamily="34" charset="0"/>
                <a:ea typeface="DejaVu Sans" panose="020B0603030804020204" pitchFamily="34" charset="0"/>
                <a:cs typeface="DejaVu Sans" panose="020B0603030804020204" pitchFamily="34" charset="0"/>
                <a:sym typeface="Calibri" pitchFamily="34" charset="0"/>
              </a:rPr>
              <a:t>Yale University, New Haven CT, USA — </a:t>
            </a:r>
            <a:r>
              <a:rPr lang="it-IT" sz="1100" dirty="0">
                <a:solidFill>
                  <a:schemeClr val="bg1"/>
                </a:solidFill>
                <a:latin typeface="Myriad Pro" panose="020B0503030403020204" pitchFamily="34" charset="0"/>
              </a:rPr>
              <a:t>A Jamil, Z Li, DC Moore, Q Xia</a:t>
            </a: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ea typeface="DejaVu Sans" panose="020B0603030804020204" pitchFamily="34" charset="0"/>
              <a:cs typeface="DejaVu Sans" panose="020B0603030804020204" pitchFamily="34" charset="0"/>
              <a:sym typeface="Calibr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45286-9178-47BC-BF5E-B2685BEC78CB}"/>
              </a:ext>
            </a:extLst>
          </p:cNvPr>
          <p:cNvGrpSpPr>
            <a:grpSpLocks noChangeAspect="1"/>
          </p:cNvGrpSpPr>
          <p:nvPr/>
        </p:nvGrpSpPr>
        <p:grpSpPr>
          <a:xfrm>
            <a:off x="11846926" y="3284984"/>
            <a:ext cx="316424" cy="3528392"/>
            <a:chOff x="10020493" y="379715"/>
            <a:chExt cx="548642" cy="61178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251CA8-598D-41F1-9A7F-76BBE438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36676" y="663534"/>
              <a:ext cx="1116277" cy="548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AC1934-A660-45A4-9934-83CD8878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19722" y="1488963"/>
              <a:ext cx="550185" cy="5486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9AE173-701E-4D37-B5BE-FBE8B38A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82020" y="2176849"/>
              <a:ext cx="825589" cy="5486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6CD3E1-8C5E-478A-908B-531E57C6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36674" y="3147785"/>
              <a:ext cx="1116281" cy="5486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9AE97A-1B6F-4CBF-BA50-0B40BFBE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73472" y="4127268"/>
              <a:ext cx="842683" cy="5486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3F8C6F-43E1-44F7-805A-37B9AB04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74844" y="4968579"/>
              <a:ext cx="839938" cy="5486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9E0FC7-E0C6-4008-8976-87216DD7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76675" y="5805067"/>
              <a:ext cx="836277" cy="5486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502C57-D5BA-4170-B277-926881EA6E6B}"/>
              </a:ext>
            </a:extLst>
          </p:cNvPr>
          <p:cNvSpPr txBox="1"/>
          <p:nvPr/>
        </p:nvSpPr>
        <p:spPr>
          <a:xfrm>
            <a:off x="6850044" y="5360040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We are looking for new collaborators!</a:t>
            </a:r>
          </a:p>
        </p:txBody>
      </p:sp>
    </p:spTree>
    <p:extLst>
      <p:ext uri="{BB962C8B-B14F-4D97-AF65-F5344CB8AC3E}">
        <p14:creationId xmlns:p14="http://schemas.microsoft.com/office/powerpoint/2010/main" val="142803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6003925" y="1031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281666" y="781809"/>
            <a:ext cx="7627878" cy="42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b="1" dirty="0"/>
              <a:t>In Quantum Mechanics there are 2 representations for our neutrinos if </a:t>
            </a:r>
            <a:r>
              <a:rPr lang="en-US" altLang="en-US" b="1" dirty="0" err="1"/>
              <a:t>m</a:t>
            </a:r>
            <a:r>
              <a:rPr lang="en-US" altLang="en-US" b="1" baseline="-25000" dirty="0" err="1">
                <a:latin typeface="Symbol" panose="05050102010706020507" pitchFamily="18" charset="2"/>
              </a:rPr>
              <a:t>n</a:t>
            </a:r>
            <a:r>
              <a:rPr lang="en-US" altLang="en-US" b="1" baseline="-25000" dirty="0"/>
              <a:t> </a:t>
            </a:r>
            <a:r>
              <a:rPr lang="en-US" altLang="en-US" b="1" dirty="0"/>
              <a:t>≠ 0 :</a:t>
            </a: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5317024" y="3317262"/>
            <a:ext cx="365495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b="1" dirty="0">
                <a:solidFill>
                  <a:srgbClr val="008000"/>
                </a:solidFill>
              </a:rPr>
              <a:t> “Mass eigenstate”</a:t>
            </a:r>
          </a:p>
          <a:p>
            <a:pPr>
              <a:defRPr/>
            </a:pPr>
            <a:r>
              <a:rPr lang="en-US" altLang="en-US" b="1" i="1" dirty="0">
                <a:solidFill>
                  <a:srgbClr val="008000"/>
                </a:solidFill>
              </a:rPr>
              <a:t>this is the state  of definite energy:</a:t>
            </a:r>
          </a:p>
          <a:p>
            <a:pPr>
              <a:defRPr/>
            </a:pPr>
            <a:r>
              <a:rPr lang="en-US" altLang="en-US" b="1" i="1" dirty="0">
                <a:solidFill>
                  <a:srgbClr val="008000"/>
                </a:solidFill>
              </a:rPr>
              <a:t>propagation happens in this state</a:t>
            </a:r>
          </a:p>
        </p:txBody>
      </p:sp>
      <p:sp>
        <p:nvSpPr>
          <p:cNvPr id="61466" name="Text Box 26"/>
          <p:cNvSpPr txBox="1">
            <a:spLocks noChangeArrowheads="1"/>
          </p:cNvSpPr>
          <p:nvPr/>
        </p:nvSpPr>
        <p:spPr bwMode="auto">
          <a:xfrm>
            <a:off x="645042" y="3328635"/>
            <a:ext cx="3810000" cy="114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b="1" dirty="0">
                <a:solidFill>
                  <a:srgbClr val="FF3300"/>
                </a:solidFill>
              </a:rPr>
              <a:t> “Weak interaction eigenstate”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b="1" i="1" dirty="0">
                <a:solidFill>
                  <a:srgbClr val="FF0000"/>
                </a:solidFill>
              </a:rPr>
              <a:t>this is the state of definite flavor: interactions couple to this state</a:t>
            </a:r>
            <a:r>
              <a:rPr lang="en-US" altLang="en-US" b="1" dirty="0"/>
              <a:t>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Neutrino mixing, mass, and </a:t>
            </a:r>
            <a:r>
              <a:rPr lang="el-GR" dirty="0"/>
              <a:t>0νββ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12988"/>
              </p:ext>
            </p:extLst>
          </p:nvPr>
        </p:nvGraphicFramePr>
        <p:xfrm>
          <a:off x="8754652" y="1581275"/>
          <a:ext cx="2912296" cy="1525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1333440" imgH="698400" progId="Equation.3">
                  <p:embed/>
                </p:oleObj>
              </mc:Choice>
              <mc:Fallback>
                <p:oleObj name="Equation" r:id="rId4" imgW="1333440" imgH="698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4652" y="1581275"/>
                        <a:ext cx="2912296" cy="1525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0327156" y="3316394"/>
            <a:ext cx="1627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</a:rPr>
              <a:t>E</a:t>
            </a:r>
            <a:r>
              <a:rPr lang="en-US" altLang="en-US" b="1" baseline="-25000" dirty="0" err="1">
                <a:solidFill>
                  <a:srgbClr val="FF0000"/>
                </a:solidFill>
              </a:rPr>
              <a:t>i</a:t>
            </a:r>
            <a:r>
              <a:rPr lang="en-US" altLang="en-US" b="1" dirty="0">
                <a:solidFill>
                  <a:srgbClr val="FF0000"/>
                </a:solidFill>
              </a:rPr>
              <a:t>=m</a:t>
            </a:r>
            <a:r>
              <a:rPr lang="en-US" altLang="en-US" b="1" baseline="-25000" dirty="0">
                <a:solidFill>
                  <a:srgbClr val="FF0000"/>
                </a:solidFill>
              </a:rPr>
              <a:t>i</a:t>
            </a: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b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Evolve in time with </a:t>
            </a:r>
            <a:r>
              <a:rPr lang="en-US" altLang="en-US" b="1" i="1" dirty="0">
                <a:solidFill>
                  <a:srgbClr val="FF0000"/>
                </a:solidFill>
              </a:rPr>
              <a:t>m</a:t>
            </a:r>
            <a:r>
              <a:rPr lang="en-US" altLang="en-US" b="1" i="1" baseline="-25000" dirty="0">
                <a:solidFill>
                  <a:srgbClr val="FF0000"/>
                </a:solidFill>
              </a:rPr>
              <a:t>i</a:t>
            </a:r>
            <a:r>
              <a:rPr lang="en-US" altLang="en-US" b="1" i="1" dirty="0">
                <a:solidFill>
                  <a:srgbClr val="FF0000"/>
                </a:solidFill>
              </a:rPr>
              <a:t> &amp; 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156" y="1489075"/>
            <a:ext cx="326667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10653823" y="2987515"/>
            <a:ext cx="333806" cy="273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35093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ABF730-E145-4E0F-8883-CFF6D744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93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9C91F7-F514-485C-9A22-94E08406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5093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9" name="Object 7">
            <a:extLst>
              <a:ext uri="{FF2B5EF4-FFF2-40B4-BE49-F238E27FC236}">
                <a16:creationId xmlns:a16="http://schemas.microsoft.com/office/drawing/2014/main" id="{287E4A59-A63B-4E5F-BF4B-70A1A09B2C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880886"/>
              </p:ext>
            </p:extLst>
          </p:nvPr>
        </p:nvGraphicFramePr>
        <p:xfrm>
          <a:off x="1744519" y="1392536"/>
          <a:ext cx="5244860" cy="1892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968500" imgH="711200" progId="Equation.3">
                  <p:embed/>
                </p:oleObj>
              </mc:Choice>
              <mc:Fallback>
                <p:oleObj name="Equation" r:id="rId6" imgW="1968500" imgH="711200" progId="Equation.3">
                  <p:embed/>
                  <p:pic>
                    <p:nvPicPr>
                      <p:cNvPr id="19" name="Object 7">
                        <a:extLst>
                          <a:ext uri="{FF2B5EF4-FFF2-40B4-BE49-F238E27FC236}">
                            <a16:creationId xmlns:a16="http://schemas.microsoft.com/office/drawing/2014/main" id="{287E4A59-A63B-4E5F-BF4B-70A1A09B2C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519" y="1392536"/>
                        <a:ext cx="5244860" cy="1892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9B0FC-C0B4-4E2A-A7C6-8214F47465D8}"/>
              </a:ext>
            </a:extLst>
          </p:cNvPr>
          <p:cNvSpPr/>
          <p:nvPr/>
        </p:nvSpPr>
        <p:spPr>
          <a:xfrm>
            <a:off x="5968484" y="1387457"/>
            <a:ext cx="971031" cy="1892423"/>
          </a:xfrm>
          <a:prstGeom prst="roundRect">
            <a:avLst/>
          </a:prstGeom>
          <a:solidFill>
            <a:schemeClr val="accent6">
              <a:lumMod val="75000"/>
              <a:alpha val="19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1D6AB1-40A2-4FFC-A835-391B7A09FE5A}"/>
              </a:ext>
            </a:extLst>
          </p:cNvPr>
          <p:cNvSpPr/>
          <p:nvPr/>
        </p:nvSpPr>
        <p:spPr>
          <a:xfrm>
            <a:off x="1702696" y="1397615"/>
            <a:ext cx="971031" cy="1892423"/>
          </a:xfrm>
          <a:prstGeom prst="roundRect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0E4D23-DDB4-4DF9-B767-FAFF804AED0F}"/>
              </a:ext>
            </a:extLst>
          </p:cNvPr>
          <p:cNvCxnSpPr/>
          <p:nvPr/>
        </p:nvCxnSpPr>
        <p:spPr>
          <a:xfrm>
            <a:off x="1304187" y="4784653"/>
            <a:ext cx="968081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1121C1-F047-4318-A1DF-0306619C6DE0}"/>
                  </a:ext>
                </a:extLst>
              </p:cNvPr>
              <p:cNvSpPr txBox="1"/>
              <p:nvPr/>
            </p:nvSpPr>
            <p:spPr>
              <a:xfrm>
                <a:off x="5171161" y="5686243"/>
                <a:ext cx="2033827" cy="10776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1121C1-F047-4318-A1DF-0306619C6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161" y="5686243"/>
                <a:ext cx="2033827" cy="10776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1297FFA-7AE8-466F-9CB3-EB18935329D2}"/>
                  </a:ext>
                </a:extLst>
              </p:cNvPr>
              <p:cNvSpPr/>
              <p:nvPr/>
            </p:nvSpPr>
            <p:spPr>
              <a:xfrm>
                <a:off x="10104568" y="5814817"/>
                <a:ext cx="1432315" cy="7630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1297FFA-7AE8-466F-9CB3-EB1893532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568" y="5814817"/>
                <a:ext cx="1432315" cy="7630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DAA689-9170-4B74-A50E-3668BCF9A4FD}"/>
                  </a:ext>
                </a:extLst>
              </p:cNvPr>
              <p:cNvSpPr txBox="1"/>
              <p:nvPr/>
            </p:nvSpPr>
            <p:spPr>
              <a:xfrm>
                <a:off x="676406" y="5756179"/>
                <a:ext cx="2136226" cy="8803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𝛽𝛽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DAA689-9170-4B74-A50E-3668BCF9A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06" y="5756179"/>
                <a:ext cx="2136226" cy="8803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ABB145F-FCDB-488D-9724-FBD4F756F4A7}"/>
              </a:ext>
            </a:extLst>
          </p:cNvPr>
          <p:cNvSpPr txBox="1"/>
          <p:nvPr/>
        </p:nvSpPr>
        <p:spPr>
          <a:xfrm>
            <a:off x="863488" y="5222998"/>
            <a:ext cx="181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Effective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ββ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F5E96B-626E-4579-B3A4-6BA23C7271A0}"/>
              </a:ext>
            </a:extLst>
          </p:cNvPr>
          <p:cNvSpPr txBox="1"/>
          <p:nvPr/>
        </p:nvSpPr>
        <p:spPr>
          <a:xfrm>
            <a:off x="4981306" y="5222998"/>
            <a:ext cx="241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 of </a:t>
            </a:r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ν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from </a:t>
            </a:r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endpoint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33C7D-81B0-406D-A694-BA3B9F288222}"/>
              </a:ext>
            </a:extLst>
          </p:cNvPr>
          <p:cNvSpPr txBox="1"/>
          <p:nvPr/>
        </p:nvSpPr>
        <p:spPr>
          <a:xfrm>
            <a:off x="9431115" y="5222998"/>
            <a:ext cx="257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Observational Cosmology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20C768-44A5-4157-BB47-08FAF498FDB5}"/>
              </a:ext>
            </a:extLst>
          </p:cNvPr>
          <p:cNvSpPr txBox="1"/>
          <p:nvPr/>
        </p:nvSpPr>
        <p:spPr>
          <a:xfrm>
            <a:off x="3062635" y="5945115"/>
            <a:ext cx="118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</a:t>
            </a:r>
            <a:r>
              <a:rPr lang="el-GR" dirty="0"/>
              <a:t>ν</a:t>
            </a:r>
            <a:r>
              <a:rPr lang="en-US" dirty="0"/>
              <a:t> exchange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1FF4C-C014-41C5-9005-299CE3D0CC55}"/>
              </a:ext>
            </a:extLst>
          </p:cNvPr>
          <p:cNvSpPr txBox="1"/>
          <p:nvPr/>
        </p:nvSpPr>
        <p:spPr>
          <a:xfrm>
            <a:off x="4564488" y="4809869"/>
            <a:ext cx="324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Other measurables in </a:t>
            </a:r>
            <a:r>
              <a:rPr lang="el-GR" sz="2000" b="1" dirty="0"/>
              <a:t>ν</a:t>
            </a:r>
            <a:r>
              <a:rPr lang="en-US" sz="2000" b="1" dirty="0"/>
              <a:t> mass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465534-B7F8-417E-84B1-A0F54EED0653}"/>
              </a:ext>
            </a:extLst>
          </p:cNvPr>
          <p:cNvSpPr/>
          <p:nvPr/>
        </p:nvSpPr>
        <p:spPr>
          <a:xfrm>
            <a:off x="4912242" y="5244527"/>
            <a:ext cx="2573397" cy="1528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6D6D4-1BAE-45BA-B43B-34DAB44EE968}"/>
              </a:ext>
            </a:extLst>
          </p:cNvPr>
          <p:cNvSpPr txBox="1"/>
          <p:nvPr/>
        </p:nvSpPr>
        <p:spPr>
          <a:xfrm rot="5400000">
            <a:off x="6783184" y="5811017"/>
            <a:ext cx="183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18054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5" grpId="0"/>
      <p:bldP spid="61466" grpId="0"/>
      <p:bldP spid="3" grpId="0"/>
      <p:bldP spid="4" grpId="0" animBg="1"/>
      <p:bldP spid="29" grpId="0" animBg="1"/>
      <p:bldP spid="18" grpId="0" animBg="1"/>
      <p:bldP spid="16" grpId="0" animBg="1"/>
      <p:bldP spid="21" grpId="0"/>
      <p:bldP spid="32" grpId="0"/>
      <p:bldP spid="22" grpId="0"/>
      <p:bldP spid="23" grpId="0"/>
      <p:bldP spid="25" grpId="0"/>
      <p:bldP spid="26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8565-45B6-4774-9D95-EFCAA344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393" y="2766218"/>
            <a:ext cx="2323214" cy="1325563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D671E-C5AC-4535-9699-E884E0A4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0E94F-D641-4A6E-B348-C9B2F22C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D031A-2A3E-4DFE-BCC6-16C49D96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48445F7-3937-47D2-9E72-206BA5B833D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Brunner</a:t>
            </a:r>
          </a:p>
        </p:txBody>
      </p:sp>
      <p:sp>
        <p:nvSpPr>
          <p:cNvPr id="64513" name="Rectangle 2">
            <a:extLst>
              <a:ext uri="{FF2B5EF4-FFF2-40B4-BE49-F238E27FC236}">
                <a16:creationId xmlns:a16="http://schemas.microsoft.com/office/drawing/2014/main" id="{E8DE48DA-926C-46DA-9303-C2918A73E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Current best </a:t>
            </a:r>
            <a:r>
              <a:rPr lang="en-US" altLang="en-US" dirty="0" err="1">
                <a:latin typeface="Symbol" panose="05050102010706020507" pitchFamily="18" charset="2"/>
              </a:rPr>
              <a:t>0nbb</a:t>
            </a:r>
            <a:r>
              <a:rPr lang="en-US" altLang="en-US" dirty="0"/>
              <a:t> sensitivities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BF45AC3-AC92-4188-8792-A72BD29CD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351332"/>
              </p:ext>
            </p:extLst>
          </p:nvPr>
        </p:nvGraphicFramePr>
        <p:xfrm>
          <a:off x="1162492" y="701749"/>
          <a:ext cx="9703982" cy="448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0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60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361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Isotope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Experiment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Exposure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(kg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yr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0">
                      <a:blip r:embed="rId3"/>
                      <a:stretch>
                        <a:fillRect l="-293085" t="-1000" r="-394681" b="-161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0">
                      <a:blip r:embed="rId3"/>
                      <a:stretch>
                        <a:fillRect l="-492667" t="-1000" r="-394667" b="-161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blipFill rotWithShape="0">
                      <a:blip r:embed="rId3"/>
                      <a:stretch>
                        <a:fillRect l="-622286" t="-1000" r="-124000" b="-161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95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76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GERDA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&gt;8.0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&lt;120-270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M. Agostini et al. GERDA arxiv:1803.11100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953">
                <a:tc v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Majorana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Demonstrator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&gt;2.7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&lt;200-433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C.E. </a:t>
                      </a:r>
                      <a:r>
                        <a:rPr lang="en-US" altLang="en-US" sz="12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Aalseth</a:t>
                      </a: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, et al arXiv:1902.02299v1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0546349"/>
                  </a:ext>
                </a:extLst>
              </a:tr>
              <a:tr h="648953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130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CUORE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86.3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&gt;1.5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&lt;140-400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C. </a:t>
                      </a:r>
                      <a:r>
                        <a:rPr lang="en-US" altLang="en-US" sz="12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Alduino</a:t>
                      </a: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, et al., </a:t>
                      </a:r>
                      <a:r>
                        <a:rPr lang="en-US" altLang="en-US" sz="12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arXiv:1710.07988v1</a:t>
                      </a:r>
                      <a:endParaRPr lang="en-US" alt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95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136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Xe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EXO-200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234.1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&gt;3.5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&lt;93-286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Anton et al. </a:t>
                      </a:r>
                      <a:endParaRPr lang="is-IS" alt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is-I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arXiv:1906.02723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9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KamLAND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504**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&gt;11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(run 2)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 &lt;60-161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altLang="en-US" sz="12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Gando</a:t>
                      </a: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 et al., PRL 117 (2016) </a:t>
                      </a:r>
                      <a:r>
                        <a:rPr lang="is-IS" alt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082503</a:t>
                      </a:r>
                      <a:endParaRPr lang="en-US" alt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4515" name="TextBox 4">
            <a:extLst>
              <a:ext uri="{FF2B5EF4-FFF2-40B4-BE49-F238E27FC236}">
                <a16:creationId xmlns:a16="http://schemas.microsoft.com/office/drawing/2014/main" id="{F466E672-A1D1-4491-92F4-57C46A8BE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8629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30204" pitchFamily="34" charset="0"/>
              </a:rPr>
              <a:t>Note that the range of </a:t>
            </a:r>
            <a:r>
              <a:rPr lang="ja-JP" altLang="en-US" sz="1600" dirty="0">
                <a:latin typeface="Helvetica" panose="020B0604020202030204" pitchFamily="34" charset="0"/>
              </a:rPr>
              <a:t>“</a:t>
            </a:r>
            <a:r>
              <a:rPr lang="en-US" altLang="ja-JP" sz="1600" dirty="0">
                <a:latin typeface="Helvetica" panose="020B0604020202030204" pitchFamily="34" charset="0"/>
              </a:rPr>
              <a:t>viable</a:t>
            </a:r>
            <a:r>
              <a:rPr lang="ja-JP" altLang="en-US" sz="1600" dirty="0">
                <a:latin typeface="Helvetica" panose="020B0604020202030204" pitchFamily="34" charset="0"/>
              </a:rPr>
              <a:t>”</a:t>
            </a:r>
            <a:r>
              <a:rPr lang="en-US" altLang="ja-JP" sz="1600" dirty="0">
                <a:latin typeface="Helvetica" panose="020B0604020202030204" pitchFamily="34" charset="0"/>
              </a:rPr>
              <a:t> NME is chosen by the experiments and uncertainties related to </a:t>
            </a:r>
            <a:r>
              <a:rPr lang="en-US" altLang="ja-JP" sz="1600" i="1" dirty="0" err="1">
                <a:latin typeface="Helvetica" panose="020B0604020202030204" pitchFamily="34" charset="0"/>
              </a:rPr>
              <a:t>g</a:t>
            </a:r>
            <a:r>
              <a:rPr lang="en-US" altLang="ja-JP" sz="1600" i="1" baseline="-25000" dirty="0" err="1">
                <a:latin typeface="Helvetica" panose="020B0604020202030204" pitchFamily="34" charset="0"/>
              </a:rPr>
              <a:t>A</a:t>
            </a:r>
            <a:r>
              <a:rPr lang="en-US" altLang="ja-JP" sz="1600" dirty="0">
                <a:latin typeface="Helvetica" panose="020B0604020202030204" pitchFamily="34" charset="0"/>
              </a:rPr>
              <a:t> are not included. </a:t>
            </a:r>
            <a:r>
              <a:rPr lang="en-US" altLang="en-US" sz="1600" dirty="0">
                <a:latin typeface="Helvetica" panose="020B0604020202030204" pitchFamily="34" charset="0"/>
              </a:rPr>
              <a:t>** All </a:t>
            </a:r>
            <a:r>
              <a:rPr lang="en-US" altLang="en-US" sz="1600" dirty="0" err="1">
                <a:latin typeface="Helvetica" panose="020B0604020202030204" pitchFamily="34" charset="0"/>
              </a:rPr>
              <a:t>Xe</a:t>
            </a:r>
            <a:r>
              <a:rPr lang="en-US" altLang="en-US" sz="1600" dirty="0">
                <a:latin typeface="Helvetica" panose="020B0604020202030204" pitchFamily="34" charset="0"/>
              </a:rPr>
              <a:t>.  Fiducial </a:t>
            </a:r>
            <a:r>
              <a:rPr lang="en-US" altLang="en-US" sz="1600" dirty="0" err="1">
                <a:latin typeface="Helvetica" panose="020B0604020202030204" pitchFamily="34" charset="0"/>
              </a:rPr>
              <a:t>Xe</a:t>
            </a:r>
            <a:r>
              <a:rPr lang="en-US" altLang="en-US" sz="1600" dirty="0">
                <a:latin typeface="Helvetica" panose="020B0604020202030204" pitchFamily="34" charset="0"/>
              </a:rPr>
              <a:t> is more like ~150 kg </a:t>
            </a:r>
            <a:r>
              <a:rPr lang="en-US" altLang="en-US" sz="1600" dirty="0" err="1">
                <a:latin typeface="Helvetica" panose="020B0604020202030204" pitchFamily="34" charset="0"/>
              </a:rPr>
              <a:t>yr</a:t>
            </a:r>
            <a:endParaRPr lang="en-US" altLang="en-US" sz="1600" dirty="0">
              <a:latin typeface="Helvetica" panose="020B0604020202030204" pitchFamily="34" charset="0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E73181E-DFCD-44E6-A04A-FC9D2C3D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A113A-4375-4E5E-8FC9-8F97B64F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4516" name="TextBox 6">
            <a:extLst>
              <a:ext uri="{FF2B5EF4-FFF2-40B4-BE49-F238E27FC236}">
                <a16:creationId xmlns:a16="http://schemas.microsoft.com/office/drawing/2014/main" id="{02FD2B0E-E562-4CF4-9FCE-17F1C804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71065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To achieve higher sensitivity, the next generation of experiments will be at the ton-scale.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937E4-9515-4B46-9B24-6F93134BEEF3}"/>
              </a:ext>
            </a:extLst>
          </p:cNvPr>
          <p:cNvSpPr txBox="1"/>
          <p:nvPr/>
        </p:nvSpPr>
        <p:spPr>
          <a:xfrm>
            <a:off x="10155044" y="238036"/>
            <a:ext cx="1978899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Several preliminary results were presented at TAUP 2019 but are not included</a:t>
            </a:r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EF4E54C9-204F-4659-94BA-7880977E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65DA186-B859-45A5-A24A-F0326648703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972ED-EF0D-4E7B-919D-548F487A74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95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18376D02-6C7A-4207-BE30-5C54237A3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Symbol" panose="05050102010706020507" pitchFamily="18" charset="2"/>
              </a:rPr>
              <a:t>g</a:t>
            </a:r>
            <a:r>
              <a:rPr lang="en-US" altLang="en-US" dirty="0"/>
              <a:t> backgrounds – a challenge in </a:t>
            </a:r>
            <a:r>
              <a:rPr lang="en-US" dirty="0" err="1">
                <a:latin typeface="Symbol" panose="05050102010706020507" pitchFamily="18" charset="2"/>
              </a:rPr>
              <a:t>0nbb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altLang="en-US" dirty="0"/>
              <a:t>search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6BA7AEC1-9DC4-4FC1-94AE-2DEA76045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250" y="1422043"/>
            <a:ext cx="3886200" cy="272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 defTabSz="457200">
              <a:spcBef>
                <a:spcPct val="20000"/>
              </a:spcBef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Helvetica" panose="020B0604020202030204" pitchFamily="34" charset="0"/>
              </a:rPr>
              <a:t>Shielding a detector from MeV gammas is difficult!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GB" altLang="en-US" sz="2000" b="1" dirty="0">
              <a:solidFill>
                <a:srgbClr val="FF0000"/>
              </a:solidFill>
              <a:latin typeface="Helvetica" panose="020B0604020202030204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en-US" sz="2000" dirty="0">
              <a:latin typeface="Helvetica" panose="020B0604020202030204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dirty="0">
                <a:latin typeface="Helvetica" panose="020B0604020202030204" pitchFamily="34" charset="0"/>
              </a:rPr>
              <a:t>Example: 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n-US" sz="2000" dirty="0">
                <a:latin typeface="Helvetica" panose="020B0604020202030204" pitchFamily="34" charset="0"/>
              </a:rPr>
              <a:t>    </a:t>
            </a:r>
            <a:r>
              <a:rPr lang="en-US" altLang="en-US" sz="2000" dirty="0">
                <a:latin typeface="Symbol" panose="05050102010706020507" pitchFamily="18" charset="2"/>
              </a:rPr>
              <a:t>g</a:t>
            </a:r>
            <a:r>
              <a:rPr lang="en-GB" altLang="en-US" sz="2000" dirty="0">
                <a:latin typeface="Helvetica" panose="020B0604020202030204" pitchFamily="34" charset="0"/>
              </a:rPr>
              <a:t>–ray interaction length 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dirty="0">
                <a:latin typeface="Helvetica" panose="020B0604020202030204" pitchFamily="34" charset="0"/>
              </a:rPr>
              <a:t>    in Ge is 4.6 cm, 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dirty="0">
                <a:latin typeface="Helvetica" panose="020B0604020202030204" pitchFamily="34" charset="0"/>
              </a:rPr>
              <a:t>    comparable to the size </a:t>
            </a:r>
          </a:p>
          <a:p>
            <a:pPr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000" dirty="0">
                <a:latin typeface="Helvetica" panose="020B0604020202030204" pitchFamily="34" charset="0"/>
              </a:rPr>
              <a:t>    of a germanium detector.</a:t>
            </a:r>
          </a:p>
        </p:txBody>
      </p:sp>
      <p:grpSp>
        <p:nvGrpSpPr>
          <p:cNvPr id="66564" name="Group 4">
            <a:extLst>
              <a:ext uri="{FF2B5EF4-FFF2-40B4-BE49-F238E27FC236}">
                <a16:creationId xmlns:a16="http://schemas.microsoft.com/office/drawing/2014/main" id="{C4C5AB38-5CED-4C1C-8318-1995A3F40C11}"/>
              </a:ext>
            </a:extLst>
          </p:cNvPr>
          <p:cNvGrpSpPr>
            <a:grpSpLocks/>
          </p:cNvGrpSpPr>
          <p:nvPr/>
        </p:nvGrpSpPr>
        <p:grpSpPr bwMode="auto">
          <a:xfrm>
            <a:off x="2959280" y="1837488"/>
            <a:ext cx="1695450" cy="2310559"/>
            <a:chOff x="1325" y="1408"/>
            <a:chExt cx="1068" cy="1616"/>
          </a:xfrm>
        </p:grpSpPr>
        <p:sp>
          <p:nvSpPr>
            <p:cNvPr id="66567" name="Line 6">
              <a:extLst>
                <a:ext uri="{FF2B5EF4-FFF2-40B4-BE49-F238E27FC236}">
                  <a16:creationId xmlns:a16="http://schemas.microsoft.com/office/drawing/2014/main" id="{C7E8273B-4DE0-45C0-94AD-47520AD934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872"/>
              <a:ext cx="0" cy="1152"/>
            </a:xfrm>
            <a:prstGeom prst="lin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8" name="Line 7">
              <a:extLst>
                <a:ext uri="{FF2B5EF4-FFF2-40B4-BE49-F238E27FC236}">
                  <a16:creationId xmlns:a16="http://schemas.microsoft.com/office/drawing/2014/main" id="{737EDE93-FD7F-4EEF-8F58-70D678145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4" y="1956"/>
              <a:ext cx="248" cy="1"/>
            </a:xfrm>
            <a:prstGeom prst="lin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9" name="Line 8">
              <a:extLst>
                <a:ext uri="{FF2B5EF4-FFF2-40B4-BE49-F238E27FC236}">
                  <a16:creationId xmlns:a16="http://schemas.microsoft.com/office/drawing/2014/main" id="{A13647F3-4D88-4B39-8D07-5B8CCB477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55"/>
              <a:ext cx="236" cy="1"/>
            </a:xfrm>
            <a:prstGeom prst="lin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0" name="Text Box 9">
              <a:extLst>
                <a:ext uri="{FF2B5EF4-FFF2-40B4-BE49-F238E27FC236}">
                  <a16:creationId xmlns:a16="http://schemas.microsoft.com/office/drawing/2014/main" id="{D0287829-F7C1-41AE-93F3-6E974C41A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" y="1408"/>
              <a:ext cx="1068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457200" indent="-457200" defTabSz="457200">
                <a:spcBef>
                  <a:spcPct val="20000"/>
                </a:spcBef>
                <a:buChar char="•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GB" altLang="en-US" sz="2000" dirty="0">
                  <a:solidFill>
                    <a:srgbClr val="FF0000"/>
                  </a:solidFill>
                  <a:latin typeface="Helvetica" panose="020B0604020202030204" pitchFamily="34" charset="0"/>
                </a:rPr>
                <a:t>Typical </a:t>
              </a:r>
              <a:r>
                <a:rPr lang="en-US" altLang="en-US" sz="2000" dirty="0" err="1">
                  <a:solidFill>
                    <a:srgbClr val="FF0000"/>
                  </a:solidFill>
                  <a:latin typeface="Helvetica" panose="020B0604020202030204" pitchFamily="34" charset="0"/>
                </a:rPr>
                <a:t>0</a:t>
              </a:r>
              <a:r>
                <a:rPr lang="en-US" altLang="en-US" sz="20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nbb</a:t>
              </a:r>
              <a:r>
                <a:rPr lang="en-GB" altLang="en-US" sz="2000" dirty="0">
                  <a:solidFill>
                    <a:srgbClr val="FF0000"/>
                  </a:solidFill>
                  <a:latin typeface="Helvetica" panose="020B0604020202030204" pitchFamily="34" charset="0"/>
                </a:rPr>
                <a:t> </a:t>
              </a:r>
            </a:p>
            <a:p>
              <a:pPr algn="ctr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GB" altLang="en-US" sz="2000" i="1" dirty="0">
                  <a:solidFill>
                    <a:srgbClr val="FF0000"/>
                  </a:solidFill>
                  <a:latin typeface="Helvetica" panose="020B0604020202030204" pitchFamily="34" charset="0"/>
                </a:rPr>
                <a:t>Q</a:t>
              </a:r>
              <a:r>
                <a:rPr lang="en-GB" altLang="en-US" sz="2000" dirty="0">
                  <a:solidFill>
                    <a:srgbClr val="FF0000"/>
                  </a:solidFill>
                  <a:latin typeface="Helvetica" panose="020B0604020202030204" pitchFamily="34" charset="0"/>
                </a:rPr>
                <a:t>-values</a:t>
              </a:r>
            </a:p>
          </p:txBody>
        </p:sp>
        <p:sp>
          <p:nvSpPr>
            <p:cNvPr id="66572" name="Line 11">
              <a:extLst>
                <a:ext uri="{FF2B5EF4-FFF2-40B4-BE49-F238E27FC236}">
                  <a16:creationId xmlns:a16="http://schemas.microsoft.com/office/drawing/2014/main" id="{9CA27FA2-658A-43B3-81F5-EB0A3B231D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872"/>
              <a:ext cx="0" cy="1152"/>
            </a:xfrm>
            <a:prstGeom prst="lin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65" name="Text Box 12">
            <a:extLst>
              <a:ext uri="{FF2B5EF4-FFF2-40B4-BE49-F238E27FC236}">
                <a16:creationId xmlns:a16="http://schemas.microsoft.com/office/drawing/2014/main" id="{F8224D0D-D858-461F-A402-AAE65736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65" y="5004963"/>
            <a:ext cx="115398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Helvetica" panose="020B0604020202030204" pitchFamily="34" charset="0"/>
              </a:rPr>
              <a:t>Shielding </a:t>
            </a:r>
            <a:r>
              <a:rPr lang="en-US" altLang="en-US" sz="2400" dirty="0" err="1">
                <a:latin typeface="Symbol" panose="05050102010706020507" pitchFamily="18" charset="2"/>
              </a:rPr>
              <a:t>0nbb</a:t>
            </a:r>
            <a:r>
              <a:rPr lang="en-US" altLang="en-US" sz="2400" dirty="0">
                <a:latin typeface="Helvetica" panose="020B0604020202030204" pitchFamily="34" charset="0"/>
              </a:rPr>
              <a:t> decay detectors is much harder than shielding dark matter detectors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Helvetica" panose="020B0604020202030204" pitchFamily="34" charset="0"/>
              </a:rPr>
              <a:t>We are entering the “golden era” of </a:t>
            </a:r>
            <a:r>
              <a:rPr lang="en-US" altLang="en-US" sz="2400" dirty="0" err="1">
                <a:solidFill>
                  <a:srgbClr val="FF0000"/>
                </a:solidFill>
                <a:latin typeface="Helvetica" panose="020B0604020202030204" pitchFamily="34" charset="0"/>
              </a:rPr>
              <a:t>0</a:t>
            </a:r>
            <a:r>
              <a:rPr lang="en-US" alt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en-US" sz="2400" dirty="0">
                <a:solidFill>
                  <a:srgbClr val="FF0000"/>
                </a:solidFill>
                <a:latin typeface="Helvetica" panose="020B0604020202030204" pitchFamily="34" charset="0"/>
              </a:rPr>
              <a:t> decay experiments as detector sizes exceed interaction length</a:t>
            </a:r>
            <a:endParaRPr lang="el-GR" altLang="en-US" sz="2400" dirty="0">
              <a:solidFill>
                <a:srgbClr val="FF0000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62F58-CA01-433E-8D40-5681572D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3" y="831330"/>
            <a:ext cx="6704293" cy="4022576"/>
          </a:xfrm>
          <a:prstGeom prst="rect">
            <a:avLst/>
          </a:prstGeom>
        </p:spPr>
      </p:pic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37BCC933-03C4-4D81-8C21-789CA8DD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1B91D5D7-3D78-4A96-B95F-A33322EF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790BA12-3676-4194-B93E-21772B80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7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BD39B153-F811-46B9-AD61-721F3C9FD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altLang="en-US" dirty="0"/>
              <a:t>Self-shielding in monolithic detectors</a:t>
            </a:r>
          </a:p>
        </p:txBody>
      </p:sp>
      <p:sp>
        <p:nvSpPr>
          <p:cNvPr id="23" name="Date Placeholder 7">
            <a:extLst>
              <a:ext uri="{FF2B5EF4-FFF2-40B4-BE49-F238E27FC236}">
                <a16:creationId xmlns:a16="http://schemas.microsoft.com/office/drawing/2014/main" id="{9ACAEE3B-AEC0-4394-97E7-0191893A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C4D38D9D-D7CB-4A0E-A530-B665A566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7BFAAD5B-1FDE-4468-B744-D1CE6A90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23AD4-0A8E-4B1C-92D7-0BFA59198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7" y="1050777"/>
            <a:ext cx="4815990" cy="50929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33494-861A-4CFC-A9E2-04148CE04E47}"/>
              </a:ext>
            </a:extLst>
          </p:cNvPr>
          <p:cNvSpPr/>
          <p:nvPr/>
        </p:nvSpPr>
        <p:spPr>
          <a:xfrm>
            <a:off x="6904074" y="1135912"/>
            <a:ext cx="4666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Neue"/>
              </a:rPr>
              <a:t>The large, monolithic volume of nEXO and</a:t>
            </a:r>
          </a:p>
          <a:p>
            <a:r>
              <a:rPr lang="en-US" dirty="0">
                <a:latin typeface="HelveticaNeue"/>
              </a:rPr>
              <a:t>high density of liquid xenon (2.9 g/cm</a:t>
            </a:r>
            <a:r>
              <a:rPr lang="en-US" sz="1200" dirty="0">
                <a:latin typeface="HelveticaNeue"/>
              </a:rPr>
              <a:t>3</a:t>
            </a:r>
            <a:r>
              <a:rPr lang="en-US" dirty="0">
                <a:latin typeface="HelveticaNeue"/>
              </a:rPr>
              <a:t>) is</a:t>
            </a:r>
          </a:p>
          <a:p>
            <a:r>
              <a:rPr lang="en-US" dirty="0">
                <a:latin typeface="HelveticaNeue"/>
              </a:rPr>
              <a:t>extremely beneficial to the attenuation of</a:t>
            </a:r>
          </a:p>
          <a:p>
            <a:r>
              <a:rPr lang="en-US" dirty="0">
                <a:latin typeface="HelveticaNeue"/>
              </a:rPr>
              <a:t>gamma rays coming from external materials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76EFB8-8ADE-4BCE-A9D2-9E55528EA6BF}"/>
              </a:ext>
            </a:extLst>
          </p:cNvPr>
          <p:cNvSpPr/>
          <p:nvPr/>
        </p:nvSpPr>
        <p:spPr>
          <a:xfrm>
            <a:off x="6608514" y="2966598"/>
            <a:ext cx="525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HelveticaNeue"/>
              </a:rPr>
              <a:t>The innermost </a:t>
            </a:r>
            <a:r>
              <a:rPr lang="en-US" i="1" dirty="0" err="1">
                <a:solidFill>
                  <a:srgbClr val="000000"/>
                </a:solidFill>
                <a:latin typeface="HelveticaNeue"/>
              </a:rPr>
              <a:t>LXe</a:t>
            </a:r>
            <a:r>
              <a:rPr lang="en-US" i="1" dirty="0">
                <a:solidFill>
                  <a:srgbClr val="000000"/>
                </a:solidFill>
                <a:latin typeface="HelveticaNeue"/>
              </a:rPr>
              <a:t> mostly measures signal</a:t>
            </a:r>
            <a:endParaRPr lang="en-US" dirty="0">
              <a:solidFill>
                <a:srgbClr val="000000"/>
              </a:solidFill>
              <a:latin typeface="Helvetica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HelveticaNeue"/>
              </a:rPr>
              <a:t>The outermost </a:t>
            </a:r>
            <a:r>
              <a:rPr lang="en-US" i="1" dirty="0" err="1">
                <a:solidFill>
                  <a:srgbClr val="000000"/>
                </a:solidFill>
                <a:latin typeface="HelveticaNeue"/>
              </a:rPr>
              <a:t>LXe</a:t>
            </a:r>
            <a:r>
              <a:rPr lang="en-US" i="1" dirty="0">
                <a:solidFill>
                  <a:srgbClr val="000000"/>
                </a:solidFill>
                <a:latin typeface="HelveticaNeue"/>
              </a:rPr>
              <a:t> mostly measures background</a:t>
            </a:r>
            <a:endParaRPr lang="en-US" dirty="0">
              <a:solidFill>
                <a:srgbClr val="000000"/>
              </a:solidFill>
              <a:latin typeface="Helvetica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HelveticaNeue"/>
              </a:rPr>
              <a:t>The overall fit knows all this (and more) very well and uses all the information available to obtain the best sensitivity</a:t>
            </a:r>
            <a:endParaRPr lang="en-CA" dirty="0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4044276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8" descr="2016-11-18 14.24.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t="7803" r="16890" b="15720"/>
          <a:stretch>
            <a:fillRect/>
          </a:stretch>
        </p:blipFill>
        <p:spPr bwMode="auto">
          <a:xfrm>
            <a:off x="477626" y="2917885"/>
            <a:ext cx="4449665" cy="38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7" name="Straight Arrow Connector 10"/>
          <p:cNvCxnSpPr>
            <a:cxnSpLocks noChangeShapeType="1"/>
          </p:cNvCxnSpPr>
          <p:nvPr/>
        </p:nvCxnSpPr>
        <p:spPr bwMode="auto">
          <a:xfrm>
            <a:off x="1690085" y="4026642"/>
            <a:ext cx="1087774" cy="11064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 rot="2962110">
            <a:off x="1382347" y="4762057"/>
            <a:ext cx="88838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/>
              <a:t>~10cm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653" y="0"/>
            <a:ext cx="3505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Charge Readout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6750" y="6475620"/>
            <a:ext cx="2057400" cy="365125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FC4269-61B5-4AA2-A0FD-114D921C5EA7}" type="slidenum">
              <a:rPr lang="en-US" altLang="en-US" sz="1000">
                <a:solidFill>
                  <a:schemeClr val="bg2">
                    <a:lumMod val="75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EF78BBB1-9421-4E57-83CE-40FA58DC2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56" y="140327"/>
            <a:ext cx="4991096" cy="338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212E08-BD7E-40E4-94FB-53801896CF81}"/>
              </a:ext>
            </a:extLst>
          </p:cNvPr>
          <p:cNvSpPr txBox="1"/>
          <p:nvPr/>
        </p:nvSpPr>
        <p:spPr>
          <a:xfrm>
            <a:off x="9914725" y="510277"/>
            <a:ext cx="16769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</a:rPr>
              <a:t>Data</a:t>
            </a:r>
          </a:p>
          <a:p>
            <a:pPr>
              <a:defRPr/>
            </a:pPr>
            <a:r>
              <a:rPr lang="en-US" sz="1600" b="1" dirty="0" err="1">
                <a:solidFill>
                  <a:srgbClr val="0033CC"/>
                </a:solidFill>
              </a:rPr>
              <a:t>Geant</a:t>
            </a:r>
            <a:r>
              <a:rPr lang="en-US" sz="1600" b="1" dirty="0">
                <a:solidFill>
                  <a:srgbClr val="0033CC"/>
                </a:solidFill>
              </a:rPr>
              <a:t> IV + Electronics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420" y="679765"/>
            <a:ext cx="75417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Charge will be collected on arrays of strips fabricated onto low background dielectric wafers  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(low radioactivity quartz has been identified)</a:t>
            </a:r>
          </a:p>
          <a:p>
            <a:pPr marL="342900" indent="-342900">
              <a:buFontTx/>
              <a:buChar char="-"/>
              <a:defRPr/>
            </a:pPr>
            <a:r>
              <a:rPr lang="en-US" b="1" dirty="0">
                <a:solidFill>
                  <a:srgbClr val="0033CC"/>
                </a:solidFill>
              </a:rPr>
              <a:t>Self-supporting/no tension</a:t>
            </a:r>
          </a:p>
          <a:p>
            <a:pPr marL="342900" indent="-342900">
              <a:buFontTx/>
              <a:buChar char="-"/>
              <a:defRPr/>
            </a:pPr>
            <a:r>
              <a:rPr lang="en-US" b="1" dirty="0">
                <a:solidFill>
                  <a:srgbClr val="0033CC"/>
                </a:solidFill>
              </a:rPr>
              <a:t>Built-on electronics (on back)</a:t>
            </a:r>
          </a:p>
          <a:p>
            <a:pPr marL="342900" indent="-342900">
              <a:buFontTx/>
              <a:buChar char="-"/>
              <a:defRPr/>
            </a:pPr>
            <a:r>
              <a:rPr lang="en-US" b="1" dirty="0">
                <a:solidFill>
                  <a:srgbClr val="0033CC"/>
                </a:solidFill>
              </a:rPr>
              <a:t>Far fewer cables</a:t>
            </a:r>
          </a:p>
          <a:p>
            <a:pPr marL="342900" indent="-342900">
              <a:buFontTx/>
              <a:buChar char="-"/>
              <a:defRPr/>
            </a:pPr>
            <a:r>
              <a:rPr lang="en-US" b="1" dirty="0">
                <a:solidFill>
                  <a:srgbClr val="0033CC"/>
                </a:solidFill>
              </a:rPr>
              <a:t>Ultimately more reliable, lower noise, lower activity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BE69E-2F2C-4880-BB3B-9119FDC0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F13EE-D291-4AB7-8B50-2844549D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3715" y="5256442"/>
            <a:ext cx="5714231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810"/>
              </a:spcBef>
              <a:buSzPct val="112000"/>
              <a:buFont typeface="Arial" panose="020B0604020202020204" pitchFamily="34" charset="0"/>
              <a:buChar char="•"/>
            </a:pPr>
            <a:r>
              <a:rPr lang="en-US" dirty="0"/>
              <a:t>10 x </a:t>
            </a:r>
            <a:r>
              <a:rPr lang="en-US" dirty="0" err="1"/>
              <a:t>10cm</a:t>
            </a:r>
            <a:r>
              <a:rPr lang="en-US" baseline="30000" dirty="0" err="1"/>
              <a:t>2</a:t>
            </a:r>
            <a:r>
              <a:rPr lang="en-US" dirty="0"/>
              <a:t> Prototype Tile</a:t>
            </a:r>
          </a:p>
          <a:p>
            <a:pPr marL="285750" indent="-285750">
              <a:spcBef>
                <a:spcPts val="810"/>
              </a:spcBef>
              <a:buSzPct val="112000"/>
              <a:buFont typeface="Arial" panose="020B0604020202020204" pitchFamily="34" charset="0"/>
              <a:buChar char="•"/>
            </a:pPr>
            <a:r>
              <a:rPr lang="en-US" dirty="0"/>
              <a:t>Metallized strips on fused silica substrate</a:t>
            </a:r>
          </a:p>
          <a:p>
            <a:pPr marL="285750" indent="-285750">
              <a:spcBef>
                <a:spcPts val="810"/>
              </a:spcBef>
              <a:buSzPct val="112000"/>
              <a:buFont typeface="Arial" panose="020B0604020202020204" pitchFamily="34" charset="0"/>
              <a:buChar char="•"/>
            </a:pPr>
            <a:r>
              <a:rPr lang="en-US" dirty="0"/>
              <a:t>60 orthogonal channels (30 x 30), </a:t>
            </a:r>
            <a:r>
              <a:rPr lang="en-US" dirty="0" err="1"/>
              <a:t>3mm</a:t>
            </a:r>
            <a:r>
              <a:rPr lang="en-US" dirty="0"/>
              <a:t> strip pitch</a:t>
            </a:r>
          </a:p>
          <a:p>
            <a:pPr marL="285750" indent="-285750">
              <a:spcBef>
                <a:spcPts val="810"/>
              </a:spcBef>
              <a:buSzPct val="112000"/>
              <a:buFont typeface="Arial" panose="020B0604020202020204" pitchFamily="34" charset="0"/>
              <a:buChar char="•"/>
            </a:pPr>
            <a:r>
              <a:rPr lang="en-US" dirty="0"/>
              <a:t>Strip intersections isolated with </a:t>
            </a:r>
            <a:r>
              <a:rPr lang="en-US" dirty="0" err="1"/>
              <a:t>SiO</a:t>
            </a:r>
            <a:r>
              <a:rPr lang="en-US" baseline="-25000" dirty="0" err="1"/>
              <a:t>2</a:t>
            </a:r>
            <a:r>
              <a:rPr lang="en-US" dirty="0"/>
              <a:t> layer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53A134-3740-45F3-94A1-64C471F33765}"/>
              </a:ext>
            </a:extLst>
          </p:cNvPr>
          <p:cNvGrpSpPr/>
          <p:nvPr/>
        </p:nvGrpSpPr>
        <p:grpSpPr>
          <a:xfrm>
            <a:off x="8820150" y="3483184"/>
            <a:ext cx="3048000" cy="2212975"/>
            <a:chOff x="8543704" y="3342739"/>
            <a:chExt cx="3048000" cy="2212975"/>
          </a:xfrm>
        </p:grpSpPr>
        <p:pic>
          <p:nvPicPr>
            <p:cNvPr id="5837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08" t="39713" r="6325" b="19958"/>
            <a:stretch>
              <a:fillRect/>
            </a:stretch>
          </p:blipFill>
          <p:spPr bwMode="auto">
            <a:xfrm rot="10800000">
              <a:off x="8543704" y="3342739"/>
              <a:ext cx="3048000" cy="221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380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9815913" y="4795705"/>
              <a:ext cx="0" cy="404812"/>
            </a:xfrm>
            <a:prstGeom prst="straightConnector1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381" name="Straight Arrow Connector 15"/>
            <p:cNvCxnSpPr>
              <a:cxnSpLocks noChangeShapeType="1"/>
            </p:cNvCxnSpPr>
            <p:nvPr/>
          </p:nvCxnSpPr>
          <p:spPr bwMode="auto">
            <a:xfrm>
              <a:off x="9815913" y="4051167"/>
              <a:ext cx="0" cy="457200"/>
            </a:xfrm>
            <a:prstGeom prst="straightConnector1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9958878" y="4449226"/>
              <a:ext cx="612347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</a:rPr>
                <a:t>10µm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D1D433-53C1-4A65-AA91-19879DEABF73}"/>
              </a:ext>
            </a:extLst>
          </p:cNvPr>
          <p:cNvSpPr txBox="1"/>
          <p:nvPr/>
        </p:nvSpPr>
        <p:spPr>
          <a:xfrm>
            <a:off x="6139750" y="4208953"/>
            <a:ext cx="24449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JINST 13, P01006 (2018)</a:t>
            </a:r>
          </a:p>
          <a:p>
            <a:r>
              <a:rPr lang="en-CA" dirty="0" err="1"/>
              <a:t>arXiv</a:t>
            </a:r>
            <a:r>
              <a:rPr lang="en-CA" dirty="0"/>
              <a:t>  1710.05109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9750" y="3472755"/>
            <a:ext cx="2384051" cy="646331"/>
          </a:xfrm>
          <a:prstGeom prst="rect">
            <a:avLst/>
          </a:prstGeom>
          <a:solidFill>
            <a:schemeClr val="bg1"/>
          </a:solidFill>
        </p:spPr>
        <p:txBody>
          <a:bodyPr wrap="none" r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33CC"/>
                </a:solidFill>
              </a:rPr>
              <a:t>Max metallization cover</a:t>
            </a:r>
          </a:p>
          <a:p>
            <a:pPr>
              <a:defRPr/>
            </a:pPr>
            <a:r>
              <a:rPr lang="en-US" b="1" dirty="0">
                <a:solidFill>
                  <a:srgbClr val="0033CC"/>
                </a:solidFill>
              </a:rPr>
              <a:t>with min capacitance</a:t>
            </a:r>
          </a:p>
        </p:txBody>
      </p:sp>
    </p:spTree>
    <p:extLst>
      <p:ext uri="{BB962C8B-B14F-4D97-AF65-F5344CB8AC3E}">
        <p14:creationId xmlns:p14="http://schemas.microsoft.com/office/powerpoint/2010/main" val="20746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6235" y="2051446"/>
            <a:ext cx="5764305" cy="3734107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Photon detection efficiency (PDE) of SiPM</a:t>
            </a:r>
          </a:p>
          <a:p>
            <a:pPr lvl="2"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</a:rPr>
              <a:t>Determined by filling factor, transmittance, quantum efficiency and trigger efficiency.</a:t>
            </a:r>
          </a:p>
          <a:p>
            <a:pPr lvl="2"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</a:rPr>
              <a:t>Can be measured by a standalone setup.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Photon transport efficiency (PTE)</a:t>
            </a:r>
          </a:p>
          <a:p>
            <a:pPr lvl="2"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</a:rPr>
              <a:t>Detector geometry</a:t>
            </a:r>
          </a:p>
          <a:p>
            <a:pPr lvl="2"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</a:rPr>
              <a:t>Reflective electrodes in TPC</a:t>
            </a:r>
          </a:p>
          <a:p>
            <a:pPr lvl="2"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</a:rPr>
              <a:t>Reflectivity of SiPM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572150" y="1072447"/>
            <a:ext cx="10173822" cy="6812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324000" algn="l" defTabSz="685800" rtl="0" eaLnBrk="1" latinLnBrk="0" hangingPunct="1">
              <a:spcBef>
                <a:spcPct val="20000"/>
              </a:spcBef>
              <a:buFont typeface="Wingdings" pitchFamily="2" charset="2"/>
              <a:buChar char=""/>
              <a:defRPr sz="2100" b="1" kern="1200">
                <a:solidFill>
                  <a:srgbClr val="C00000"/>
                </a:solidFill>
                <a:latin typeface="Times" pitchFamily="18" charset="0"/>
                <a:ea typeface="+mn-ea"/>
                <a:cs typeface="Times" pitchFamily="18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b="1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b="1" kern="1200">
                <a:solidFill>
                  <a:srgbClr val="0000FF"/>
                </a:solidFill>
                <a:latin typeface="Times" pitchFamily="18" charset="0"/>
                <a:ea typeface="+mn-ea"/>
                <a:cs typeface="Times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350" b="1" kern="1200">
                <a:solidFill>
                  <a:srgbClr val="002060"/>
                </a:solidFill>
                <a:latin typeface="Times" pitchFamily="18" charset="0"/>
                <a:ea typeface="+mn-ea"/>
                <a:cs typeface="Times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To achieve 1% energy resolution, an overall 3% photon detection efficiency is required, consisting of two parts: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901" y="5717430"/>
            <a:ext cx="5106303" cy="782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324000" algn="l" defTabSz="685800" rtl="0" eaLnBrk="1" latinLnBrk="0" hangingPunct="1">
              <a:spcBef>
                <a:spcPct val="20000"/>
              </a:spcBef>
              <a:buFont typeface="Wingdings" pitchFamily="2" charset="2"/>
              <a:buChar char=""/>
              <a:defRPr sz="2100" b="1" kern="1200">
                <a:solidFill>
                  <a:srgbClr val="C00000"/>
                </a:solidFill>
                <a:latin typeface="Times" pitchFamily="18" charset="0"/>
                <a:ea typeface="+mn-ea"/>
                <a:cs typeface="Times" pitchFamily="18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b="1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b="1" kern="1200">
                <a:solidFill>
                  <a:srgbClr val="0000FF"/>
                </a:solidFill>
                <a:latin typeface="Times" pitchFamily="18" charset="0"/>
                <a:ea typeface="+mn-ea"/>
                <a:cs typeface="Times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350" b="1" kern="1200">
                <a:solidFill>
                  <a:srgbClr val="002060"/>
                </a:solidFill>
                <a:latin typeface="Times" pitchFamily="18" charset="0"/>
                <a:ea typeface="+mn-ea"/>
                <a:cs typeface="Times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ea typeface="宋体" panose="02010600030101010101" pitchFamily="2" charset="-122"/>
              </a:rPr>
              <a:t>For VUV photons, more than 50% will be reflected on SiPM surface, assuming Si-SiO</a:t>
            </a:r>
            <a:r>
              <a:rPr lang="en-US" altLang="zh-CN" sz="1600" baseline="-25000" dirty="0">
                <a:solidFill>
                  <a:prstClr val="black"/>
                </a:solidFill>
                <a:ea typeface="宋体" panose="02010600030101010101" pitchFamily="2" charset="-122"/>
              </a:rPr>
              <a:t>2</a:t>
            </a:r>
            <a:r>
              <a:rPr lang="en-US" altLang="zh-CN" sz="1600" dirty="0">
                <a:solidFill>
                  <a:prstClr val="black"/>
                </a:solidFill>
                <a:ea typeface="宋体" panose="02010600030101010101" pitchFamily="2" charset="-122"/>
              </a:rPr>
              <a:t> interface.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89D40CA5-FD6B-514C-A3D1-4D6427D88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7237"/>
            <a:ext cx="12192000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charset="0"/>
              </a:rPr>
              <a:t>Photon Detection Efficiency Requirements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F399B4-BB41-BE43-8F2E-C5B1AF3D8B5E}"/>
              </a:ext>
            </a:extLst>
          </p:cNvPr>
          <p:cNvGrpSpPr/>
          <p:nvPr/>
        </p:nvGrpSpPr>
        <p:grpSpPr>
          <a:xfrm>
            <a:off x="6353662" y="1740860"/>
            <a:ext cx="5764305" cy="4742490"/>
            <a:chOff x="4712310" y="2018729"/>
            <a:chExt cx="4364240" cy="347821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2310" y="2018729"/>
              <a:ext cx="4364240" cy="3478211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BEBA402-73EE-4943-93CC-E5F60E87470F}"/>
                </a:ext>
              </a:extLst>
            </p:cNvPr>
            <p:cNvCxnSpPr/>
            <p:nvPr/>
          </p:nvCxnSpPr>
          <p:spPr>
            <a:xfrm>
              <a:off x="5410200" y="3773429"/>
              <a:ext cx="35814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7D9639CF-2178-4618-9F11-BD2676A58B2B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B88FDFFE-5786-495A-85C1-409AE8F35A5A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25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E24F538-C3FB-4CF6-9987-38D93818FC60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B01E3-5118-455F-BF10-9048CD2839AE}"/>
              </a:ext>
            </a:extLst>
          </p:cNvPr>
          <p:cNvSpPr txBox="1"/>
          <p:nvPr/>
        </p:nvSpPr>
        <p:spPr>
          <a:xfrm>
            <a:off x="7832017" y="6063945"/>
            <a:ext cx="370139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Detection Efficiency [%]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109488-CFA3-4E44-A3A1-96834AE5AE21}"/>
              </a:ext>
            </a:extLst>
          </p:cNvPr>
          <p:cNvCxnSpPr>
            <a:cxnSpLocks/>
          </p:cNvCxnSpPr>
          <p:nvPr/>
        </p:nvCxnSpPr>
        <p:spPr>
          <a:xfrm flipV="1">
            <a:off x="8123273" y="4133368"/>
            <a:ext cx="0" cy="158694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245633-5BDC-4ED2-AEFE-BB484C97EC8F}"/>
              </a:ext>
            </a:extLst>
          </p:cNvPr>
          <p:cNvCxnSpPr/>
          <p:nvPr/>
        </p:nvCxnSpPr>
        <p:spPr>
          <a:xfrm>
            <a:off x="8123273" y="5372985"/>
            <a:ext cx="8718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EA15E7D-E9AA-4398-BEFC-02A5C7EDBE4B}"/>
              </a:ext>
            </a:extLst>
          </p:cNvPr>
          <p:cNvSpPr/>
          <p:nvPr/>
        </p:nvSpPr>
        <p:spPr>
          <a:xfrm>
            <a:off x="8964098" y="5175741"/>
            <a:ext cx="104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</a:rPr>
              <a:t>ε</a:t>
            </a:r>
            <a:r>
              <a:rPr lang="en-US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light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&gt; 3%</a:t>
            </a:r>
            <a:endParaRPr lang="el-GR" sz="105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9EDE1-6938-44E7-B6EA-359A9AF8980C}"/>
              </a:ext>
            </a:extLst>
          </p:cNvPr>
          <p:cNvSpPr/>
          <p:nvPr/>
        </p:nvSpPr>
        <p:spPr>
          <a:xfrm>
            <a:off x="9706426" y="6449453"/>
            <a:ext cx="180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arxiv:1805.11142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11 at 9.3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114" y="1272162"/>
            <a:ext cx="2443026" cy="150186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62246" y="2779768"/>
            <a:ext cx="4721011" cy="27930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457200">
              <a:spcAft>
                <a:spcPts val="30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 ~ 1500 V bias</a:t>
            </a:r>
          </a:p>
          <a:p>
            <a:pPr marL="285750" indent="-285750" defTabSz="457200">
              <a:spcAft>
                <a:spcPts val="30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 Low gain (G~200)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Large (</a:t>
            </a:r>
            <a:r>
              <a:rPr lang="en-US" dirty="0" err="1">
                <a:solidFill>
                  <a:srgbClr val="4D1AFF"/>
                </a:solidFill>
                <a:latin typeface="Arial"/>
                <a:cs typeface="Arial"/>
              </a:rPr>
              <a:t>dG</a:t>
            </a: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/G)/</a:t>
            </a:r>
            <a:r>
              <a:rPr lang="en-US" dirty="0" err="1">
                <a:solidFill>
                  <a:srgbClr val="4D1AFF"/>
                </a:solidFill>
                <a:latin typeface="Arial"/>
                <a:cs typeface="Arial"/>
              </a:rPr>
              <a:t>dT</a:t>
            </a: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 ~ 5%/K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Large (</a:t>
            </a:r>
            <a:r>
              <a:rPr lang="en-US" dirty="0" err="1">
                <a:solidFill>
                  <a:srgbClr val="4D1AFF"/>
                </a:solidFill>
                <a:latin typeface="Arial"/>
                <a:cs typeface="Arial"/>
              </a:rPr>
              <a:t>dG</a:t>
            </a: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/G)/(</a:t>
            </a:r>
            <a:r>
              <a:rPr lang="en-US" dirty="0" err="1">
                <a:solidFill>
                  <a:srgbClr val="4D1AFF"/>
                </a:solidFill>
                <a:latin typeface="Arial"/>
                <a:cs typeface="Arial"/>
              </a:rPr>
              <a:t>dV</a:t>
            </a: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/V) ~ 15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4D1AFF"/>
              </a:solidFill>
              <a:latin typeface="Arial"/>
              <a:cs typeface="Arial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VUV photon detection efficiency per area, 25%*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Low leakage current at </a:t>
            </a:r>
            <a:r>
              <a:rPr lang="en-US" dirty="0" err="1">
                <a:solidFill>
                  <a:srgbClr val="008000"/>
                </a:solidFill>
                <a:latin typeface="Arial"/>
                <a:cs typeface="Arial"/>
              </a:rPr>
              <a:t>LXe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temperature </a:t>
            </a:r>
          </a:p>
          <a:p>
            <a:pPr defTabSz="457200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* Accounting for inactive area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4885" y="2774379"/>
            <a:ext cx="3911600" cy="25391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30 - 80 V bias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High Gain (10</a:t>
            </a:r>
            <a:r>
              <a:rPr lang="en-US" baseline="30000" dirty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– 10</a:t>
            </a:r>
            <a:r>
              <a:rPr lang="en-US" baseline="30000" dirty="0">
                <a:solidFill>
                  <a:srgbClr val="008000"/>
                </a:solidFill>
                <a:latin typeface="Arial"/>
                <a:cs typeface="Arial"/>
              </a:rPr>
              <a:t>6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)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Lower (</a:t>
            </a:r>
            <a:r>
              <a:rPr lang="en-US" dirty="0" err="1">
                <a:solidFill>
                  <a:srgbClr val="008000"/>
                </a:solidFill>
                <a:latin typeface="Arial"/>
                <a:cs typeface="Arial"/>
              </a:rPr>
              <a:t>dG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/G)/</a:t>
            </a:r>
            <a:r>
              <a:rPr lang="en-US" dirty="0" err="1">
                <a:solidFill>
                  <a:srgbClr val="008000"/>
                </a:solidFill>
                <a:latin typeface="Arial"/>
                <a:cs typeface="Arial"/>
              </a:rPr>
              <a:t>dT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 ~ 0.6%/K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Lower (</a:t>
            </a:r>
            <a:r>
              <a:rPr lang="en-US" dirty="0" err="1">
                <a:solidFill>
                  <a:srgbClr val="008000"/>
                </a:solidFill>
                <a:latin typeface="Arial"/>
                <a:cs typeface="Arial"/>
              </a:rPr>
              <a:t>dG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/G)/(</a:t>
            </a:r>
            <a:r>
              <a:rPr lang="en-US" dirty="0" err="1">
                <a:solidFill>
                  <a:srgbClr val="008000"/>
                </a:solidFill>
                <a:latin typeface="Arial"/>
                <a:cs typeface="Arial"/>
              </a:rPr>
              <a:t>dV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/V) ~ 0.3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VUV photon detection efficiency per area, up to 15%</a:t>
            </a:r>
          </a:p>
          <a:p>
            <a:pPr marL="342900" indent="-3429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1AFF"/>
                </a:solidFill>
                <a:latin typeface="Arial"/>
                <a:cs typeface="Arial"/>
              </a:rPr>
              <a:t>Dark noise and correlated noise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7961" y="873631"/>
            <a:ext cx="297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EXO-200 used 500 Bare APDs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50552" y="873631"/>
            <a:ext cx="2920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VUV sensitive SiPM for nEXO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6054" y="5738371"/>
            <a:ext cx="537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Noise goes up with increased capacitance, while signal size remains constant, difficult to reach </a:t>
            </a:r>
            <a:r>
              <a:rPr lang="el-GR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σ/E ~ </a:t>
            </a:r>
            <a:r>
              <a:rPr lang="en-US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1</a:t>
            </a:r>
            <a:r>
              <a:rPr lang="el-GR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%</a:t>
            </a:r>
            <a:r>
              <a:rPr lang="en-US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7038" y="5433020"/>
            <a:ext cx="487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000090"/>
                </a:solidFill>
                <a:latin typeface="Calibri"/>
              </a:rPr>
              <a:t>Individual photon counting with high gain and low noise.  Resolution limited by dark counts and correlated avalanches.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CB10990F-6105-7A48-8F8A-EE390D28B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656"/>
            <a:ext cx="12192000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charset="0"/>
              </a:rPr>
              <a:t>Choice of Photosensor for nEXO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38FAC-7091-0B4E-AA8D-77609F9C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061" y="1276470"/>
            <a:ext cx="1465461" cy="149755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9F2F7-BD7F-4968-B82B-B0FE8D04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C72555-1ABD-4B4B-9B50-43C1718B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Thomas Brunner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D6285-74C3-48E2-9FAE-A55E72FC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26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515B0C-5FD2-4CB5-B426-3931B7A0F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11" y="1265523"/>
            <a:ext cx="2017169" cy="1508499"/>
          </a:xfrm>
          <a:prstGeom prst="rect">
            <a:avLst/>
          </a:prstGeom>
        </p:spPr>
      </p:pic>
      <p:pic>
        <p:nvPicPr>
          <p:cNvPr id="16" name="pasted-image.png">
            <a:extLst>
              <a:ext uri="{FF2B5EF4-FFF2-40B4-BE49-F238E27FC236}">
                <a16:creationId xmlns:a16="http://schemas.microsoft.com/office/drawing/2014/main" id="{E7412EAD-16E0-4C67-8D00-4F9847A16A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224" y="1292022"/>
            <a:ext cx="1707415" cy="1482000"/>
          </a:xfrm>
          <a:prstGeom prst="rect">
            <a:avLst/>
          </a:prstGeom>
          <a:ln w="25400">
            <a:noFill/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93E309-1975-4C4F-823B-AFC65E1370AF}"/>
              </a:ext>
            </a:extLst>
          </p:cNvPr>
          <p:cNvCxnSpPr>
            <a:cxnSpLocks/>
          </p:cNvCxnSpPr>
          <p:nvPr/>
        </p:nvCxnSpPr>
        <p:spPr>
          <a:xfrm flipH="1">
            <a:off x="2062716" y="1242963"/>
            <a:ext cx="1062398" cy="592925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A8A434-57E3-4B63-9920-2FD5AE7346E4}"/>
              </a:ext>
            </a:extLst>
          </p:cNvPr>
          <p:cNvCxnSpPr>
            <a:cxnSpLocks/>
          </p:cNvCxnSpPr>
          <p:nvPr/>
        </p:nvCxnSpPr>
        <p:spPr>
          <a:xfrm flipH="1" flipV="1">
            <a:off x="2062716" y="2091070"/>
            <a:ext cx="1062398" cy="68295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ED41E0-6293-4F92-AD4D-0EB7C095003D}"/>
              </a:ext>
            </a:extLst>
          </p:cNvPr>
          <p:cNvCxnSpPr>
            <a:cxnSpLocks/>
          </p:cNvCxnSpPr>
          <p:nvPr/>
        </p:nvCxnSpPr>
        <p:spPr>
          <a:xfrm flipH="1">
            <a:off x="7003312" y="1258098"/>
            <a:ext cx="1903749" cy="83297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D7E3BA-6AB5-446F-A809-77B5C3C8CE90}"/>
              </a:ext>
            </a:extLst>
          </p:cNvPr>
          <p:cNvCxnSpPr>
            <a:cxnSpLocks/>
          </p:cNvCxnSpPr>
          <p:nvPr/>
        </p:nvCxnSpPr>
        <p:spPr>
          <a:xfrm flipH="1" flipV="1">
            <a:off x="7003312" y="2211572"/>
            <a:ext cx="1903750" cy="57758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765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21526" t="34547" r="34656" b="10774"/>
          <a:stretch>
            <a:fillRect/>
          </a:stretch>
        </p:blipFill>
        <p:spPr bwMode="auto">
          <a:xfrm>
            <a:off x="849021" y="3494059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387739" y="6017794"/>
            <a:ext cx="2563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K. Yamamoto et al. PD07(04)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0" y="7533"/>
            <a:ext cx="9144000" cy="93867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/>
              <a:t>Analog </a:t>
            </a:r>
            <a:r>
              <a:rPr lang="en-US" dirty="0" err="1"/>
              <a:t>SiPMs</a:t>
            </a:r>
            <a:r>
              <a:rPr lang="en-US" dirty="0"/>
              <a:t> - baseline solution for </a:t>
            </a:r>
            <a:r>
              <a:rPr lang="en-US" dirty="0" err="1"/>
              <a:t>nEXO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7994" y="1259227"/>
            <a:ext cx="4506052" cy="18238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High gain (low noise)</a:t>
            </a:r>
          </a:p>
          <a:p>
            <a:pPr eaLnBrk="1" hangingPunct="1">
              <a:defRPr/>
            </a:pPr>
            <a:r>
              <a:rPr lang="en-US" sz="2400" dirty="0"/>
              <a:t>Large manufacturing capabilities </a:t>
            </a:r>
          </a:p>
          <a:p>
            <a:pPr eaLnBrk="1" hangingPunct="1">
              <a:defRPr/>
            </a:pPr>
            <a:r>
              <a:rPr lang="en-US" sz="2400" dirty="0"/>
              <a:t>But efficiency and radioactivity need work</a:t>
            </a:r>
          </a:p>
        </p:txBody>
      </p:sp>
      <p:pic>
        <p:nvPicPr>
          <p:cNvPr id="15366" name="Content Placeholder 6" descr="MPPCSurf.jpg"/>
          <p:cNvPicPr>
            <a:picLocks noChangeAspect="1"/>
          </p:cNvPicPr>
          <p:nvPr/>
        </p:nvPicPr>
        <p:blipFill>
          <a:blip r:embed="rId3" cstate="print"/>
          <a:srcRect l="16061" t="22178" r="34015" b="29668"/>
          <a:stretch>
            <a:fillRect/>
          </a:stretch>
        </p:blipFill>
        <p:spPr bwMode="auto">
          <a:xfrm>
            <a:off x="6989809" y="814790"/>
            <a:ext cx="3433764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7028756" y="850844"/>
            <a:ext cx="3452792" cy="5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1" rIns="91402" bIns="45701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1.3x1.3 mm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T2K Multi-Pixel Photon counter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Pictures courtesy of Kyoto University</a:t>
            </a:r>
          </a:p>
        </p:txBody>
      </p:sp>
      <p:pic>
        <p:nvPicPr>
          <p:cNvPr id="12" name="Content Placeholder 7" descr="MPPCSurfZoom.jpg"/>
          <p:cNvPicPr>
            <a:picLocks noChangeAspect="1"/>
          </p:cNvPicPr>
          <p:nvPr/>
        </p:nvPicPr>
        <p:blipFill>
          <a:blip r:embed="rId4" cstate="print"/>
          <a:srcRect l="9129" t="3348" r="48874" b="43091"/>
          <a:stretch>
            <a:fillRect/>
          </a:stretch>
        </p:blipFill>
        <p:spPr bwMode="auto">
          <a:xfrm>
            <a:off x="5637227" y="1815797"/>
            <a:ext cx="1906739" cy="18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10481548" y="814790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0252522" y="19378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2mm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97785" y="1993478"/>
            <a:ext cx="172819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51169" y="2716423"/>
            <a:ext cx="172819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01945" y="1974401"/>
            <a:ext cx="0" cy="7361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4949230" y="215778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50</a:t>
            </a:r>
            <a:r>
              <a:rPr lang="en-CA" dirty="0">
                <a:latin typeface="Symbol" pitchFamily="18" charset="2"/>
              </a:rPr>
              <a:t>m</a:t>
            </a:r>
            <a:r>
              <a:rPr lang="en-CA" dirty="0"/>
              <a:t>m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9010" y="6361517"/>
            <a:ext cx="2057400" cy="365125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FC4269-61B5-4AA2-A0FD-114D921C5EA7}" type="slidenum">
              <a:rPr lang="en-US" altLang="en-US" sz="1000">
                <a:solidFill>
                  <a:schemeClr val="bg2">
                    <a:lumMod val="75000"/>
                  </a:schemeClr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0A0E5-2556-4264-ADFE-F114D240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7499" y="6361517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EF7F7-A247-43D3-B734-31A8E6DB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7FA840-A52B-4887-B2E7-A2139CF9D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86131"/>
            <a:ext cx="4636715" cy="17091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2CCE42-B7C0-4D6D-ADF8-C6A8230F33EB}"/>
              </a:ext>
            </a:extLst>
          </p:cNvPr>
          <p:cNvSpPr txBox="1"/>
          <p:nvPr/>
        </p:nvSpPr>
        <p:spPr>
          <a:xfrm>
            <a:off x="6096000" y="4216799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nEXO key parameters (1805.11142):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9AEEFA-3A7A-414E-8343-0DE7C4BBAB42}"/>
              </a:ext>
            </a:extLst>
          </p:cNvPr>
          <p:cNvSpPr/>
          <p:nvPr/>
        </p:nvSpPr>
        <p:spPr>
          <a:xfrm>
            <a:off x="9388660" y="5297198"/>
            <a:ext cx="985284" cy="242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9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1">
            <a:extLst>
              <a:ext uri="{FF2B5EF4-FFF2-40B4-BE49-F238E27FC236}">
                <a16:creationId xmlns:a16="http://schemas.microsoft.com/office/drawing/2014/main" id="{C1476DC2-7815-C04F-9DD9-125CB2AA3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743"/>
            <a:ext cx="12192000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charset="0"/>
              </a:rPr>
              <a:t>PDE Measurements</a:t>
            </a:r>
            <a:endParaRPr kumimoji="1" lang="en-GB" sz="24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E62FEABA-3469-4033-8D5A-027044AB9BC8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C01891D5-52B6-4DE6-972C-72EC99787652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28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26D5374-DB6B-4E08-B9BE-D5ED9730F16B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633470-3B33-462F-B2C8-1C1537865F1A}"/>
              </a:ext>
            </a:extLst>
          </p:cNvPr>
          <p:cNvSpPr/>
          <p:nvPr/>
        </p:nvSpPr>
        <p:spPr>
          <a:xfrm>
            <a:off x="8417442" y="4770232"/>
            <a:ext cx="3586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A, Jamil, et al. IEEE </a:t>
            </a:r>
            <a:r>
              <a:rPr lang="en-US" sz="1200" dirty="0" err="1"/>
              <a:t>Trans.Nucl.Sci</a:t>
            </a:r>
            <a:r>
              <a:rPr lang="en-US" sz="1200" dirty="0"/>
              <a:t>. 65, 2823 (2018)</a:t>
            </a:r>
          </a:p>
          <a:p>
            <a:r>
              <a:rPr lang="en-US" sz="1200" dirty="0"/>
              <a:t>G. Gallina et al. </a:t>
            </a:r>
            <a:r>
              <a:rPr lang="en-US" sz="1200" dirty="0" err="1"/>
              <a:t>Nucl</a:t>
            </a:r>
            <a:r>
              <a:rPr lang="en-US" sz="1200" dirty="0"/>
              <a:t>. </a:t>
            </a:r>
            <a:r>
              <a:rPr lang="en-US" sz="1200" dirty="0" err="1"/>
              <a:t>Instrum</a:t>
            </a:r>
            <a:r>
              <a:rPr lang="en-US" sz="1200" dirty="0"/>
              <a:t>. Meth., 940, 371 (2019)  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8516E6-06D4-4EBE-9269-4EBBD0272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62" y="968046"/>
            <a:ext cx="6291621" cy="3972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7FEEA4-8102-4F51-B00E-2023B7805082}"/>
              </a:ext>
            </a:extLst>
          </p:cNvPr>
          <p:cNvCxnSpPr>
            <a:cxnSpLocks/>
          </p:cNvCxnSpPr>
          <p:nvPr/>
        </p:nvCxnSpPr>
        <p:spPr>
          <a:xfrm>
            <a:off x="732759" y="4040074"/>
            <a:ext cx="4934394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CB56FA-6B1A-4750-ABE6-8529A9AE046B}"/>
              </a:ext>
            </a:extLst>
          </p:cNvPr>
          <p:cNvGrpSpPr/>
          <p:nvPr/>
        </p:nvGrpSpPr>
        <p:grpSpPr>
          <a:xfrm>
            <a:off x="6081819" y="1028006"/>
            <a:ext cx="5818588" cy="3759200"/>
            <a:chOff x="5769934" y="1028006"/>
            <a:chExt cx="5818588" cy="37592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9B8F21-BA8B-7F46-A4B8-381A7993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9934" y="1028006"/>
              <a:ext cx="5818588" cy="3759200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C7CD54E-9FCB-4F1A-9308-39515CD03D48}"/>
                </a:ext>
              </a:extLst>
            </p:cNvPr>
            <p:cNvCxnSpPr/>
            <p:nvPr/>
          </p:nvCxnSpPr>
          <p:spPr>
            <a:xfrm>
              <a:off x="6627627" y="2634769"/>
              <a:ext cx="469250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5FD697A-0512-49FE-962B-56915723CA60}"/>
              </a:ext>
            </a:extLst>
          </p:cNvPr>
          <p:cNvSpPr/>
          <p:nvPr/>
        </p:nvSpPr>
        <p:spPr>
          <a:xfrm>
            <a:off x="6775005" y="4494420"/>
            <a:ext cx="328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Center of wavelength: 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180 nm.</a:t>
            </a: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B11D7CA3-E68B-6D48-837C-69757204D987}"/>
              </a:ext>
            </a:extLst>
          </p:cNvPr>
          <p:cNvSpPr txBox="1"/>
          <p:nvPr/>
        </p:nvSpPr>
        <p:spPr>
          <a:xfrm>
            <a:off x="368596" y="5290656"/>
            <a:ext cx="11691146" cy="14311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uncertainty is dominated by quantum efficiency of the reference PMT.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achieve 1% energy resolution, the </a:t>
            </a:r>
            <a:r>
              <a: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SiPM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correlated avalanches (CA) need to be below 20%.</a:t>
            </a:r>
            <a:endParaRPr lang="en-US" altLang="zh-CN" b="1" dirty="0">
              <a:solidFill>
                <a:srgbClr val="0033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VUV4 from Hamamatsu has low CA 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FBK-VUV-LF, thus can be operated at a higher over-voltage. </a:t>
            </a:r>
            <a:endParaRPr lang="en-US" altLang="zh-CN" b="1" dirty="0">
              <a:solidFill>
                <a:srgbClr val="0033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Dark noise rates for both type devices are comfortably below nEXO requirement of &lt; 50Hz/mm</a:t>
            </a:r>
            <a:r>
              <a:rPr lang="en-US" altLang="zh-CN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78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502" y="884364"/>
            <a:ext cx="5940298" cy="463307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Requirements 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Single photoelectron detection capability.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Low electronics noise (&lt; 0.1 </a:t>
            </a:r>
            <a:r>
              <a:rPr lang="en-US" altLang="zh-CN" sz="1600" b="0" dirty="0" err="1">
                <a:solidFill>
                  <a:srgbClr val="002060"/>
                </a:solidFill>
                <a:latin typeface="+mn-lt"/>
              </a:rPr>
              <a:t>p.e.</a:t>
            </a: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Analog readout prototype testing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Up to 6 cm</a:t>
            </a:r>
            <a:r>
              <a:rPr lang="en-US" altLang="zh-CN" sz="1600" b="0" baseline="30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 SiPMs can be read out with a single front end channel in either parallel or series configuration.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2.5 </a:t>
            </a:r>
            <a:r>
              <a:rPr lang="en-US" altLang="zh-CN" sz="1600" b="0" dirty="0" err="1">
                <a:solidFill>
                  <a:srgbClr val="002060"/>
                </a:solidFill>
                <a:latin typeface="+mn-lt"/>
              </a:rPr>
              <a:t>mW</a:t>
            </a: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/</a:t>
            </a:r>
            <a:r>
              <a:rPr lang="en-US" altLang="zh-CN" sz="1600" b="0" dirty="0" err="1">
                <a:solidFill>
                  <a:srgbClr val="002060"/>
                </a:solidFill>
                <a:latin typeface="+mn-lt"/>
              </a:rPr>
              <a:t>ch</a:t>
            </a: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 front end power meets the power requirement.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solidFill>
                  <a:srgbClr val="002060"/>
                </a:solidFill>
                <a:latin typeface="+mn-lt"/>
              </a:rPr>
              <a:t>Provides valuable information for the ASIC design.</a:t>
            </a: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F1F2B5AE-C30C-47C9-9A8C-EEB9CCA638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04" y="3938062"/>
            <a:ext cx="4457085" cy="227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3BE52A-340A-4F48-8F30-55C5B2AB7DBA}"/>
                  </a:ext>
                </a:extLst>
              </p:cNvPr>
              <p:cNvSpPr txBox="1"/>
              <p:nvPr/>
            </p:nvSpPr>
            <p:spPr>
              <a:xfrm>
                <a:off x="1037466" y="4423708"/>
                <a:ext cx="123894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Six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FBK </a:t>
                </a:r>
                <a:r>
                  <a:rPr lang="en-US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SiPM</a:t>
                </a:r>
                <a:r>
                  <a:rPr lang="en-US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on a ceramic carrier board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3BE52A-340A-4F48-8F30-55C5B2AB7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66" y="4423708"/>
                <a:ext cx="1238946" cy="1754326"/>
              </a:xfrm>
              <a:prstGeom prst="rect">
                <a:avLst/>
              </a:prstGeom>
              <a:blipFill>
                <a:blip r:embed="rId3"/>
                <a:stretch>
                  <a:fillRect l="-3941" t="-209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5">
            <a:extLst>
              <a:ext uri="{FF2B5EF4-FFF2-40B4-BE49-F238E27FC236}">
                <a16:creationId xmlns:a16="http://schemas.microsoft.com/office/drawing/2014/main" id="{CB5A5861-9EA3-0547-B0C2-091F9135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83" y="621396"/>
            <a:ext cx="3923043" cy="2942281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CB865CF6-3A38-6244-9B82-12E084C0CC92}"/>
              </a:ext>
            </a:extLst>
          </p:cNvPr>
          <p:cNvSpPr txBox="1"/>
          <p:nvPr/>
        </p:nvSpPr>
        <p:spPr>
          <a:xfrm>
            <a:off x="8276490" y="1299948"/>
            <a:ext cx="175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R= 0.19 SPE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6ADB724B-0FE5-C849-B36D-AF0AC2166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027" y="3664816"/>
            <a:ext cx="3923043" cy="2885292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AB86CDE1-D8A1-4A4C-98C0-FFE8701D224D}"/>
              </a:ext>
            </a:extLst>
          </p:cNvPr>
          <p:cNvSpPr txBox="1"/>
          <p:nvPr/>
        </p:nvSpPr>
        <p:spPr>
          <a:xfrm>
            <a:off x="8452347" y="4511014"/>
            <a:ext cx="170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R= 0.12 SPE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60ED2BCE-526F-481F-B702-EC88071A3A1C}"/>
              </a:ext>
            </a:extLst>
          </p:cNvPr>
          <p:cNvSpPr txBox="1"/>
          <p:nvPr/>
        </p:nvSpPr>
        <p:spPr>
          <a:xfrm rot="2860398">
            <a:off x="9773744" y="3365926"/>
            <a:ext cx="161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preliminary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A93639FB-8C1B-424B-AB06-124A640C6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268"/>
            <a:ext cx="12200122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charset="0"/>
              </a:rPr>
              <a:t>Large Area SiPM Readout</a:t>
            </a:r>
            <a:endParaRPr kumimoji="1" lang="en-GB" sz="2800" dirty="0"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1E7A83E-265A-3D42-A9D1-F8F8D9E6928F}"/>
              </a:ext>
            </a:extLst>
          </p:cNvPr>
          <p:cNvGrpSpPr/>
          <p:nvPr/>
        </p:nvGrpSpPr>
        <p:grpSpPr>
          <a:xfrm>
            <a:off x="9296035" y="1693501"/>
            <a:ext cx="1470250" cy="387644"/>
            <a:chOff x="6558562" y="1873160"/>
            <a:chExt cx="2291444" cy="6041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CFE8D70-A31A-314E-9DFA-AF59A1F73311}"/>
                </a:ext>
              </a:extLst>
            </p:cNvPr>
            <p:cNvGrpSpPr/>
            <p:nvPr/>
          </p:nvGrpSpPr>
          <p:grpSpPr>
            <a:xfrm>
              <a:off x="6558562" y="1873162"/>
              <a:ext cx="1096736" cy="604157"/>
              <a:chOff x="1428749" y="996043"/>
              <a:chExt cx="1096736" cy="604157"/>
            </a:xfrm>
          </p:grpSpPr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9CA85106-AF55-304F-AC0F-71D558F873F2}"/>
                  </a:ext>
                </a:extLst>
              </p:cNvPr>
              <p:cNvSpPr/>
              <p:nvPr/>
            </p:nvSpPr>
            <p:spPr>
              <a:xfrm>
                <a:off x="1469571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18D10EA-B98A-F040-B245-CD7E6348CAA5}"/>
                  </a:ext>
                </a:extLst>
              </p:cNvPr>
              <p:cNvCxnSpPr/>
              <p:nvPr/>
            </p:nvCxnSpPr>
            <p:spPr>
              <a:xfrm>
                <a:off x="1428749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D4E0E033-8BC6-2446-A636-07C301EF6432}"/>
                  </a:ext>
                </a:extLst>
              </p:cNvPr>
              <p:cNvSpPr/>
              <p:nvPr/>
            </p:nvSpPr>
            <p:spPr>
              <a:xfrm>
                <a:off x="1875064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E937768-B467-B141-81C5-4C2A9CC7E373}"/>
                  </a:ext>
                </a:extLst>
              </p:cNvPr>
              <p:cNvCxnSpPr/>
              <p:nvPr/>
            </p:nvCxnSpPr>
            <p:spPr>
              <a:xfrm>
                <a:off x="1834242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6B8608DC-FE34-D548-BF15-59D6757C4DE2}"/>
                  </a:ext>
                </a:extLst>
              </p:cNvPr>
              <p:cNvSpPr/>
              <p:nvPr/>
            </p:nvSpPr>
            <p:spPr>
              <a:xfrm>
                <a:off x="2280557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2BF9E8-B043-D443-A004-CEAE3676CC21}"/>
                  </a:ext>
                </a:extLst>
              </p:cNvPr>
              <p:cNvCxnSpPr/>
              <p:nvPr/>
            </p:nvCxnSpPr>
            <p:spPr>
              <a:xfrm>
                <a:off x="2239735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E1E0CE-6383-164A-BD01-3C8B804B35FC}"/>
                  </a:ext>
                </a:extLst>
              </p:cNvPr>
              <p:cNvCxnSpPr>
                <a:stCxn id="21" idx="0"/>
              </p:cNvCxnSpPr>
              <p:nvPr/>
            </p:nvCxnSpPr>
            <p:spPr>
              <a:xfrm flipH="1" flipV="1">
                <a:off x="1575707" y="996043"/>
                <a:ext cx="8164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9CC0742-DF7E-0D48-B485-755ED0265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871" y="996043"/>
                <a:ext cx="800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29D0D76-ACCA-FC44-9039-50BBA3174B03}"/>
                  </a:ext>
                </a:extLst>
              </p:cNvPr>
              <p:cNvCxnSpPr>
                <a:stCxn id="25" idx="0"/>
              </p:cNvCxnSpPr>
              <p:nvPr/>
            </p:nvCxnSpPr>
            <p:spPr>
              <a:xfrm flipH="1" flipV="1">
                <a:off x="2383971" y="996043"/>
                <a:ext cx="10886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0757BEF-D664-AB47-A23B-886B2ACDAC72}"/>
                  </a:ext>
                </a:extLst>
              </p:cNvPr>
              <p:cNvCxnSpPr>
                <a:stCxn id="23" idx="0"/>
              </p:cNvCxnSpPr>
              <p:nvPr/>
            </p:nvCxnSpPr>
            <p:spPr>
              <a:xfrm flipH="1" flipV="1">
                <a:off x="1983921" y="996043"/>
                <a:ext cx="5443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C8505DC-CD8C-0748-A176-82EFAB386950}"/>
                  </a:ext>
                </a:extLst>
              </p:cNvPr>
              <p:cNvCxnSpPr>
                <a:stCxn id="21" idx="3"/>
              </p:cNvCxnSpPr>
              <p:nvPr/>
            </p:nvCxnSpPr>
            <p:spPr>
              <a:xfrm flipH="1">
                <a:off x="1575707" y="1404257"/>
                <a:ext cx="8164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3930702-1E2B-B34A-BF06-B3DAD70BA47B}"/>
                  </a:ext>
                </a:extLst>
              </p:cNvPr>
              <p:cNvCxnSpPr/>
              <p:nvPr/>
            </p:nvCxnSpPr>
            <p:spPr>
              <a:xfrm>
                <a:off x="1583871" y="1600200"/>
                <a:ext cx="8109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857D5E6-F316-7B4A-A8A9-68F580B50304}"/>
                  </a:ext>
                </a:extLst>
              </p:cNvPr>
              <p:cNvCxnSpPr>
                <a:endCxn id="25" idx="3"/>
              </p:cNvCxnSpPr>
              <p:nvPr/>
            </p:nvCxnSpPr>
            <p:spPr>
              <a:xfrm flipV="1">
                <a:off x="2394857" y="1404257"/>
                <a:ext cx="0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CB57A83-F37F-DB4E-81DA-26C45BFB3688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1983921" y="1404257"/>
                <a:ext cx="5443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C630644-E952-A245-AD3B-B6291F6051B3}"/>
                </a:ext>
              </a:extLst>
            </p:cNvPr>
            <p:cNvGrpSpPr/>
            <p:nvPr/>
          </p:nvGrpSpPr>
          <p:grpSpPr>
            <a:xfrm>
              <a:off x="7753270" y="1873162"/>
              <a:ext cx="1096736" cy="604157"/>
              <a:chOff x="1428749" y="996043"/>
              <a:chExt cx="1096736" cy="604157"/>
            </a:xfrm>
          </p:grpSpPr>
          <p:sp>
            <p:nvSpPr>
              <p:cNvPr id="36" name="Triangle 35">
                <a:extLst>
                  <a:ext uri="{FF2B5EF4-FFF2-40B4-BE49-F238E27FC236}">
                    <a16:creationId xmlns:a16="http://schemas.microsoft.com/office/drawing/2014/main" id="{8702AC24-2221-B344-B8B5-1D2CE1FD2B3B}"/>
                  </a:ext>
                </a:extLst>
              </p:cNvPr>
              <p:cNvSpPr/>
              <p:nvPr/>
            </p:nvSpPr>
            <p:spPr>
              <a:xfrm>
                <a:off x="1469571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6D5152C-C8B4-424A-901B-3B5A867AE6F9}"/>
                  </a:ext>
                </a:extLst>
              </p:cNvPr>
              <p:cNvCxnSpPr/>
              <p:nvPr/>
            </p:nvCxnSpPr>
            <p:spPr>
              <a:xfrm>
                <a:off x="1428749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riangle 37">
                <a:extLst>
                  <a:ext uri="{FF2B5EF4-FFF2-40B4-BE49-F238E27FC236}">
                    <a16:creationId xmlns:a16="http://schemas.microsoft.com/office/drawing/2014/main" id="{868F97FF-AB43-2D4A-BDB1-EFEB835ABB4B}"/>
                  </a:ext>
                </a:extLst>
              </p:cNvPr>
              <p:cNvSpPr/>
              <p:nvPr/>
            </p:nvSpPr>
            <p:spPr>
              <a:xfrm>
                <a:off x="1875064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9CA2DAF-B6A6-9746-A111-BB3414593C4C}"/>
                  </a:ext>
                </a:extLst>
              </p:cNvPr>
              <p:cNvCxnSpPr/>
              <p:nvPr/>
            </p:nvCxnSpPr>
            <p:spPr>
              <a:xfrm>
                <a:off x="1834242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riangle 39">
                <a:extLst>
                  <a:ext uri="{FF2B5EF4-FFF2-40B4-BE49-F238E27FC236}">
                    <a16:creationId xmlns:a16="http://schemas.microsoft.com/office/drawing/2014/main" id="{C3B01037-06A9-D144-830B-FDF4BD096E7E}"/>
                  </a:ext>
                </a:extLst>
              </p:cNvPr>
              <p:cNvSpPr/>
              <p:nvPr/>
            </p:nvSpPr>
            <p:spPr>
              <a:xfrm>
                <a:off x="2280557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BB0A2C3-3678-A040-84B2-D28E9F4BE1B3}"/>
                  </a:ext>
                </a:extLst>
              </p:cNvPr>
              <p:cNvCxnSpPr/>
              <p:nvPr/>
            </p:nvCxnSpPr>
            <p:spPr>
              <a:xfrm>
                <a:off x="2239735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625D8D2-76B1-EA44-A359-F6EC55A8B69D}"/>
                  </a:ext>
                </a:extLst>
              </p:cNvPr>
              <p:cNvCxnSpPr>
                <a:stCxn id="36" idx="0"/>
              </p:cNvCxnSpPr>
              <p:nvPr/>
            </p:nvCxnSpPr>
            <p:spPr>
              <a:xfrm flipH="1" flipV="1">
                <a:off x="1575707" y="996043"/>
                <a:ext cx="8164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1832724-D60E-D743-A33E-6753F8E062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871" y="996043"/>
                <a:ext cx="800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FB56B85-AED9-EB4B-8955-6C34B4EA6053}"/>
                  </a:ext>
                </a:extLst>
              </p:cNvPr>
              <p:cNvCxnSpPr>
                <a:stCxn id="40" idx="0"/>
              </p:cNvCxnSpPr>
              <p:nvPr/>
            </p:nvCxnSpPr>
            <p:spPr>
              <a:xfrm flipH="1" flipV="1">
                <a:off x="2383971" y="996043"/>
                <a:ext cx="10886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141CB41-65DC-9046-B0CB-B7F25776BD51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 flipH="1" flipV="1">
                <a:off x="1983921" y="996043"/>
                <a:ext cx="5443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4BEAB94-76E8-2A47-94A8-0E942F449880}"/>
                  </a:ext>
                </a:extLst>
              </p:cNvPr>
              <p:cNvCxnSpPr>
                <a:stCxn id="36" idx="3"/>
              </p:cNvCxnSpPr>
              <p:nvPr/>
            </p:nvCxnSpPr>
            <p:spPr>
              <a:xfrm flipH="1">
                <a:off x="1575707" y="1404257"/>
                <a:ext cx="8164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4AB2009-2574-5A44-8586-F78E9DF9DB34}"/>
                  </a:ext>
                </a:extLst>
              </p:cNvPr>
              <p:cNvCxnSpPr/>
              <p:nvPr/>
            </p:nvCxnSpPr>
            <p:spPr>
              <a:xfrm>
                <a:off x="1583871" y="1600200"/>
                <a:ext cx="8109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6AE9220-541A-5646-AC98-F26B193455A3}"/>
                  </a:ext>
                </a:extLst>
              </p:cNvPr>
              <p:cNvCxnSpPr>
                <a:endCxn id="40" idx="3"/>
              </p:cNvCxnSpPr>
              <p:nvPr/>
            </p:nvCxnSpPr>
            <p:spPr>
              <a:xfrm flipV="1">
                <a:off x="2394857" y="1404257"/>
                <a:ext cx="0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7B0E12D-401F-234D-8170-EA42E624ECA1}"/>
                  </a:ext>
                </a:extLst>
              </p:cNvPr>
              <p:cNvCxnSpPr>
                <a:endCxn id="38" idx="3"/>
              </p:cNvCxnSpPr>
              <p:nvPr/>
            </p:nvCxnSpPr>
            <p:spPr>
              <a:xfrm flipV="1">
                <a:off x="1983921" y="1404257"/>
                <a:ext cx="5443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D47E821-C611-B34C-9796-EB1CAE43A11B}"/>
                </a:ext>
              </a:extLst>
            </p:cNvPr>
            <p:cNvCxnSpPr>
              <a:cxnSpLocks/>
            </p:cNvCxnSpPr>
            <p:nvPr/>
          </p:nvCxnSpPr>
          <p:spPr>
            <a:xfrm>
              <a:off x="7519228" y="1873160"/>
              <a:ext cx="385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C5CAA2D-656F-7E43-B4EE-A376761BCB09}"/>
                </a:ext>
              </a:extLst>
            </p:cNvPr>
            <p:cNvCxnSpPr>
              <a:cxnSpLocks/>
            </p:cNvCxnSpPr>
            <p:nvPr/>
          </p:nvCxnSpPr>
          <p:spPr>
            <a:xfrm>
              <a:off x="7519228" y="2477318"/>
              <a:ext cx="385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61E9C35-1640-E74C-A426-1D2588EBAE63}"/>
              </a:ext>
            </a:extLst>
          </p:cNvPr>
          <p:cNvGrpSpPr/>
          <p:nvPr/>
        </p:nvGrpSpPr>
        <p:grpSpPr>
          <a:xfrm>
            <a:off x="9801120" y="4849569"/>
            <a:ext cx="1106680" cy="1027363"/>
            <a:chOff x="3870222" y="1625454"/>
            <a:chExt cx="1426698" cy="132444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3DB6EA-A436-5B46-9BF9-599CF4D1DAB4}"/>
                </a:ext>
              </a:extLst>
            </p:cNvPr>
            <p:cNvGrpSpPr/>
            <p:nvPr/>
          </p:nvGrpSpPr>
          <p:grpSpPr>
            <a:xfrm>
              <a:off x="3886549" y="1625455"/>
              <a:ext cx="1096736" cy="604157"/>
              <a:chOff x="1428749" y="996043"/>
              <a:chExt cx="1096736" cy="604157"/>
            </a:xfrm>
          </p:grpSpPr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6B504FE7-FEF7-9F42-9787-1CBFD1B7EE75}"/>
                  </a:ext>
                </a:extLst>
              </p:cNvPr>
              <p:cNvSpPr/>
              <p:nvPr/>
            </p:nvSpPr>
            <p:spPr>
              <a:xfrm>
                <a:off x="1469571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A06E834-525B-6040-8132-647361365802}"/>
                  </a:ext>
                </a:extLst>
              </p:cNvPr>
              <p:cNvCxnSpPr/>
              <p:nvPr/>
            </p:nvCxnSpPr>
            <p:spPr>
              <a:xfrm>
                <a:off x="1428749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riangle 84">
                <a:extLst>
                  <a:ext uri="{FF2B5EF4-FFF2-40B4-BE49-F238E27FC236}">
                    <a16:creationId xmlns:a16="http://schemas.microsoft.com/office/drawing/2014/main" id="{BF81B58D-DCA6-204F-A905-B4B72243DC17}"/>
                  </a:ext>
                </a:extLst>
              </p:cNvPr>
              <p:cNvSpPr/>
              <p:nvPr/>
            </p:nvSpPr>
            <p:spPr>
              <a:xfrm>
                <a:off x="1875064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C058C50-E945-1B42-B272-818FF54F5800}"/>
                  </a:ext>
                </a:extLst>
              </p:cNvPr>
              <p:cNvCxnSpPr/>
              <p:nvPr/>
            </p:nvCxnSpPr>
            <p:spPr>
              <a:xfrm>
                <a:off x="1834242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riangle 86">
                <a:extLst>
                  <a:ext uri="{FF2B5EF4-FFF2-40B4-BE49-F238E27FC236}">
                    <a16:creationId xmlns:a16="http://schemas.microsoft.com/office/drawing/2014/main" id="{F0ADDEE8-9A80-1B43-83BE-81E48331DE2C}"/>
                  </a:ext>
                </a:extLst>
              </p:cNvPr>
              <p:cNvSpPr/>
              <p:nvPr/>
            </p:nvSpPr>
            <p:spPr>
              <a:xfrm>
                <a:off x="2280557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7F83C0F-E51D-1545-8EEE-4F6203B4F0D2}"/>
                  </a:ext>
                </a:extLst>
              </p:cNvPr>
              <p:cNvCxnSpPr/>
              <p:nvPr/>
            </p:nvCxnSpPr>
            <p:spPr>
              <a:xfrm>
                <a:off x="2239735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8ABC0C0-2F14-4C4D-B336-727E7A224BD0}"/>
                  </a:ext>
                </a:extLst>
              </p:cNvPr>
              <p:cNvCxnSpPr>
                <a:stCxn id="83" idx="0"/>
              </p:cNvCxnSpPr>
              <p:nvPr/>
            </p:nvCxnSpPr>
            <p:spPr>
              <a:xfrm flipH="1" flipV="1">
                <a:off x="1575707" y="996043"/>
                <a:ext cx="8164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8C7AEF3-625E-6144-BE36-39BF66A4B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871" y="996043"/>
                <a:ext cx="800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13422BC-9555-5246-9341-08F6EE2AD42B}"/>
                  </a:ext>
                </a:extLst>
              </p:cNvPr>
              <p:cNvCxnSpPr>
                <a:stCxn id="87" idx="0"/>
              </p:cNvCxnSpPr>
              <p:nvPr/>
            </p:nvCxnSpPr>
            <p:spPr>
              <a:xfrm flipH="1" flipV="1">
                <a:off x="2383971" y="996043"/>
                <a:ext cx="10886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D45956F-216B-9E46-A734-4A0CFD54C191}"/>
                  </a:ext>
                </a:extLst>
              </p:cNvPr>
              <p:cNvCxnSpPr>
                <a:stCxn id="85" idx="0"/>
              </p:cNvCxnSpPr>
              <p:nvPr/>
            </p:nvCxnSpPr>
            <p:spPr>
              <a:xfrm flipH="1" flipV="1">
                <a:off x="1983921" y="996043"/>
                <a:ext cx="5443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B3BBEFA-19C3-214E-B2BA-FB8D6BDEB638}"/>
                  </a:ext>
                </a:extLst>
              </p:cNvPr>
              <p:cNvCxnSpPr>
                <a:stCxn id="83" idx="3"/>
              </p:cNvCxnSpPr>
              <p:nvPr/>
            </p:nvCxnSpPr>
            <p:spPr>
              <a:xfrm flipH="1">
                <a:off x="1575707" y="1404257"/>
                <a:ext cx="8164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B891B00-48FD-104D-86EC-17FDF44BAE16}"/>
                  </a:ext>
                </a:extLst>
              </p:cNvPr>
              <p:cNvCxnSpPr/>
              <p:nvPr/>
            </p:nvCxnSpPr>
            <p:spPr>
              <a:xfrm>
                <a:off x="1583871" y="1600200"/>
                <a:ext cx="8109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FED5CE2-81C9-3E43-B87B-DD83DBE7D6A7}"/>
                  </a:ext>
                </a:extLst>
              </p:cNvPr>
              <p:cNvCxnSpPr>
                <a:endCxn id="87" idx="3"/>
              </p:cNvCxnSpPr>
              <p:nvPr/>
            </p:nvCxnSpPr>
            <p:spPr>
              <a:xfrm flipV="1">
                <a:off x="2394857" y="1404257"/>
                <a:ext cx="0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E4552B3-105E-874D-8BBA-4C8EBB7F2983}"/>
                  </a:ext>
                </a:extLst>
              </p:cNvPr>
              <p:cNvCxnSpPr>
                <a:endCxn id="85" idx="3"/>
              </p:cNvCxnSpPr>
              <p:nvPr/>
            </p:nvCxnSpPr>
            <p:spPr>
              <a:xfrm flipV="1">
                <a:off x="1983921" y="1404257"/>
                <a:ext cx="5443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19423F2-32E0-0D47-B535-425B9FF7780E}"/>
                </a:ext>
              </a:extLst>
            </p:cNvPr>
            <p:cNvGrpSpPr/>
            <p:nvPr/>
          </p:nvGrpSpPr>
          <p:grpSpPr>
            <a:xfrm>
              <a:off x="3870222" y="2345741"/>
              <a:ext cx="1096736" cy="604157"/>
              <a:chOff x="1428749" y="996043"/>
              <a:chExt cx="1096736" cy="604157"/>
            </a:xfrm>
          </p:grpSpPr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249E147A-8160-E547-8F96-3B1E7A2B5DAA}"/>
                  </a:ext>
                </a:extLst>
              </p:cNvPr>
              <p:cNvSpPr/>
              <p:nvPr/>
            </p:nvSpPr>
            <p:spPr>
              <a:xfrm>
                <a:off x="1469571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304779C-7A4F-EC46-8FFA-548E57FD51A5}"/>
                  </a:ext>
                </a:extLst>
              </p:cNvPr>
              <p:cNvCxnSpPr/>
              <p:nvPr/>
            </p:nvCxnSpPr>
            <p:spPr>
              <a:xfrm>
                <a:off x="1428749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riangle 70">
                <a:extLst>
                  <a:ext uri="{FF2B5EF4-FFF2-40B4-BE49-F238E27FC236}">
                    <a16:creationId xmlns:a16="http://schemas.microsoft.com/office/drawing/2014/main" id="{BA61C3F8-981C-CD45-8DE8-316F81330263}"/>
                  </a:ext>
                </a:extLst>
              </p:cNvPr>
              <p:cNvSpPr/>
              <p:nvPr/>
            </p:nvSpPr>
            <p:spPr>
              <a:xfrm>
                <a:off x="1875064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104866B-3943-8149-A9E2-8761393DEFB3}"/>
                  </a:ext>
                </a:extLst>
              </p:cNvPr>
              <p:cNvCxnSpPr/>
              <p:nvPr/>
            </p:nvCxnSpPr>
            <p:spPr>
              <a:xfrm>
                <a:off x="1834242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riangle 72">
                <a:extLst>
                  <a:ext uri="{FF2B5EF4-FFF2-40B4-BE49-F238E27FC236}">
                    <a16:creationId xmlns:a16="http://schemas.microsoft.com/office/drawing/2014/main" id="{7159C25C-55E3-1442-9733-C8B23F2C78EE}"/>
                  </a:ext>
                </a:extLst>
              </p:cNvPr>
              <p:cNvSpPr/>
              <p:nvPr/>
            </p:nvSpPr>
            <p:spPr>
              <a:xfrm>
                <a:off x="2280557" y="1216479"/>
                <a:ext cx="228600" cy="18777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83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77F49B6-B52A-7942-8766-CA5DFF4510AF}"/>
                  </a:ext>
                </a:extLst>
              </p:cNvPr>
              <p:cNvCxnSpPr/>
              <p:nvPr/>
            </p:nvCxnSpPr>
            <p:spPr>
              <a:xfrm>
                <a:off x="2239735" y="1208315"/>
                <a:ext cx="285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EDAE86-EF5E-744A-916C-30E7575387FE}"/>
                  </a:ext>
                </a:extLst>
              </p:cNvPr>
              <p:cNvCxnSpPr>
                <a:stCxn id="69" idx="0"/>
              </p:cNvCxnSpPr>
              <p:nvPr/>
            </p:nvCxnSpPr>
            <p:spPr>
              <a:xfrm flipH="1" flipV="1">
                <a:off x="1575707" y="996043"/>
                <a:ext cx="8164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2C9FF26-83EE-2547-BE35-212738929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871" y="996043"/>
                <a:ext cx="800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D790AFD-B481-1641-9630-E018E754E4B2}"/>
                  </a:ext>
                </a:extLst>
              </p:cNvPr>
              <p:cNvCxnSpPr>
                <a:stCxn id="73" idx="0"/>
              </p:cNvCxnSpPr>
              <p:nvPr/>
            </p:nvCxnSpPr>
            <p:spPr>
              <a:xfrm flipH="1" flipV="1">
                <a:off x="2383971" y="996043"/>
                <a:ext cx="10886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E1870D7-29AE-1F45-86F5-06D1D1A5ABB3}"/>
                  </a:ext>
                </a:extLst>
              </p:cNvPr>
              <p:cNvCxnSpPr>
                <a:stCxn id="71" idx="0"/>
              </p:cNvCxnSpPr>
              <p:nvPr/>
            </p:nvCxnSpPr>
            <p:spPr>
              <a:xfrm flipH="1" flipV="1">
                <a:off x="1983921" y="996043"/>
                <a:ext cx="5443" cy="2204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C5458F3-50AF-1B44-91ED-CC8EF7581838}"/>
                  </a:ext>
                </a:extLst>
              </p:cNvPr>
              <p:cNvCxnSpPr>
                <a:stCxn id="69" idx="3"/>
              </p:cNvCxnSpPr>
              <p:nvPr/>
            </p:nvCxnSpPr>
            <p:spPr>
              <a:xfrm flipH="1">
                <a:off x="1575707" y="1404257"/>
                <a:ext cx="8164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4CA8351-0BD4-EF4D-A94B-184EA94B1676}"/>
                  </a:ext>
                </a:extLst>
              </p:cNvPr>
              <p:cNvCxnSpPr/>
              <p:nvPr/>
            </p:nvCxnSpPr>
            <p:spPr>
              <a:xfrm>
                <a:off x="1583871" y="1600200"/>
                <a:ext cx="8109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4AA14BF-C2D7-CF40-8D3A-94540DF3C7A7}"/>
                  </a:ext>
                </a:extLst>
              </p:cNvPr>
              <p:cNvCxnSpPr>
                <a:endCxn id="73" idx="3"/>
              </p:cNvCxnSpPr>
              <p:nvPr/>
            </p:nvCxnSpPr>
            <p:spPr>
              <a:xfrm flipV="1">
                <a:off x="2394857" y="1404257"/>
                <a:ext cx="0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55740BF-E38F-574B-A4CB-64E838524D11}"/>
                  </a:ext>
                </a:extLst>
              </p:cNvPr>
              <p:cNvCxnSpPr>
                <a:endCxn id="71" idx="3"/>
              </p:cNvCxnSpPr>
              <p:nvPr/>
            </p:nvCxnSpPr>
            <p:spPr>
              <a:xfrm flipV="1">
                <a:off x="1983921" y="1404257"/>
                <a:ext cx="5443" cy="1959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C50016A-042F-DD49-9995-8AED200007ED}"/>
                </a:ext>
              </a:extLst>
            </p:cNvPr>
            <p:cNvCxnSpPr/>
            <p:nvPr/>
          </p:nvCxnSpPr>
          <p:spPr>
            <a:xfrm>
              <a:off x="4847215" y="1625454"/>
              <a:ext cx="385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8AD1A4A-386A-1A4F-A222-D42DD46F9294}"/>
                </a:ext>
              </a:extLst>
            </p:cNvPr>
            <p:cNvCxnSpPr/>
            <p:nvPr/>
          </p:nvCxnSpPr>
          <p:spPr>
            <a:xfrm>
              <a:off x="4847215" y="2229611"/>
              <a:ext cx="385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02E36A7-7BD2-504C-A4E1-433BC9FAFE00}"/>
                </a:ext>
              </a:extLst>
            </p:cNvPr>
            <p:cNvSpPr/>
            <p:nvPr/>
          </p:nvSpPr>
          <p:spPr>
            <a:xfrm>
              <a:off x="5192167" y="1821400"/>
              <a:ext cx="104753" cy="3020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83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2A30510-3ACC-E44E-B516-1C83ECF18665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>
              <a:off x="5244544" y="2123474"/>
              <a:ext cx="311" cy="979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E7F334-7CB3-5A4B-8DC4-636757B02DC6}"/>
                </a:ext>
              </a:extLst>
            </p:cNvPr>
            <p:cNvCxnSpPr>
              <a:stCxn id="60" idx="0"/>
            </p:cNvCxnSpPr>
            <p:nvPr/>
          </p:nvCxnSpPr>
          <p:spPr>
            <a:xfrm flipV="1">
              <a:off x="5244543" y="1625455"/>
              <a:ext cx="0" cy="195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51B96FA-3C31-7046-822B-CC6A11FF0B30}"/>
                </a:ext>
              </a:extLst>
            </p:cNvPr>
            <p:cNvSpPr/>
            <p:nvPr/>
          </p:nvSpPr>
          <p:spPr>
            <a:xfrm>
              <a:off x="5192167" y="2499038"/>
              <a:ext cx="104753" cy="3020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83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892CAC1-5DD1-4848-B6B5-A8DC9679B9BC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>
              <a:off x="5244543" y="2801113"/>
              <a:ext cx="0" cy="1487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B108B3C-7253-9E49-B249-949E93D8CE95}"/>
                </a:ext>
              </a:extLst>
            </p:cNvPr>
            <p:cNvCxnSpPr>
              <a:stCxn id="63" idx="0"/>
            </p:cNvCxnSpPr>
            <p:nvPr/>
          </p:nvCxnSpPr>
          <p:spPr>
            <a:xfrm flipV="1">
              <a:off x="5244543" y="2303094"/>
              <a:ext cx="0" cy="195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6E605C2-CACF-244F-BAC1-4151CDA01F7B}"/>
                </a:ext>
              </a:extLst>
            </p:cNvPr>
            <p:cNvCxnSpPr>
              <a:cxnSpLocks/>
            </p:cNvCxnSpPr>
            <p:nvPr/>
          </p:nvCxnSpPr>
          <p:spPr>
            <a:xfrm>
              <a:off x="4825443" y="2345741"/>
              <a:ext cx="419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CB9AF3E-9D9F-314F-8AFA-FEEFEC14DF39}"/>
                </a:ext>
              </a:extLst>
            </p:cNvPr>
            <p:cNvCxnSpPr/>
            <p:nvPr/>
          </p:nvCxnSpPr>
          <p:spPr>
            <a:xfrm>
              <a:off x="4836330" y="2949897"/>
              <a:ext cx="4082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9C836A7-AD9A-BF4A-A052-CD993A93D13B}"/>
                </a:ext>
              </a:extLst>
            </p:cNvPr>
            <p:cNvCxnSpPr/>
            <p:nvPr/>
          </p:nvCxnSpPr>
          <p:spPr>
            <a:xfrm flipV="1">
              <a:off x="5244543" y="2221448"/>
              <a:ext cx="0" cy="816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Date Placeholder 1">
            <a:extLst>
              <a:ext uri="{FF2B5EF4-FFF2-40B4-BE49-F238E27FC236}">
                <a16:creationId xmlns:a16="http://schemas.microsoft.com/office/drawing/2014/main" id="{6850E631-0ADE-4D74-8F6D-6454CF60A304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98" name="Slide Number Placeholder 7">
            <a:extLst>
              <a:ext uri="{FF2B5EF4-FFF2-40B4-BE49-F238E27FC236}">
                <a16:creationId xmlns:a16="http://schemas.microsoft.com/office/drawing/2014/main" id="{47618E33-B3BC-4656-9344-3D236CCCBFC0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29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9" name="Footer Placeholder 1">
            <a:extLst>
              <a:ext uri="{FF2B5EF4-FFF2-40B4-BE49-F238E27FC236}">
                <a16:creationId xmlns:a16="http://schemas.microsoft.com/office/drawing/2014/main" id="{06866238-1923-4F60-81E6-B6AAF5B9D363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280617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7D507-4968-4C9E-AADC-F73AF3DB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D6E39-DC68-4E87-9870-07FD3D149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0DC0D11-5979-407C-AD74-96A11E6FE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996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Helvetica" panose="020B0604020202030204" pitchFamily="34" charset="0"/>
              </a:rPr>
              <a:t>What we know about neutrinos</a:t>
            </a:r>
            <a:endParaRPr lang="en-US" altLang="en-US" dirty="0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95DFFDA9-04D4-4492-9872-E86739B4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1028105"/>
            <a:ext cx="498475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4">
            <a:extLst>
              <a:ext uri="{FF2B5EF4-FFF2-40B4-BE49-F238E27FC236}">
                <a16:creationId xmlns:a16="http://schemas.microsoft.com/office/drawing/2014/main" id="{80461EA6-1152-4010-A8D1-318E0B861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3295358"/>
            <a:ext cx="1265237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~</a:t>
            </a:r>
            <a:r>
              <a:rPr lang="en-US" altLang="en-US" sz="1400" dirty="0"/>
              <a:t>2.4·10</a:t>
            </a:r>
            <a:r>
              <a:rPr lang="en-US" altLang="en-US" sz="1400" baseline="30000" dirty="0"/>
              <a:t>-3</a:t>
            </a:r>
            <a:r>
              <a:rPr lang="en-US" altLang="en-US" sz="1600" baseline="30000" dirty="0"/>
              <a:t> </a:t>
            </a:r>
            <a:r>
              <a:rPr lang="en-US" altLang="en-US" sz="1600" dirty="0" err="1">
                <a:latin typeface="Times New Roman" panose="02020603050405020304" pitchFamily="18" charset="0"/>
              </a:rPr>
              <a:t>eV</a:t>
            </a:r>
            <a:r>
              <a:rPr lang="en-US" altLang="en-US" sz="1600" baseline="30000" dirty="0" err="1">
                <a:latin typeface="Times New Roman" panose="02020603050405020304" pitchFamily="18" charset="0"/>
              </a:rPr>
              <a:t>2</a:t>
            </a:r>
            <a:endParaRPr lang="en-US" altLang="en-US" sz="1600" baseline="30000" dirty="0">
              <a:latin typeface="Times New Roman" panose="02020603050405020304" pitchFamily="18" charset="0"/>
            </a:endParaRPr>
          </a:p>
        </p:txBody>
      </p:sp>
      <p:sp>
        <p:nvSpPr>
          <p:cNvPr id="7174" name="Text Box 5">
            <a:extLst>
              <a:ext uri="{FF2B5EF4-FFF2-40B4-BE49-F238E27FC236}">
                <a16:creationId xmlns:a16="http://schemas.microsoft.com/office/drawing/2014/main" id="{6E5DC6C1-270A-417B-8DE9-33D6A126C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3976091"/>
            <a:ext cx="167957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solar </a:t>
            </a:r>
            <a:r>
              <a:rPr lang="en-US" altLang="en-US" sz="1600"/>
              <a:t>~</a:t>
            </a:r>
            <a:r>
              <a:rPr lang="en-US" altLang="en-US" sz="1600" baseline="30000"/>
              <a:t> </a:t>
            </a:r>
            <a:r>
              <a:rPr lang="en-US" altLang="en-US" sz="1400"/>
              <a:t>7.6·10</a:t>
            </a:r>
            <a:r>
              <a:rPr lang="en-US" altLang="en-US" sz="1400" baseline="30000"/>
              <a:t>-5 </a:t>
            </a:r>
            <a:r>
              <a:rPr lang="en-US" altLang="en-US" sz="1600">
                <a:latin typeface="Times New Roman" panose="02020603050405020304" pitchFamily="18" charset="0"/>
              </a:rPr>
              <a:t>eV</a:t>
            </a:r>
            <a:r>
              <a:rPr lang="en-US" altLang="en-US" sz="16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75" name="Text Box 6">
            <a:extLst>
              <a:ext uri="{FF2B5EF4-FFF2-40B4-BE49-F238E27FC236}">
                <a16:creationId xmlns:a16="http://schemas.microsoft.com/office/drawing/2014/main" id="{D52F182C-91A3-4160-A827-C37B89456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1" y="2734666"/>
            <a:ext cx="167957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solar </a:t>
            </a:r>
            <a:r>
              <a:rPr lang="en-US" altLang="en-US" sz="1600"/>
              <a:t>~</a:t>
            </a:r>
            <a:r>
              <a:rPr lang="en-US" altLang="en-US" sz="1600" baseline="30000"/>
              <a:t> </a:t>
            </a:r>
            <a:r>
              <a:rPr lang="en-US" altLang="en-US" sz="1400"/>
              <a:t>7.6·10</a:t>
            </a:r>
            <a:r>
              <a:rPr lang="en-US" altLang="en-US" sz="1400" baseline="30000"/>
              <a:t>-5</a:t>
            </a:r>
            <a:r>
              <a:rPr lang="en-US" altLang="en-US" sz="1600">
                <a:latin typeface="Times New Roman" panose="02020603050405020304" pitchFamily="18" charset="0"/>
              </a:rPr>
              <a:t>eV</a:t>
            </a:r>
            <a:r>
              <a:rPr lang="en-US" altLang="en-US" sz="16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76" name="Text Box 7">
            <a:extLst>
              <a:ext uri="{FF2B5EF4-FFF2-40B4-BE49-F238E27FC236}">
                <a16:creationId xmlns:a16="http://schemas.microsoft.com/office/drawing/2014/main" id="{77ED6FD1-72A4-47FB-9CD2-453D4F695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4" y="3709391"/>
            <a:ext cx="1265237" cy="33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~</a:t>
            </a:r>
            <a:r>
              <a:rPr lang="en-US" altLang="en-US" sz="1400"/>
              <a:t>2.4·10</a:t>
            </a:r>
            <a:r>
              <a:rPr lang="en-US" altLang="en-US" sz="1400" baseline="30000"/>
              <a:t>-3</a:t>
            </a:r>
            <a:r>
              <a:rPr lang="en-US" altLang="en-US" sz="1600" baseline="30000"/>
              <a:t> </a:t>
            </a:r>
            <a:r>
              <a:rPr lang="en-US" altLang="en-US" sz="1600">
                <a:latin typeface="Times New Roman" panose="02020603050405020304" pitchFamily="18" charset="0"/>
              </a:rPr>
              <a:t>eV</a:t>
            </a:r>
            <a:r>
              <a:rPr lang="en-US" altLang="en-US" sz="16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CDB5B14A-39E0-4305-B80A-DA3257FB1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3902" y="2039341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10741462-1AEC-4A07-8265-102813D0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09" y="1740891"/>
            <a:ext cx="662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FF3300"/>
                </a:solidFill>
                <a:latin typeface="+mn-lt"/>
              </a:rPr>
              <a:t>~1 eV</a:t>
            </a: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B9E96611-2FC5-4468-81E7-FB8AF9F14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8302" y="2039341"/>
            <a:ext cx="0" cy="300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3560A503-61DF-4BCF-A831-4467C3A16B7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958969" y="2781824"/>
            <a:ext cx="18479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FF3300"/>
                </a:solidFill>
                <a:latin typeface="+mn-lt"/>
              </a:rPr>
              <a:t>From tritium endpoint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FF3300"/>
                </a:solidFill>
                <a:latin typeface="+mn-lt"/>
              </a:rPr>
              <a:t>(KATRIN)</a:t>
            </a: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5DBFA6AF-A7C9-4A0C-B77E-A0EDF9B68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529" y="2763241"/>
            <a:ext cx="838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855AE193-2890-48E9-A0D3-0A5C85D28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379" y="2763241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6914CA7C-0772-4F88-A28E-915DE5C0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83" y="2458442"/>
            <a:ext cx="7409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FF3300"/>
                </a:solidFill>
                <a:latin typeface="+mn-lt"/>
              </a:rPr>
              <a:t>~0.1 eV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2B9ADE83-E818-4BFF-9FC5-F2CEF384BC6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1043" y="3804642"/>
            <a:ext cx="2441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</a:rPr>
              <a:t>From 0</a:t>
            </a:r>
            <a:r>
              <a:rPr lang="el-GR" altLang="en-US" sz="1400" b="1">
                <a:solidFill>
                  <a:srgbClr val="FF3300"/>
                </a:solidFill>
              </a:rPr>
              <a:t>νββ</a:t>
            </a:r>
            <a:r>
              <a:rPr lang="en-US" altLang="en-US" sz="1400" b="1">
                <a:solidFill>
                  <a:srgbClr val="FF3300"/>
                </a:solidFill>
              </a:rPr>
              <a:t> if </a:t>
            </a:r>
            <a:r>
              <a:rPr lang="el-GR" altLang="en-US" sz="1400" b="1">
                <a:solidFill>
                  <a:srgbClr val="FF3300"/>
                </a:solidFill>
                <a:latin typeface="Times" panose="02020603060405020304" pitchFamily="18" charset="0"/>
              </a:rPr>
              <a:t>ν</a:t>
            </a:r>
            <a:r>
              <a:rPr lang="en-US" altLang="en-US" sz="1400" b="1">
                <a:solidFill>
                  <a:srgbClr val="FF3300"/>
                </a:solidFill>
              </a:rPr>
              <a:t> is Majorana</a:t>
            </a:r>
            <a:endParaRPr lang="el-GR" altLang="en-US" sz="1400" b="1">
              <a:solidFill>
                <a:srgbClr val="FF3300"/>
              </a:solidFill>
            </a:endParaRPr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76A18D62-266E-46E9-A8E9-72DF88538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8351" y="2633067"/>
            <a:ext cx="1587" cy="2530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FF695A7C-8BC8-45C4-A8E1-12EA4C10D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112" y="2020292"/>
            <a:ext cx="1035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∑~0.25 eV</a:t>
            </a: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451FDC3D-CEA2-42CF-A639-CE29A102A9F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503240" y="3717428"/>
            <a:ext cx="14285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0000FF"/>
                </a:solidFill>
                <a:latin typeface="+mn-lt"/>
              </a:rPr>
              <a:t>From Cosmology</a:t>
            </a:r>
          </a:p>
        </p:txBody>
      </p:sp>
      <p:sp>
        <p:nvSpPr>
          <p:cNvPr id="7188" name="Line 21">
            <a:extLst>
              <a:ext uri="{FF2B5EF4-FFF2-40B4-BE49-F238E27FC236}">
                <a16:creationId xmlns:a16="http://schemas.microsoft.com/office/drawing/2014/main" id="{90A9EA69-CFFF-4F26-9560-D4D945FB3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8281" y="1315441"/>
            <a:ext cx="0" cy="384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87DF18F9-E457-461E-A445-904D484DBD0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694081" y="2675462"/>
            <a:ext cx="2291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0000FF"/>
                </a:solidFill>
                <a:latin typeface="+mn-lt"/>
              </a:rPr>
              <a:t>Time of flight from SN1987A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0000FF"/>
                </a:solidFill>
                <a:latin typeface="+mn-lt"/>
              </a:rPr>
              <a:t>(PDG 2002)</a:t>
            </a:r>
          </a:p>
        </p:txBody>
      </p:sp>
      <p:sp>
        <p:nvSpPr>
          <p:cNvPr id="7190" name="Line 23">
            <a:extLst>
              <a:ext uri="{FF2B5EF4-FFF2-40B4-BE49-F238E27FC236}">
                <a16:creationId xmlns:a16="http://schemas.microsoft.com/office/drawing/2014/main" id="{759EB6E7-1A87-4FAF-B82E-FC6402969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7706" y="1315441"/>
            <a:ext cx="152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4">
            <a:extLst>
              <a:ext uri="{FF2B5EF4-FFF2-40B4-BE49-F238E27FC236}">
                <a16:creationId xmlns:a16="http://schemas.microsoft.com/office/drawing/2014/main" id="{77CA3835-D9DB-4376-92AA-C32E265ED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117" y="969366"/>
            <a:ext cx="7665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+mn-lt"/>
              </a:rPr>
              <a:t>~20 eV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8505652B-2283-41DB-925F-1A47E0E57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837" y="2556867"/>
            <a:ext cx="863600" cy="16192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3372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5E113-A96F-40AE-958A-EDADD65D1086}"/>
              </a:ext>
            </a:extLst>
          </p:cNvPr>
          <p:cNvSpPr txBox="1"/>
          <p:nvPr/>
        </p:nvSpPr>
        <p:spPr>
          <a:xfrm>
            <a:off x="866450" y="5363219"/>
            <a:ext cx="5887101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Open questions in </a:t>
            </a:r>
            <a:r>
              <a:rPr lang="en-US" sz="2400" b="1" dirty="0">
                <a:latin typeface="Symbol" panose="05050102010706020507" pitchFamily="18" charset="2"/>
              </a:rPr>
              <a:t>n</a:t>
            </a:r>
            <a:r>
              <a:rPr lang="en-US" sz="2400" b="1" dirty="0"/>
              <a:t>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absolute mass scale?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Why is the neutrino mass so small?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What is the nature of the </a:t>
            </a:r>
            <a:r>
              <a:rPr lang="en-US" sz="2000" b="1" dirty="0">
                <a:latin typeface="Symbol" panose="05050102010706020507" pitchFamily="18" charset="2"/>
              </a:rPr>
              <a:t>n</a:t>
            </a:r>
            <a:r>
              <a:rPr lang="en-US" sz="2000" b="1" dirty="0"/>
              <a:t>: Dirac or </a:t>
            </a:r>
            <a:r>
              <a:rPr lang="en-US" sz="2000" b="1" dirty="0" err="1"/>
              <a:t>Majorana</a:t>
            </a:r>
            <a:r>
              <a:rPr lang="en-US" sz="2000" b="1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A7DC3-2CB1-47B4-90CB-79FA5FBD74C2}"/>
              </a:ext>
            </a:extLst>
          </p:cNvPr>
          <p:cNvSpPr txBox="1"/>
          <p:nvPr/>
        </p:nvSpPr>
        <p:spPr>
          <a:xfrm>
            <a:off x="6293807" y="5777562"/>
            <a:ext cx="38822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 Search for </a:t>
            </a:r>
            <a:r>
              <a:rPr lang="en-US" sz="2800" b="1" dirty="0">
                <a:latin typeface="Symbol" panose="05050102010706020507" pitchFamily="18" charset="2"/>
                <a:sym typeface="Wingdings" panose="05000000000000000000" pitchFamily="2" charset="2"/>
              </a:rPr>
              <a:t>0nbb</a:t>
            </a:r>
            <a:r>
              <a:rPr lang="en-US" sz="2800" b="1" dirty="0">
                <a:sym typeface="Wingdings" panose="05000000000000000000" pitchFamily="2" charset="2"/>
              </a:rPr>
              <a:t> decay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3176B-283D-414D-93DC-5993C74F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72ED-EF0D-4E7B-919D-548F487A74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82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27" grpId="0"/>
      <p:bldP spid="7179" grpId="0" animBg="1"/>
      <p:bldP spid="29" grpId="0"/>
      <p:bldP spid="7181" grpId="0" animBg="1"/>
      <p:bldP spid="7182" grpId="0" animBg="1"/>
      <p:bldP spid="32" grpId="0"/>
      <p:bldP spid="7184" grpId="0"/>
      <p:bldP spid="7185" grpId="0" animBg="1"/>
      <p:bldP spid="7186" grpId="0"/>
      <p:bldP spid="36" grpId="0"/>
      <p:bldP spid="7188" grpId="0" animBg="1"/>
      <p:bldP spid="38" grpId="0"/>
      <p:bldP spid="7190" grpId="0" animBg="1"/>
      <p:bldP spid="40" grpId="0"/>
      <p:bldP spid="41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0660-335B-8A49-A17F-5AE484B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183"/>
            <a:ext cx="12192000" cy="1046134"/>
          </a:xfrm>
        </p:spPr>
        <p:txBody>
          <a:bodyPr/>
          <a:lstStyle/>
          <a:p>
            <a:pPr algn="ctr"/>
            <a:r>
              <a:rPr lang="en-US" dirty="0"/>
              <a:t>Beyond baseline nEXO R&amp;D– 3DdSiPMs</a:t>
            </a:r>
          </a:p>
        </p:txBody>
      </p:sp>
      <p:pic>
        <p:nvPicPr>
          <p:cNvPr id="7" name="Content Placeholder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1359820-E3D7-9A48-BE41-1C18133FD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918853"/>
            <a:ext cx="9037674" cy="3136960"/>
          </a:xfrm>
          <a:prstGeom prst="rect">
            <a:avLst/>
          </a:prstGeom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C0D4FACB-61AE-4DDE-850C-C7E45B49C881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18A99E9-3266-40EA-8B5E-59450EBC4846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30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D3B56DCB-3353-4B6E-B64F-751977B9F260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53E2B-7D5D-AB47-883F-44F4C3D22201}"/>
              </a:ext>
            </a:extLst>
          </p:cNvPr>
          <p:cNvSpPr txBox="1"/>
          <p:nvPr/>
        </p:nvSpPr>
        <p:spPr>
          <a:xfrm>
            <a:off x="295146" y="4163709"/>
            <a:ext cx="785825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 SPAD is a </a:t>
            </a:r>
            <a:r>
              <a:rPr lang="en-CA" b="1" dirty="0"/>
              <a:t>Boolean detector: </a:t>
            </a:r>
            <a:r>
              <a:rPr lang="en-CA" b="1" dirty="0">
                <a:solidFill>
                  <a:srgbClr val="FF0000"/>
                </a:solidFill>
              </a:rPr>
              <a:t>digital information available at the sensor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With a </a:t>
            </a:r>
            <a:r>
              <a:rPr lang="en-CA" b="1" dirty="0">
                <a:sym typeface="Wingdings" panose="05000000000000000000" pitchFamily="2" charset="2"/>
              </a:rPr>
              <a:t>digital </a:t>
            </a:r>
            <a:r>
              <a:rPr lang="en-CA" b="1" dirty="0" err="1">
                <a:sym typeface="Wingdings" panose="05000000000000000000" pitchFamily="2" charset="2"/>
              </a:rPr>
              <a:t>SiPM</a:t>
            </a:r>
            <a:r>
              <a:rPr lang="en-CA" dirty="0">
                <a:sym typeface="Wingdings" panose="05000000000000000000" pitchFamily="2" charset="2"/>
              </a:rPr>
              <a:t>, </a:t>
            </a:r>
            <a:r>
              <a:rPr lang="en-CA" b="1" dirty="0">
                <a:sym typeface="Wingdings" panose="05000000000000000000" pitchFamily="2" charset="2"/>
              </a:rPr>
              <a:t>each SPAD is coupled one-to-one </a:t>
            </a:r>
            <a:r>
              <a:rPr lang="en-CA" dirty="0">
                <a:sym typeface="Wingdings" panose="05000000000000000000" pitchFamily="2" charset="2"/>
              </a:rPr>
              <a:t>with its individual readout circuit.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b="1" dirty="0">
                <a:sym typeface="Wingdings" panose="05000000000000000000" pitchFamily="2" charset="2"/>
              </a:rPr>
              <a:t>Photon to bit conversion </a:t>
            </a:r>
            <a:r>
              <a:rPr lang="en-CA" dirty="0">
                <a:sym typeface="Wingdings" panose="05000000000000000000" pitchFamily="2" charset="2"/>
              </a:rPr>
              <a:t>at the sensor level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Improved noise immunity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Output capacitance is not an issue (compared to </a:t>
            </a:r>
            <a:r>
              <a:rPr lang="en-CA" dirty="0" err="1">
                <a:sym typeface="Wingdings" panose="05000000000000000000" pitchFamily="2" charset="2"/>
              </a:rPr>
              <a:t>SiPM</a:t>
            </a:r>
            <a:r>
              <a:rPr lang="en-CA" dirty="0">
                <a:sym typeface="Wingdings" panose="05000000000000000000" pitchFamily="2" charset="2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Single photon counting mitigated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79405E-94E3-45AB-8F8B-6A7C7F36022B}"/>
              </a:ext>
            </a:extLst>
          </p:cNvPr>
          <p:cNvSpPr/>
          <p:nvPr/>
        </p:nvSpPr>
        <p:spPr>
          <a:xfrm>
            <a:off x="6228258" y="4994705"/>
            <a:ext cx="5963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Control over each SPAD: faulty or radiation damaged = shut off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Lower dead time (sense-quench-recharge &lt; 10 ns)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No trigger = Low power consumption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1CE1FDE-0655-4377-9BF5-DE96830FF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9725" y="972905"/>
            <a:ext cx="2325917" cy="1780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A3BFD4-107E-4586-9B1A-1ED896D44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274" r="23429"/>
          <a:stretch/>
        </p:blipFill>
        <p:spPr>
          <a:xfrm>
            <a:off x="9499725" y="3196550"/>
            <a:ext cx="2325917" cy="104569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32E76-CE87-466E-9C90-A4F56467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7B79-A015-4972-8661-5CE76AD9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AD39-5310-40A9-A08B-105EC08E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9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11299" y="0"/>
            <a:ext cx="9144000" cy="93867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/>
              <a:t>Analog </a:t>
            </a:r>
            <a:r>
              <a:rPr lang="en-US" dirty="0" err="1"/>
              <a:t>SiPMs</a:t>
            </a:r>
            <a:r>
              <a:rPr lang="en-US" dirty="0"/>
              <a:t> - baseline solution for </a:t>
            </a:r>
            <a:r>
              <a:rPr lang="en-US" dirty="0" err="1"/>
              <a:t>nEXO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0768" y="985098"/>
            <a:ext cx="6200023" cy="22322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Integrate </a:t>
            </a:r>
            <a:r>
              <a:rPr lang="en-US" sz="2400" dirty="0" err="1"/>
              <a:t>SiPMs</a:t>
            </a:r>
            <a:r>
              <a:rPr lang="en-US" sz="2400" dirty="0"/>
              <a:t> into ‘tiles’ (~10 x 10 cm</a:t>
            </a:r>
            <a:r>
              <a:rPr lang="en-US" sz="2400" baseline="30000" dirty="0"/>
              <a:t>2</a:t>
            </a:r>
            <a:r>
              <a:rPr lang="en-US" sz="2400" dirty="0"/>
              <a:t>).</a:t>
            </a:r>
          </a:p>
          <a:p>
            <a:pPr eaLnBrk="1" hangingPunct="1">
              <a:defRPr/>
            </a:pPr>
            <a:r>
              <a:rPr lang="en-US" sz="2400" dirty="0"/>
              <a:t>ASIC chip to read out tile.</a:t>
            </a:r>
          </a:p>
          <a:p>
            <a:pPr eaLnBrk="1" hangingPunct="1">
              <a:defRPr/>
            </a:pPr>
            <a:r>
              <a:rPr lang="en-US" sz="2400" dirty="0"/>
              <a:t>Tiles mounted on ‘stave</a:t>
            </a:r>
            <a:r>
              <a:rPr lang="en-US" sz="2400"/>
              <a:t>’ (~20 </a:t>
            </a:r>
            <a:r>
              <a:rPr lang="en-US" sz="2400" dirty="0"/>
              <a:t>x 120 cm</a:t>
            </a:r>
            <a:r>
              <a:rPr lang="en-US" sz="2400" baseline="30000" dirty="0"/>
              <a:t>2</a:t>
            </a:r>
            <a:r>
              <a:rPr lang="en-US" sz="2400" dirty="0"/>
              <a:t>).</a:t>
            </a:r>
          </a:p>
          <a:p>
            <a:pPr eaLnBrk="1" hangingPunct="1">
              <a:defRPr/>
            </a:pPr>
            <a:r>
              <a:rPr lang="en-US" sz="2400" dirty="0"/>
              <a:t>Staves mounted inside </a:t>
            </a:r>
            <a:r>
              <a:rPr lang="en-US" sz="2400" dirty="0" err="1"/>
              <a:t>LXe</a:t>
            </a:r>
            <a:r>
              <a:rPr lang="en-US" sz="2400" dirty="0"/>
              <a:t> behind field cage.</a:t>
            </a:r>
          </a:p>
        </p:txBody>
      </p:sp>
      <p:pic>
        <p:nvPicPr>
          <p:cNvPr id="22" name="pasted-image.png">
            <a:extLst>
              <a:ext uri="{FF2B5EF4-FFF2-40B4-BE49-F238E27FC236}">
                <a16:creationId xmlns:a16="http://schemas.microsoft.com/office/drawing/2014/main" id="{F56198F9-EE12-4C60-BFE1-E109E0007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" y="3263772"/>
            <a:ext cx="3461036" cy="300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8AC77BC-014B-42B1-81C3-A6C67676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5033" y="985098"/>
            <a:ext cx="2540450" cy="2349233"/>
          </a:xfrm>
          <a:prstGeom prst="rect">
            <a:avLst/>
          </a:prstGeom>
        </p:spPr>
      </p:pic>
      <p:pic>
        <p:nvPicPr>
          <p:cNvPr id="26" name="图片 16">
            <a:extLst>
              <a:ext uri="{FF2B5EF4-FFF2-40B4-BE49-F238E27FC236}">
                <a16:creationId xmlns:a16="http://schemas.microsoft.com/office/drawing/2014/main" id="{D818C3CF-DEBD-49A6-89B6-AD4F6A052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047" y="3617154"/>
            <a:ext cx="2514600" cy="2419972"/>
          </a:xfrm>
          <a:prstGeom prst="rect">
            <a:avLst/>
          </a:prstGeom>
        </p:spPr>
      </p:pic>
      <p:pic>
        <p:nvPicPr>
          <p:cNvPr id="27" name="pasted-image.png">
            <a:extLst>
              <a:ext uri="{FF2B5EF4-FFF2-40B4-BE49-F238E27FC236}">
                <a16:creationId xmlns:a16="http://schemas.microsoft.com/office/drawing/2014/main" id="{549E53FD-F0DA-4A25-8E8D-2B04AACD54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86" y="3921705"/>
            <a:ext cx="3581400" cy="2115421"/>
          </a:xfrm>
          <a:prstGeom prst="rect">
            <a:avLst/>
          </a:prstGeom>
          <a:ln w="25400"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2B67B6-0297-44C5-9810-A688AE3522A4}"/>
              </a:ext>
            </a:extLst>
          </p:cNvPr>
          <p:cNvSpPr/>
          <p:nvPr/>
        </p:nvSpPr>
        <p:spPr>
          <a:xfrm>
            <a:off x="9154393" y="6197000"/>
            <a:ext cx="27999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dirty="0"/>
              <a:t>Prototype silicon interposer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F3DE95-4F66-4B61-AD77-E594F57096CE}"/>
              </a:ext>
            </a:extLst>
          </p:cNvPr>
          <p:cNvSpPr/>
          <p:nvPr/>
        </p:nvSpPr>
        <p:spPr>
          <a:xfrm>
            <a:off x="9335033" y="649379"/>
            <a:ext cx="2619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Prototype </a:t>
            </a:r>
            <a:r>
              <a:rPr lang="en-US" altLang="zh-CN" sz="1400" dirty="0" err="1"/>
              <a:t>SiPM</a:t>
            </a:r>
            <a:r>
              <a:rPr lang="en-US" altLang="zh-CN" sz="1400" dirty="0"/>
              <a:t> Tile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2D9056-39F2-49DE-9783-EDE71CCCA6BE}"/>
              </a:ext>
            </a:extLst>
          </p:cNvPr>
          <p:cNvSpPr/>
          <p:nvPr/>
        </p:nvSpPr>
        <p:spPr>
          <a:xfrm>
            <a:off x="6096000" y="985096"/>
            <a:ext cx="2473842" cy="1600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/>
              <a:t>ASIC (ZENON) for SiPM </a:t>
            </a:r>
          </a:p>
          <a:p>
            <a:r>
              <a:rPr lang="en-US" altLang="zh-CN" sz="1400" dirty="0"/>
              <a:t>readout under design (BNL)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System on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16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Peak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Analog to digital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On-chip LDOs</a:t>
            </a:r>
          </a:p>
        </p:txBody>
      </p:sp>
      <p:sp>
        <p:nvSpPr>
          <p:cNvPr id="32" name="Right Arrow 22">
            <a:extLst>
              <a:ext uri="{FF2B5EF4-FFF2-40B4-BE49-F238E27FC236}">
                <a16:creationId xmlns:a16="http://schemas.microsoft.com/office/drawing/2014/main" id="{BFB39136-73BF-4421-8AF1-AFBF755D8714}"/>
              </a:ext>
            </a:extLst>
          </p:cNvPr>
          <p:cNvSpPr/>
          <p:nvPr/>
        </p:nvSpPr>
        <p:spPr>
          <a:xfrm rot="8372340">
            <a:off x="7332398" y="2920128"/>
            <a:ext cx="2119625" cy="40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22">
            <a:extLst>
              <a:ext uri="{FF2B5EF4-FFF2-40B4-BE49-F238E27FC236}">
                <a16:creationId xmlns:a16="http://schemas.microsoft.com/office/drawing/2014/main" id="{FBE69FED-4989-46B2-B7CE-D58123640A64}"/>
              </a:ext>
            </a:extLst>
          </p:cNvPr>
          <p:cNvSpPr/>
          <p:nvPr/>
        </p:nvSpPr>
        <p:spPr>
          <a:xfrm rot="5400000">
            <a:off x="6493781" y="3147121"/>
            <a:ext cx="943559" cy="40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22">
            <a:extLst>
              <a:ext uri="{FF2B5EF4-FFF2-40B4-BE49-F238E27FC236}">
                <a16:creationId xmlns:a16="http://schemas.microsoft.com/office/drawing/2014/main" id="{9E215F1F-4FDC-46EA-88A9-408889DED48B}"/>
              </a:ext>
            </a:extLst>
          </p:cNvPr>
          <p:cNvSpPr/>
          <p:nvPr/>
        </p:nvSpPr>
        <p:spPr>
          <a:xfrm rot="10800000">
            <a:off x="8153400" y="4693983"/>
            <a:ext cx="1060225" cy="40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10E518EE-0A2F-4F5F-8C6C-961356C7D282}"/>
              </a:ext>
            </a:extLst>
          </p:cNvPr>
          <p:cNvSpPr/>
          <p:nvPr/>
        </p:nvSpPr>
        <p:spPr>
          <a:xfrm rot="10800000">
            <a:off x="3657990" y="4776876"/>
            <a:ext cx="687181" cy="40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7D0D54DB-BE70-4D38-A7D8-B6AE864C8C2B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1FA80-0EBE-4C56-8D2A-6E601A44F130}"/>
              </a:ext>
            </a:extLst>
          </p:cNvPr>
          <p:cNvSpPr txBox="1"/>
          <p:nvPr/>
        </p:nvSpPr>
        <p:spPr>
          <a:xfrm>
            <a:off x="3881290" y="6335500"/>
            <a:ext cx="51918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Conceptual design of the photo detector system underway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DAF03-99C2-4A4B-B2D1-1030B95C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1E52-E47B-4E4C-9949-E2AF584E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99FFF-8BBF-409D-9FA4-4B1F9689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1132861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163">
            <a:extLst>
              <a:ext uri="{FF2B5EF4-FFF2-40B4-BE49-F238E27FC236}">
                <a16:creationId xmlns:a16="http://schemas.microsoft.com/office/drawing/2014/main" id="{AE7DDA2E-C058-48FA-A975-8EAA2A765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9"/>
            <a:ext cx="1219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84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84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841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841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841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84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Energy measurement (EXO-200 data)</a:t>
            </a:r>
          </a:p>
        </p:txBody>
      </p:sp>
      <p:sp>
        <p:nvSpPr>
          <p:cNvPr id="55299" name="TextBox 5">
            <a:extLst>
              <a:ext uri="{FF2B5EF4-FFF2-40B4-BE49-F238E27FC236}">
                <a16:creationId xmlns:a16="http://schemas.microsoft.com/office/drawing/2014/main" id="{7BE04FBF-74CD-4665-A3EC-EECA422E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3863" y="57356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7495DE29-4082-49AA-B9BB-B70DC5B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37" y="1399445"/>
            <a:ext cx="4478000" cy="358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TextBox 46">
            <a:extLst>
              <a:ext uri="{FF2B5EF4-FFF2-40B4-BE49-F238E27FC236}">
                <a16:creationId xmlns:a16="http://schemas.microsoft.com/office/drawing/2014/main" id="{2073379D-150E-416E-BFA0-CEE39302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4200" y="1008738"/>
            <a:ext cx="46386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73" tIns="40337" rIns="80673" bIns="4033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Helvetica" panose="020B0604020202030204" pitchFamily="34" charset="0"/>
              </a:rPr>
              <a:t>Reconstructed energy, </a:t>
            </a:r>
            <a:r>
              <a:rPr lang="en-US" altLang="en-US" sz="1500" b="1" baseline="30000">
                <a:latin typeface="Helvetica" panose="020B0604020202030204" pitchFamily="34" charset="0"/>
              </a:rPr>
              <a:t>228</a:t>
            </a:r>
            <a:r>
              <a:rPr lang="en-US" altLang="en-US" sz="1500" b="1">
                <a:latin typeface="Helvetica" panose="020B0604020202030204" pitchFamily="34" charset="0"/>
              </a:rPr>
              <a:t>Th calibration:</a:t>
            </a:r>
            <a:endParaRPr lang="en-US" altLang="en-US" sz="1500" b="1" baseline="30000">
              <a:latin typeface="Helvetica" panose="020B0604020202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11A52E-8933-4B02-A59E-602074A7104F}"/>
              </a:ext>
            </a:extLst>
          </p:cNvPr>
          <p:cNvCxnSpPr/>
          <p:nvPr/>
        </p:nvCxnSpPr>
        <p:spPr>
          <a:xfrm flipV="1">
            <a:off x="10308689" y="2260609"/>
            <a:ext cx="0" cy="18383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8">
            <a:extLst>
              <a:ext uri="{FF2B5EF4-FFF2-40B4-BE49-F238E27FC236}">
                <a16:creationId xmlns:a16="http://schemas.microsoft.com/office/drawing/2014/main" id="{4D0FD734-FD72-4F41-9090-B7366A45FD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416455" y="2833024"/>
            <a:ext cx="1441736" cy="29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73" tIns="40337" rIns="80673" bIns="40337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64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/>
              <a:t>Q</a:t>
            </a:r>
            <a:r>
              <a:rPr lang="en-US" sz="1400" b="1" baseline="-25000" dirty="0"/>
              <a:t>ββ</a:t>
            </a:r>
            <a:r>
              <a:rPr lang="en-US" sz="1400" b="1" dirty="0"/>
              <a:t>= 2458 </a:t>
            </a:r>
            <a:r>
              <a:rPr lang="en-US" sz="1400" b="1" dirty="0" err="1"/>
              <a:t>keV</a:t>
            </a:r>
            <a:endParaRPr lang="en-US" sz="1400" b="1" baseline="-25000" dirty="0"/>
          </a:p>
        </p:txBody>
      </p:sp>
      <p:sp>
        <p:nvSpPr>
          <p:cNvPr id="55304" name="TextBox 3">
            <a:extLst>
              <a:ext uri="{FF2B5EF4-FFF2-40B4-BE49-F238E27FC236}">
                <a16:creationId xmlns:a16="http://schemas.microsoft.com/office/drawing/2014/main" id="{479A9D24-50EB-4EA0-AAB2-ED4024B1A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63" y="1010324"/>
            <a:ext cx="46402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73" tIns="40337" rIns="80673" bIns="4033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latin typeface="Helvetica" panose="020B0604020202030204" pitchFamily="34" charset="0"/>
              </a:rPr>
              <a:t>Scintillation vs. ionization, </a:t>
            </a:r>
            <a:r>
              <a:rPr lang="en-US" altLang="en-US" sz="1500" b="1" baseline="30000" dirty="0" err="1">
                <a:latin typeface="Helvetica" panose="020B0604020202030204" pitchFamily="34" charset="0"/>
              </a:rPr>
              <a:t>228</a:t>
            </a:r>
            <a:r>
              <a:rPr lang="en-US" altLang="en-US" sz="1500" b="1" dirty="0" err="1">
                <a:latin typeface="Helvetica" panose="020B0604020202030204" pitchFamily="34" charset="0"/>
              </a:rPr>
              <a:t>Th</a:t>
            </a:r>
            <a:r>
              <a:rPr lang="en-US" altLang="en-US" sz="1500" b="1" dirty="0">
                <a:latin typeface="Helvetica" panose="020B0604020202030204" pitchFamily="34" charset="0"/>
              </a:rPr>
              <a:t> calibration:</a:t>
            </a:r>
            <a:endParaRPr lang="en-US" altLang="en-US" sz="1500" b="1" baseline="30000" dirty="0">
              <a:latin typeface="Helvetica" panose="020B0604020202030204" pitchFamily="34" charset="0"/>
            </a:endParaRPr>
          </a:p>
        </p:txBody>
      </p:sp>
      <p:pic>
        <p:nvPicPr>
          <p:cNvPr id="55305" name="Picture 2">
            <a:extLst>
              <a:ext uri="{FF2B5EF4-FFF2-40B4-BE49-F238E27FC236}">
                <a16:creationId xmlns:a16="http://schemas.microsoft.com/office/drawing/2014/main" id="{067C3E65-205E-4C87-984C-3BF4E3AE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77" y="1399445"/>
            <a:ext cx="4374523" cy="34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A6DD2DD-8D9B-4AD1-8255-4717653A5C5D}"/>
              </a:ext>
            </a:extLst>
          </p:cNvPr>
          <p:cNvSpPr txBox="1"/>
          <p:nvPr/>
        </p:nvSpPr>
        <p:spPr>
          <a:xfrm>
            <a:off x="1932708" y="1636171"/>
            <a:ext cx="1743075" cy="419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18" b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-128"/>
              </a:rPr>
              <a:t>ALPHA CUT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7C8287-2956-4B0D-BCBA-CC97AF0331D8}"/>
              </a:ext>
            </a:extLst>
          </p:cNvPr>
          <p:cNvCxnSpPr/>
          <p:nvPr/>
        </p:nvCxnSpPr>
        <p:spPr>
          <a:xfrm flipV="1">
            <a:off x="2017026" y="1689958"/>
            <a:ext cx="1897063" cy="15113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1217A1-66D0-484F-97AA-70C47F5D4FD4}"/>
              </a:ext>
            </a:extLst>
          </p:cNvPr>
          <p:cNvCxnSpPr/>
          <p:nvPr/>
        </p:nvCxnSpPr>
        <p:spPr>
          <a:xfrm flipH="1" flipV="1">
            <a:off x="2463113" y="2056670"/>
            <a:ext cx="431800" cy="41910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298" name="Rectangle 4">
            <a:extLst>
              <a:ext uri="{FF2B5EF4-FFF2-40B4-BE49-F238E27FC236}">
                <a16:creationId xmlns:a16="http://schemas.microsoft.com/office/drawing/2014/main" id="{CCFC8C1F-8500-44AD-B13C-E9CFC7CC8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3142"/>
            <a:ext cx="1227229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Anticorrelation between scintillation and ionization in </a:t>
            </a:r>
            <a:r>
              <a:rPr lang="en-US" altLang="en-US" sz="2000" dirty="0" err="1">
                <a:latin typeface="+mn-lt"/>
              </a:rPr>
              <a:t>LXe</a:t>
            </a:r>
            <a:r>
              <a:rPr lang="en-US" altLang="en-US" sz="2000" dirty="0">
                <a:latin typeface="+mn-lt"/>
              </a:rPr>
              <a:t> known since early EXO R&amp;D and now standard in </a:t>
            </a:r>
            <a:r>
              <a:rPr lang="en-US" altLang="en-US" sz="2000" dirty="0" err="1">
                <a:latin typeface="+mn-lt"/>
              </a:rPr>
              <a:t>LXe</a:t>
            </a:r>
            <a:r>
              <a:rPr lang="en-US" altLang="en-US" sz="2000" dirty="0">
                <a:latin typeface="+mn-lt"/>
              </a:rPr>
              <a:t> detectors </a:t>
            </a:r>
            <a:r>
              <a:rPr lang="it-IT" altLang="en-US" sz="1600" dirty="0">
                <a:latin typeface="+mn-lt"/>
              </a:rPr>
              <a:t>[E.Conti et al. Phys Rev B 68 (2003) 054201]</a:t>
            </a:r>
            <a:endParaRPr lang="en-US" altLang="en-US" sz="16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Rotation angle determined weekly using </a:t>
            </a:r>
            <a:r>
              <a:rPr lang="en-US" altLang="en-US" sz="2000" baseline="32000" dirty="0" err="1">
                <a:latin typeface="+mn-lt"/>
              </a:rPr>
              <a:t>228</a:t>
            </a:r>
            <a:r>
              <a:rPr lang="en-US" altLang="en-US" sz="2000" dirty="0" err="1">
                <a:latin typeface="+mn-lt"/>
              </a:rPr>
              <a:t>Th</a:t>
            </a:r>
            <a:r>
              <a:rPr lang="en-US" altLang="en-US" sz="2000" dirty="0">
                <a:latin typeface="+mn-lt"/>
              </a:rPr>
              <a:t> source data, defined as angle which gives best rotated resolution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EXO-200 has achieved ~ 1.15% </a:t>
            </a:r>
            <a:r>
              <a:rPr lang="en-US" altLang="en-US" sz="2000" dirty="0">
                <a:latin typeface="+mn-lt"/>
              </a:rPr>
              <a:t>(arxiv:1906.02723) energy resolution at the double-beta decay Q value in Phase II 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97EA1599-235E-4118-A276-E49E78D8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C7ED595D-4BDB-4F7C-B316-D4105957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C17A81F-CDF9-4331-BB1F-3036C3DF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0746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151">
            <a:extLst>
              <a:ext uri="{FF2B5EF4-FFF2-40B4-BE49-F238E27FC236}">
                <a16:creationId xmlns:a16="http://schemas.microsoft.com/office/drawing/2014/main" id="{551675F2-E076-4B0F-908B-FF41D2C2E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81380"/>
            <a:ext cx="9212263" cy="247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Helvetica" panose="020B0604020202030204" pitchFamily="34" charset="0"/>
              </a:rPr>
              <a:t>Allows for background measurement and reduction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200" dirty="0">
              <a:latin typeface="Helvetica" panose="020B0604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30204" pitchFamily="34" charset="0"/>
              </a:rPr>
              <a:t>Events with </a:t>
            </a:r>
            <a:r>
              <a:rPr lang="en-US" altLang="en-US" sz="2000" b="1" dirty="0">
                <a:latin typeface="Helvetica" panose="020B0604020202030204" pitchFamily="34" charset="0"/>
              </a:rPr>
              <a:t>&gt; 1</a:t>
            </a:r>
            <a:r>
              <a:rPr lang="en-US" altLang="en-US" sz="2000" dirty="0">
                <a:latin typeface="Helvetica" panose="020B0604020202030204" pitchFamily="34" charset="0"/>
              </a:rPr>
              <a:t> charge cluster: multi-site events (MS)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30204" pitchFamily="34" charset="0"/>
              </a:rPr>
              <a:t>Events with </a:t>
            </a:r>
            <a:r>
              <a:rPr lang="en-US" altLang="en-US" sz="2000" b="1" dirty="0">
                <a:latin typeface="Helvetica" panose="020B0604020202030204" pitchFamily="34" charset="0"/>
              </a:rPr>
              <a:t>1</a:t>
            </a:r>
            <a:r>
              <a:rPr lang="en-US" altLang="en-US" sz="2000" dirty="0">
                <a:latin typeface="Helvetica" panose="020B0604020202030204" pitchFamily="34" charset="0"/>
              </a:rPr>
              <a:t> charge cluster: single-site events (SS)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latin typeface="Helvetica" panose="020B0604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Symbol" panose="05050102010706020507" pitchFamily="18" charset="2"/>
              </a:rPr>
              <a:t>0nbb</a:t>
            </a:r>
            <a:r>
              <a:rPr lang="en-US" altLang="en-US" sz="2000" dirty="0">
                <a:latin typeface="Helvetica" panose="020B0604020202030204" pitchFamily="34" charset="0"/>
              </a:rPr>
              <a:t>: ~90% SS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Symbol" panose="05050102010706020507" pitchFamily="18" charset="2"/>
              </a:rPr>
              <a:t>g</a:t>
            </a:r>
            <a:r>
              <a:rPr lang="en-US" altLang="en-US" sz="2000" dirty="0">
                <a:latin typeface="Helvetica" panose="020B0604020202030204" pitchFamily="34" charset="0"/>
              </a:rPr>
              <a:t>-rays: ~15% SS at </a:t>
            </a:r>
            <a:r>
              <a:rPr lang="en-US" altLang="en-US" sz="2000" dirty="0">
                <a:latin typeface="Symbol" panose="05050102010706020507" pitchFamily="18" charset="2"/>
              </a:rPr>
              <a:t>0nbb</a:t>
            </a:r>
            <a:r>
              <a:rPr lang="en-US" altLang="en-US" sz="2000" dirty="0">
                <a:latin typeface="Helvetica" panose="020B0604020202030204" pitchFamily="34" charset="0"/>
              </a:rPr>
              <a:t> Q-value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Helvetica" panose="020B0604020202030204" pitchFamily="34" charset="0"/>
            </a:endParaRPr>
          </a:p>
        </p:txBody>
      </p:sp>
      <p:sp>
        <p:nvSpPr>
          <p:cNvPr id="57346" name="Shape 154">
            <a:extLst>
              <a:ext uri="{FF2B5EF4-FFF2-40B4-BE49-F238E27FC236}">
                <a16:creationId xmlns:a16="http://schemas.microsoft.com/office/drawing/2014/main" id="{81C360A9-FD04-47B2-97A4-3E8A8A6B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889"/>
            <a:ext cx="9144000" cy="758825"/>
          </a:xfrm>
        </p:spPr>
        <p:txBody>
          <a:bodyPr/>
          <a:lstStyle/>
          <a:p>
            <a:pPr algn="ctr" defTabSz="373063"/>
            <a:r>
              <a:rPr lang="en-US" altLang="en-US" dirty="0"/>
              <a:t>Position and multiplicity (EXO-200 data)</a:t>
            </a:r>
          </a:p>
        </p:txBody>
      </p:sp>
      <p:pic>
        <p:nvPicPr>
          <p:cNvPr id="57347" name="pasted-image.pdf">
            <a:extLst>
              <a:ext uri="{FF2B5EF4-FFF2-40B4-BE49-F238E27FC236}">
                <a16:creationId xmlns:a16="http://schemas.microsoft.com/office/drawing/2014/main" id="{734973AD-7412-4882-A5DF-5AD05859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66" y="2411353"/>
            <a:ext cx="22383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7348" name="pasted-image.pdf">
            <a:extLst>
              <a:ext uri="{FF2B5EF4-FFF2-40B4-BE49-F238E27FC236}">
                <a16:creationId xmlns:a16="http://schemas.microsoft.com/office/drawing/2014/main" id="{43FDA3E2-603E-48A9-BB6B-0CE77EFF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546" y="2411353"/>
            <a:ext cx="2298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7349" name="Group 9">
            <a:extLst>
              <a:ext uri="{FF2B5EF4-FFF2-40B4-BE49-F238E27FC236}">
                <a16:creationId xmlns:a16="http://schemas.microsoft.com/office/drawing/2014/main" id="{9C0B7699-ADCB-4F83-803C-0C5EBF6660CA}"/>
              </a:ext>
            </a:extLst>
          </p:cNvPr>
          <p:cNvGrpSpPr>
            <a:grpSpLocks/>
          </p:cNvGrpSpPr>
          <p:nvPr/>
        </p:nvGrpSpPr>
        <p:grpSpPr bwMode="auto">
          <a:xfrm>
            <a:off x="1434790" y="3928057"/>
            <a:ext cx="9144000" cy="2868612"/>
            <a:chOff x="-1892" y="4021049"/>
            <a:chExt cx="10505025" cy="3023313"/>
          </a:xfrm>
        </p:grpSpPr>
        <p:grpSp>
          <p:nvGrpSpPr>
            <p:cNvPr id="57351" name="Group 10">
              <a:extLst>
                <a:ext uri="{FF2B5EF4-FFF2-40B4-BE49-F238E27FC236}">
                  <a16:creationId xmlns:a16="http://schemas.microsoft.com/office/drawing/2014/main" id="{DA6CDDD0-4B57-4CFC-9AD8-9D780BA8D5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892" y="4021049"/>
              <a:ext cx="5452355" cy="3018871"/>
              <a:chOff x="294286" y="3175144"/>
              <a:chExt cx="4637087" cy="2567473"/>
            </a:xfrm>
          </p:grpSpPr>
          <p:sp>
            <p:nvSpPr>
              <p:cNvPr id="57357" name="TextBox 9">
                <a:extLst>
                  <a:ext uri="{FF2B5EF4-FFF2-40B4-BE49-F238E27FC236}">
                    <a16:creationId xmlns:a16="http://schemas.microsoft.com/office/drawing/2014/main" id="{D2463C43-8FA1-40D6-AA1D-5A448AE5A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286" y="3175144"/>
                <a:ext cx="4637087" cy="303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5" rIns="91429" bIns="4571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baseline="30000"/>
                  <a:t>228</a:t>
                </a:r>
                <a:r>
                  <a:rPr lang="en-US" altLang="en-US" sz="1600" b="1"/>
                  <a:t>Th calibration data, SS:</a:t>
                </a:r>
              </a:p>
            </p:txBody>
          </p:sp>
          <p:grpSp>
            <p:nvGrpSpPr>
              <p:cNvPr id="57358" name="Group 17">
                <a:extLst>
                  <a:ext uri="{FF2B5EF4-FFF2-40B4-BE49-F238E27FC236}">
                    <a16:creationId xmlns:a16="http://schemas.microsoft.com/office/drawing/2014/main" id="{CA478F39-A0AB-425D-B624-34A35FDBCC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086" y="3374944"/>
                <a:ext cx="4229100" cy="2367673"/>
                <a:chOff x="365086" y="3374944"/>
                <a:chExt cx="4229100" cy="2367673"/>
              </a:xfrm>
            </p:grpSpPr>
            <p:pic>
              <p:nvPicPr>
                <p:cNvPr id="57362" name="Picture 21" descr="ss_ms.pdf">
                  <a:extLst>
                    <a:ext uri="{FF2B5EF4-FFF2-40B4-BE49-F238E27FC236}">
                      <a16:creationId xmlns:a16="http://schemas.microsoft.com/office/drawing/2014/main" id="{11C7109D-92FC-46EE-9524-F46175E79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2486"/>
                <a:stretch>
                  <a:fillRect/>
                </a:stretch>
              </p:blipFill>
              <p:spPr bwMode="auto">
                <a:xfrm>
                  <a:off x="365086" y="3374944"/>
                  <a:ext cx="4229100" cy="1900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363" name="TextBox 22">
                  <a:extLst>
                    <a:ext uri="{FF2B5EF4-FFF2-40B4-BE49-F238E27FC236}">
                      <a16:creationId xmlns:a16="http://schemas.microsoft.com/office/drawing/2014/main" id="{B4A66D6B-AA0B-4350-81E2-ECA04FF20C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60505" y="5404063"/>
                  <a:ext cx="2627739" cy="33855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b="1"/>
                    <a:t>Rotated energy [keV]</a:t>
                  </a:r>
                </a:p>
              </p:txBody>
            </p:sp>
          </p:grpSp>
          <p:sp>
            <p:nvSpPr>
              <p:cNvPr id="57359" name="TextBox 18">
                <a:extLst>
                  <a:ext uri="{FF2B5EF4-FFF2-40B4-BE49-F238E27FC236}">
                    <a16:creationId xmlns:a16="http://schemas.microsoft.com/office/drawing/2014/main" id="{E69F7E05-5C58-4EBA-9C8C-3BFD7380AF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-515344" y="4174930"/>
                <a:ext cx="1983654" cy="3229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Counts/20 keV</a:t>
                </a:r>
              </a:p>
            </p:txBody>
          </p:sp>
          <p:sp>
            <p:nvSpPr>
              <p:cNvPr id="57360" name="TextBox 19">
                <a:extLst>
                  <a:ext uri="{FF2B5EF4-FFF2-40B4-BE49-F238E27FC236}">
                    <a16:creationId xmlns:a16="http://schemas.microsoft.com/office/drawing/2014/main" id="{87E7716A-F800-48C3-A12A-E95CF3EE8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8225" y="3578354"/>
                <a:ext cx="1748211" cy="57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Helvetica" panose="020B0604020202030204" pitchFamily="34" charset="0"/>
                  </a:rPr>
                  <a:t>Data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FF"/>
                    </a:solidFill>
                    <a:latin typeface="Helvetica" panose="020B0604020202030204" pitchFamily="34" charset="0"/>
                  </a:rPr>
                  <a:t>Monte Carlo</a:t>
                </a:r>
              </a:p>
            </p:txBody>
          </p:sp>
          <p:pic>
            <p:nvPicPr>
              <p:cNvPr id="57361" name="Picture 20" descr="ss_ms.pdf">
                <a:extLst>
                  <a:ext uri="{FF2B5EF4-FFF2-40B4-BE49-F238E27FC236}">
                    <a16:creationId xmlns:a16="http://schemas.microsoft.com/office/drawing/2014/main" id="{F1F52361-F94A-4F7D-9235-35E410136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415" b="4469"/>
              <a:stretch>
                <a:fillRect/>
              </a:stretch>
            </p:blipFill>
            <p:spPr bwMode="auto">
              <a:xfrm>
                <a:off x="370178" y="5250059"/>
                <a:ext cx="4229100" cy="164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52" name="Group 11">
              <a:extLst>
                <a:ext uri="{FF2B5EF4-FFF2-40B4-BE49-F238E27FC236}">
                  <a16:creationId xmlns:a16="http://schemas.microsoft.com/office/drawing/2014/main" id="{E2BBB49A-0BDC-49AF-9ED0-52BC070B79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16733" y="4027146"/>
              <a:ext cx="5486400" cy="3017216"/>
              <a:chOff x="5256734" y="4531226"/>
              <a:chExt cx="4637087" cy="2550140"/>
            </a:xfrm>
          </p:grpSpPr>
          <p:pic>
            <p:nvPicPr>
              <p:cNvPr id="57353" name="Picture 12" descr="ss_ms.pdf">
                <a:extLst>
                  <a:ext uri="{FF2B5EF4-FFF2-40B4-BE49-F238E27FC236}">
                    <a16:creationId xmlns:a16="http://schemas.microsoft.com/office/drawing/2014/main" id="{F33CE87B-7F44-41D0-98B5-8798E805D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900"/>
              <a:stretch>
                <a:fillRect/>
              </a:stretch>
            </p:blipFill>
            <p:spPr bwMode="auto">
              <a:xfrm>
                <a:off x="5326063" y="4845890"/>
                <a:ext cx="4229100" cy="2084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354" name="TextBox 13">
                <a:extLst>
                  <a:ext uri="{FF2B5EF4-FFF2-40B4-BE49-F238E27FC236}">
                    <a16:creationId xmlns:a16="http://schemas.microsoft.com/office/drawing/2014/main" id="{B7D185D1-759B-4626-A929-588AA24AB5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4435850" y="5493628"/>
                <a:ext cx="1983654" cy="3229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Counts/20 keV</a:t>
                </a:r>
              </a:p>
            </p:txBody>
          </p:sp>
          <p:sp>
            <p:nvSpPr>
              <p:cNvPr id="57355" name="TextBox 9">
                <a:extLst>
                  <a:ext uri="{FF2B5EF4-FFF2-40B4-BE49-F238E27FC236}">
                    <a16:creationId xmlns:a16="http://schemas.microsoft.com/office/drawing/2014/main" id="{C0C69CB2-5388-447D-8B9F-3B67036386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6734" y="4531226"/>
                <a:ext cx="4637087" cy="30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5" rIns="91429" bIns="45715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baseline="30000"/>
                  <a:t>228</a:t>
                </a:r>
                <a:r>
                  <a:rPr lang="en-US" altLang="en-US" sz="1600" b="1"/>
                  <a:t>Th calibration data, MS:</a:t>
                </a:r>
              </a:p>
            </p:txBody>
          </p:sp>
          <p:sp>
            <p:nvSpPr>
              <p:cNvPr id="57356" name="TextBox 15">
                <a:extLst>
                  <a:ext uri="{FF2B5EF4-FFF2-40B4-BE49-F238E27FC236}">
                    <a16:creationId xmlns:a16="http://schemas.microsoft.com/office/drawing/2014/main" id="{373CD94A-AB37-4BCA-AE85-C739CD5AEA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7679" y="6742812"/>
                <a:ext cx="2627739" cy="33855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Rotated energy [keV]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2F863E-2F70-41BD-B18B-3B6A6F8A3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DACFA-89FF-4316-9D09-68DBA7D5B95F}" type="slidenum">
              <a:rPr lang="en-US" altLang="x-none" smtClean="0"/>
              <a:pPr>
                <a:defRPr/>
              </a:pPr>
              <a:t>33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2047350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1387" y="1594426"/>
            <a:ext cx="5273213" cy="36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Box 8"/>
          <p:cNvSpPr txBox="1">
            <a:spLocks noChangeArrowheads="1"/>
          </p:cNvSpPr>
          <p:nvPr/>
        </p:nvSpPr>
        <p:spPr bwMode="auto">
          <a:xfrm>
            <a:off x="6189629" y="1737300"/>
            <a:ext cx="34504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EXO-200 start data taking in June 2011</a:t>
            </a:r>
          </a:p>
        </p:txBody>
      </p:sp>
      <p:sp>
        <p:nvSpPr>
          <p:cNvPr id="104454" name="TextBox 9"/>
          <p:cNvSpPr txBox="1">
            <a:spLocks noChangeArrowheads="1"/>
          </p:cNvSpPr>
          <p:nvPr/>
        </p:nvSpPr>
        <p:spPr bwMode="auto">
          <a:xfrm>
            <a:off x="5316224" y="2293340"/>
            <a:ext cx="4894536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Discovery of 2</a:t>
            </a:r>
            <a:r>
              <a:rPr lang="el-GR" b="1" dirty="0">
                <a:solidFill>
                  <a:srgbClr val="008000"/>
                </a:solidFill>
              </a:rPr>
              <a:t>ν</a:t>
            </a:r>
            <a:r>
              <a:rPr lang="en-US" b="1" dirty="0">
                <a:solidFill>
                  <a:srgbClr val="008000"/>
                </a:solidFill>
              </a:rPr>
              <a:t> mode [PRL 107, 212501 (2011)]</a:t>
            </a:r>
          </a:p>
        </p:txBody>
      </p:sp>
      <p:sp>
        <p:nvSpPr>
          <p:cNvPr id="104455" name="TextBox 10"/>
          <p:cNvSpPr txBox="1">
            <a:spLocks noChangeArrowheads="1"/>
          </p:cNvSpPr>
          <p:nvPr/>
        </p:nvSpPr>
        <p:spPr bwMode="auto">
          <a:xfrm>
            <a:off x="5316224" y="3003325"/>
            <a:ext cx="546652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66CC"/>
                </a:solidFill>
              </a:rPr>
              <a:t>Confirmation by </a:t>
            </a:r>
            <a:r>
              <a:rPr lang="en-US" b="1" dirty="0" err="1">
                <a:solidFill>
                  <a:srgbClr val="0066CC"/>
                </a:solidFill>
              </a:rPr>
              <a:t>KamLAND</a:t>
            </a:r>
            <a:r>
              <a:rPr lang="en-US" b="1" dirty="0">
                <a:solidFill>
                  <a:srgbClr val="0066CC"/>
                </a:solidFill>
              </a:rPr>
              <a:t>-Zen [PRC 85, 045504 (2012)]</a:t>
            </a:r>
          </a:p>
        </p:txBody>
      </p:sp>
      <p:sp>
        <p:nvSpPr>
          <p:cNvPr id="104458" name="TextBox 15"/>
          <p:cNvSpPr txBox="1">
            <a:spLocks noChangeArrowheads="1"/>
          </p:cNvSpPr>
          <p:nvPr/>
        </p:nvSpPr>
        <p:spPr bwMode="auto">
          <a:xfrm>
            <a:off x="5426074" y="3963085"/>
            <a:ext cx="4643438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[</a:t>
            </a:r>
            <a:r>
              <a:rPr lang="en-US" b="1" dirty="0">
                <a:solidFill>
                  <a:srgbClr val="FF0000"/>
                </a:solidFill>
              </a:rPr>
              <a:t>Phys. Rev. C 89 (2014) 015502]</a:t>
            </a:r>
          </a:p>
        </p:txBody>
      </p:sp>
      <p:graphicFrame>
        <p:nvGraphicFramePr>
          <p:cNvPr id="10445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384189"/>
              </p:ext>
            </p:extLst>
          </p:nvPr>
        </p:nvGraphicFramePr>
        <p:xfrm>
          <a:off x="5426075" y="3561449"/>
          <a:ext cx="464343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5" imgW="2667000" imgH="241300" progId="Equation.3">
                  <p:embed/>
                </p:oleObj>
              </mc:Choice>
              <mc:Fallback>
                <p:oleObj name="Equation" r:id="rId5" imgW="2667000" imgH="241300" progId="Equation.3">
                  <p:embed/>
                  <p:pic>
                    <p:nvPicPr>
                      <p:cNvPr id="10445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3561449"/>
                        <a:ext cx="4643437" cy="4206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78776" y="3178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689722" y="819150"/>
            <a:ext cx="737979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37852" algn="l"/>
                <a:tab pos="4598626" algn="l"/>
                <a:tab pos="5250470" algn="l"/>
                <a:tab pos="5911243" algn="l"/>
                <a:tab pos="6563087" algn="l"/>
                <a:tab pos="7223860" algn="l"/>
                <a:tab pos="7339942" algn="l"/>
              </a:tabLst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Precision </a:t>
            </a:r>
            <a:r>
              <a:rPr lang="en-US" sz="2800" kern="0" baseline="3000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136</a:t>
            </a:r>
            <a:r>
              <a:rPr lang="en-US" sz="2800" kern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Xe 2νββ Measurement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557808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90"/>
                </a:solidFill>
              </a:rPr>
              <a:t>Longest and most precisely measured 2</a:t>
            </a:r>
            <a:r>
              <a:rPr lang="en-US" sz="2200" b="1" dirty="0">
                <a:solidFill>
                  <a:srgbClr val="000090"/>
                </a:solidFill>
                <a:latin typeface="Symbol" charset="2"/>
                <a:cs typeface="Symbol" charset="2"/>
              </a:rPr>
              <a:t>nbb</a:t>
            </a:r>
            <a:r>
              <a:rPr lang="en-US" sz="2200" b="1" dirty="0">
                <a:solidFill>
                  <a:srgbClr val="000090"/>
                </a:solidFill>
              </a:rPr>
              <a:t> half-life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524001" y="154066"/>
            <a:ext cx="9144000" cy="81245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EXO-200 Phase-I Results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FE6940-D37C-4419-A788-B991770B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72ED-EF0D-4E7B-919D-548F487A7484}" type="slidenum">
              <a:rPr lang="en-US" smtClean="0"/>
              <a:t>34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D2096-B835-47EF-B80B-203F326E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C366A-E23B-4184-8B76-44626F85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152318218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13" y="1735030"/>
            <a:ext cx="4259407" cy="302674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0336" y="4856478"/>
            <a:ext cx="5148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Oscillation due to SiO</a:t>
            </a:r>
            <a:r>
              <a:rPr lang="en-US" altLang="zh-CN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layer, negligible in LXe.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Lower specular reflectivity for VUV4, comparing to FBK SiPMs.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Similar diffuse reflections between VUV4 and FBK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SiPMs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415895F-67D9-3147-8B96-3FE63850E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743"/>
            <a:ext cx="12192000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charset="0"/>
              </a:rPr>
              <a:t>Reflectivity Measurements</a:t>
            </a:r>
            <a:endParaRPr kumimoji="1" lang="en-GB" sz="24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D3564-6827-4E41-976C-0CE90521E4CA}"/>
              </a:ext>
            </a:extLst>
          </p:cNvPr>
          <p:cNvSpPr txBox="1"/>
          <p:nvPr/>
        </p:nvSpPr>
        <p:spPr>
          <a:xfrm>
            <a:off x="1517694" y="1185914"/>
            <a:ext cx="287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SiPM reflectivity in vacuum </a:t>
            </a: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873DEF48-080D-6F4A-94AC-BBF4E9122912}"/>
              </a:ext>
            </a:extLst>
          </p:cNvPr>
          <p:cNvSpPr txBox="1"/>
          <p:nvPr/>
        </p:nvSpPr>
        <p:spPr>
          <a:xfrm>
            <a:off x="6399797" y="4860961"/>
            <a:ext cx="46093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fission sources used to produce scintillation light in LXe.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Specular reflectivity decreases with angle of incidence.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EC203168-C1C4-6347-88BF-455A815B9D4F}"/>
              </a:ext>
            </a:extLst>
          </p:cNvPr>
          <p:cNvSpPr txBox="1"/>
          <p:nvPr/>
        </p:nvSpPr>
        <p:spPr>
          <a:xfrm rot="2860398">
            <a:off x="699628" y="1544218"/>
            <a:ext cx="161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DF1B5-0659-DD48-8077-E1A53615A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58" y="1488558"/>
            <a:ext cx="4775410" cy="3342787"/>
          </a:xfrm>
          <a:prstGeom prst="rect">
            <a:avLst/>
          </a:prstGeom>
        </p:spPr>
      </p:pic>
      <p:sp>
        <p:nvSpPr>
          <p:cNvPr id="16" name="TextBox 29">
            <a:extLst>
              <a:ext uri="{FF2B5EF4-FFF2-40B4-BE49-F238E27FC236}">
                <a16:creationId xmlns:a16="http://schemas.microsoft.com/office/drawing/2014/main" id="{006F2115-B416-A142-9399-635E38114393}"/>
              </a:ext>
            </a:extLst>
          </p:cNvPr>
          <p:cNvSpPr txBox="1"/>
          <p:nvPr/>
        </p:nvSpPr>
        <p:spPr>
          <a:xfrm rot="2860398">
            <a:off x="6023604" y="1649146"/>
            <a:ext cx="161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preliminary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C54E13-DEC3-F44F-ABC4-673C62B49CF0}"/>
              </a:ext>
            </a:extLst>
          </p:cNvPr>
          <p:cNvSpPr/>
          <p:nvPr/>
        </p:nvSpPr>
        <p:spPr>
          <a:xfrm>
            <a:off x="9178436" y="1971344"/>
            <a:ext cx="12779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Hamamatsu VUV4 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6B93E-420E-B84D-8FCB-67D669B54377}"/>
              </a:ext>
            </a:extLst>
          </p:cNvPr>
          <p:cNvSpPr txBox="1"/>
          <p:nvPr/>
        </p:nvSpPr>
        <p:spPr>
          <a:xfrm>
            <a:off x="7006479" y="118591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SiPM reflectivity in liquid xenon </a:t>
            </a:r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DFA63B3-120C-4178-AC0F-F9EBA1B1E2E4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E9F70D3C-6D17-4EAC-B1AF-C1174144D4AE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35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4BB13E32-EE54-4434-8F20-1FCB9264EACA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333035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A2153232-F5D7-4232-A1B5-02CEAE74B1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08" y="820803"/>
            <a:ext cx="4572000" cy="182880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5E230AC-0D7F-4094-8E28-76D5850A826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41808" y="2752251"/>
            <a:ext cx="4572000" cy="18288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0A842A0-DE31-417F-8717-D91E57C96E5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41808" y="4679202"/>
            <a:ext cx="4572000" cy="182880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BBDEF676-DDAB-46F4-B6B3-D032B4CDD611}"/>
              </a:ext>
            </a:extLst>
          </p:cNvPr>
          <p:cNvSpPr/>
          <p:nvPr/>
        </p:nvSpPr>
        <p:spPr>
          <a:xfrm>
            <a:off x="10547096" y="904642"/>
            <a:ext cx="873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Gain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56D0C7AD-B5B6-403C-8928-68FA11A547C5}"/>
              </a:ext>
            </a:extLst>
          </p:cNvPr>
          <p:cNvSpPr/>
          <p:nvPr/>
        </p:nvSpPr>
        <p:spPr>
          <a:xfrm>
            <a:off x="10674876" y="2888407"/>
            <a:ext cx="61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C32CD2C6-6E75-405C-B5E7-B9035FDB243E}"/>
              </a:ext>
            </a:extLst>
          </p:cNvPr>
          <p:cNvSpPr/>
          <p:nvPr/>
        </p:nvSpPr>
        <p:spPr>
          <a:xfrm>
            <a:off x="10601506" y="4838666"/>
            <a:ext cx="966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PDE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C585D07-CEB4-4C6A-B954-1D3BA60BF0C5}"/>
              </a:ext>
            </a:extLst>
          </p:cNvPr>
          <p:cNvSpPr/>
          <p:nvPr/>
        </p:nvSpPr>
        <p:spPr>
          <a:xfrm>
            <a:off x="446568" y="3192247"/>
            <a:ext cx="61961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nEXO, SiPMs will be exposed to external E-fields up to ~20 kV/cm.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performance in various E-fields at cryogenic temperatures (~150K) have been tested in CF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tested SiPMs show good stability under the influence of different electric field strengths.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 to test in LXe and understand if  surface charge buildup is an issue.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3B1E6F9-967D-4EFB-A2FC-F00329776C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424" y="1218972"/>
            <a:ext cx="4154896" cy="1533279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D792E4B-F6E8-4B43-A662-A684E1B0B373}"/>
              </a:ext>
            </a:extLst>
          </p:cNvPr>
          <p:cNvSpPr txBox="1"/>
          <p:nvPr/>
        </p:nvSpPr>
        <p:spPr>
          <a:xfrm rot="5400000" flipV="1">
            <a:off x="10662472" y="2925780"/>
            <a:ext cx="2486764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JINST 13, T09006, 2018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CAB16B5F-E6EE-6940-B3D2-B1D4F7BA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8219"/>
            <a:ext cx="12192000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panose="020B0604020202020204" pitchFamily="34" charset="0"/>
              </a:rPr>
              <a:t>SiPM Performance under E-field</a:t>
            </a:r>
            <a:endParaRPr kumimoji="1" lang="en-GB" sz="2800" dirty="0">
              <a:latin typeface="+mj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2F483CBB-F769-4463-80C7-FEB0BC7CDDC3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A2B534C-84D4-4972-8608-14E8A2C564B0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36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74BA34BF-68B7-4844-9459-F9D8B6018641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7F48FB-52F6-4C66-B15C-B4A44A867317}"/>
              </a:ext>
            </a:extLst>
          </p:cNvPr>
          <p:cNvSpPr/>
          <p:nvPr/>
        </p:nvSpPr>
        <p:spPr>
          <a:xfrm rot="16200000">
            <a:off x="6662725" y="2799703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US" baseline="-25000" dirty="0">
                <a:latin typeface="Calibri" panose="020F0502020204030204" pitchFamily="34" charset="0"/>
              </a:rPr>
              <a:t>PDE</a:t>
            </a:r>
            <a:endParaRPr lang="el-GR" sz="1050" baseline="-25000" dirty="0">
              <a:latin typeface="MS Shell Dlg 2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E6F65E-E1C9-435C-8798-251F84EA78BA}"/>
              </a:ext>
            </a:extLst>
          </p:cNvPr>
          <p:cNvSpPr/>
          <p:nvPr/>
        </p:nvSpPr>
        <p:spPr>
          <a:xfrm rot="16200000">
            <a:off x="6661703" y="4566350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US" baseline="-25000" dirty="0">
                <a:latin typeface="Calibri" panose="020F0502020204030204" pitchFamily="34" charset="0"/>
              </a:rPr>
              <a:t>PDE</a:t>
            </a:r>
            <a:endParaRPr lang="el-GR" sz="1050" baseline="-25000" dirty="0">
              <a:latin typeface="MS Shell Dlg 2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6975EF-9F60-47DF-B38E-FC123EFA5D96}"/>
              </a:ext>
            </a:extLst>
          </p:cNvPr>
          <p:cNvSpPr/>
          <p:nvPr/>
        </p:nvSpPr>
        <p:spPr>
          <a:xfrm rot="16200000">
            <a:off x="6661703" y="905357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US" baseline="-25000" dirty="0">
                <a:latin typeface="Calibri" panose="020F0502020204030204" pitchFamily="34" charset="0"/>
              </a:rPr>
              <a:t>PDE</a:t>
            </a:r>
            <a:endParaRPr lang="el-GR" sz="1050" baseline="-25000" dirty="0">
              <a:latin typeface="MS Shell Dlg 2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0950F-939D-4A99-B39F-A5092CA26878}"/>
              </a:ext>
            </a:extLst>
          </p:cNvPr>
          <p:cNvSpPr txBox="1"/>
          <p:nvPr/>
        </p:nvSpPr>
        <p:spPr>
          <a:xfrm>
            <a:off x="11084862" y="6421487"/>
            <a:ext cx="10822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 [kV/cm]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B20C4-D704-4BB2-9B4B-354616170A27}"/>
              </a:ext>
            </a:extLst>
          </p:cNvPr>
          <p:cNvSpPr txBox="1"/>
          <p:nvPr/>
        </p:nvSpPr>
        <p:spPr>
          <a:xfrm>
            <a:off x="7164417" y="637296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38E08D-178E-4EC9-9D11-E196D69D0E4B}"/>
              </a:ext>
            </a:extLst>
          </p:cNvPr>
          <p:cNvSpPr txBox="1"/>
          <p:nvPr/>
        </p:nvSpPr>
        <p:spPr>
          <a:xfrm>
            <a:off x="7773986" y="637296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35AA1-40BD-46EC-A574-A23195C5D1ED}"/>
              </a:ext>
            </a:extLst>
          </p:cNvPr>
          <p:cNvSpPr txBox="1"/>
          <p:nvPr/>
        </p:nvSpPr>
        <p:spPr>
          <a:xfrm>
            <a:off x="8313539" y="63729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15BA9-5557-45E9-835F-4A187356B2DE}"/>
              </a:ext>
            </a:extLst>
          </p:cNvPr>
          <p:cNvSpPr txBox="1"/>
          <p:nvPr/>
        </p:nvSpPr>
        <p:spPr>
          <a:xfrm>
            <a:off x="8916549" y="63729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7E7426-A1EC-45D9-A06B-68B18CCB5C9E}"/>
              </a:ext>
            </a:extLst>
          </p:cNvPr>
          <p:cNvSpPr txBox="1"/>
          <p:nvPr/>
        </p:nvSpPr>
        <p:spPr>
          <a:xfrm>
            <a:off x="9522570" y="63729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2A4808-41E5-4155-8227-D0FDD81D43E8}"/>
              </a:ext>
            </a:extLst>
          </p:cNvPr>
          <p:cNvSpPr txBox="1"/>
          <p:nvPr/>
        </p:nvSpPr>
        <p:spPr>
          <a:xfrm>
            <a:off x="10114216" y="63729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CF5298-BD1B-4F98-8842-D12DF5DFC99E}"/>
              </a:ext>
            </a:extLst>
          </p:cNvPr>
          <p:cNvSpPr txBox="1"/>
          <p:nvPr/>
        </p:nvSpPr>
        <p:spPr>
          <a:xfrm>
            <a:off x="10713177" y="63729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7305AB-AF4C-41F3-B4E2-51A2D2BF0038}"/>
              </a:ext>
            </a:extLst>
          </p:cNvPr>
          <p:cNvSpPr/>
          <p:nvPr/>
        </p:nvSpPr>
        <p:spPr>
          <a:xfrm>
            <a:off x="6868631" y="6280298"/>
            <a:ext cx="418704" cy="17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274578" y="1133304"/>
            <a:ext cx="8053783" cy="521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324000" algn="l" defTabSz="685800" rtl="0" eaLnBrk="1" latinLnBrk="0" hangingPunct="1">
              <a:spcBef>
                <a:spcPct val="20000"/>
              </a:spcBef>
              <a:buFont typeface="Wingdings" pitchFamily="2" charset="2"/>
              <a:buChar char=""/>
              <a:defRPr sz="2100" b="1" kern="1200">
                <a:solidFill>
                  <a:srgbClr val="C00000"/>
                </a:solidFill>
                <a:latin typeface="Times" pitchFamily="18" charset="0"/>
                <a:ea typeface="+mn-ea"/>
                <a:cs typeface="Times" pitchFamily="18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b="1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b="1" kern="1200">
                <a:solidFill>
                  <a:srgbClr val="0000FF"/>
                </a:solidFill>
                <a:latin typeface="Times" pitchFamily="18" charset="0"/>
                <a:ea typeface="+mn-ea"/>
                <a:cs typeface="Times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350" b="1" kern="1200">
                <a:solidFill>
                  <a:srgbClr val="002060"/>
                </a:solidFill>
                <a:latin typeface="Times" pitchFamily="18" charset="0"/>
                <a:ea typeface="+mn-ea"/>
                <a:cs typeface="Times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>
                <a:ea typeface="宋体" panose="02010600030101010101" pitchFamily="2" charset="-122"/>
              </a:rPr>
              <a:t>SiPM</a:t>
            </a:r>
            <a:r>
              <a:rPr lang="en-US" altLang="zh-CN" sz="2000" dirty="0">
                <a:ea typeface="宋体" panose="02010600030101010101" pitchFamily="2" charset="-122"/>
              </a:rPr>
              <a:t> PDE </a:t>
            </a:r>
            <a:r>
              <a:rPr lang="en-US" altLang="zh-CN" sz="2000" dirty="0">
                <a:solidFill>
                  <a:srgbClr val="00B050"/>
                </a:solidFill>
                <a:ea typeface="宋体" panose="02010600030101010101" pitchFamily="2" charset="-122"/>
              </a:rPr>
              <a:t>(at VUV region) </a:t>
            </a:r>
            <a:r>
              <a:rPr lang="en-US" altLang="zh-CN" sz="2000" dirty="0">
                <a:ea typeface="宋体" panose="02010600030101010101" pitchFamily="2" charset="-122"/>
              </a:rPr>
              <a:t>and nuisance parameters </a:t>
            </a:r>
            <a:r>
              <a:rPr lang="en-US" altLang="zh-CN" sz="2000" dirty="0">
                <a:solidFill>
                  <a:srgbClr val="00B050"/>
                </a:solidFill>
                <a:ea typeface="宋体" panose="02010600030101010101" pitchFamily="2" charset="-122"/>
              </a:rPr>
              <a:t>(in cold)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Stanford U.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TRIUMF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Erlangen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BNL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IHEP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700" dirty="0">
                <a:solidFill>
                  <a:prstClr val="black"/>
                </a:solidFill>
                <a:ea typeface="宋体" panose="02010600030101010101" pitchFamily="2" charset="-122"/>
              </a:rPr>
              <a:t>U. Mass.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>
              <a:defRPr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ea typeface="宋体" panose="02010600030101010101" pitchFamily="2" charset="-122"/>
              </a:rPr>
              <a:t>Reflectivity of </a:t>
            </a:r>
            <a:r>
              <a:rPr lang="en-US" altLang="zh-CN" sz="2000" dirty="0" err="1">
                <a:ea typeface="宋体" panose="02010600030101010101" pitchFamily="2" charset="-122"/>
              </a:rPr>
              <a:t>SiPM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600" dirty="0">
                <a:solidFill>
                  <a:prstClr val="black"/>
                </a:solidFill>
                <a:ea typeface="宋体" panose="02010600030101010101" pitchFamily="2" charset="-122"/>
              </a:rPr>
              <a:t>In vacuum or N</a:t>
            </a:r>
            <a:r>
              <a:rPr lang="en-US" altLang="zh-CN" sz="1600" baseline="-25000" dirty="0">
                <a:solidFill>
                  <a:prstClr val="black"/>
                </a:solidFill>
                <a:ea typeface="宋体" panose="02010600030101010101" pitchFamily="2" charset="-122"/>
              </a:rPr>
              <a:t>2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IHEP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TRIUMF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zh-CN" sz="1600" dirty="0">
                <a:solidFill>
                  <a:prstClr val="black"/>
                </a:solidFill>
                <a:ea typeface="宋体" panose="02010600030101010101" pitchFamily="2" charset="-122"/>
              </a:rPr>
              <a:t>In liquid xenon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U. Alabama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Erlangen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UMASS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3534733" y="4339916"/>
            <a:ext cx="4140544" cy="17171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57175" indent="-324000" algn="l" defTabSz="685800" rtl="0" eaLnBrk="1" latinLnBrk="0" hangingPunct="1">
              <a:spcBef>
                <a:spcPct val="20000"/>
              </a:spcBef>
              <a:buFont typeface="Wingdings" pitchFamily="2" charset="2"/>
              <a:buChar char=""/>
              <a:defRPr sz="2100" b="1" kern="1200">
                <a:solidFill>
                  <a:srgbClr val="C00000"/>
                </a:solidFill>
                <a:latin typeface="Times" pitchFamily="18" charset="0"/>
                <a:ea typeface="+mn-ea"/>
                <a:cs typeface="Times" pitchFamily="18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b="1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b="1" kern="1200">
                <a:solidFill>
                  <a:srgbClr val="0000FF"/>
                </a:solidFill>
                <a:latin typeface="Times" pitchFamily="18" charset="0"/>
                <a:ea typeface="+mn-ea"/>
                <a:cs typeface="Times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350" b="1" kern="1200">
                <a:solidFill>
                  <a:srgbClr val="002060"/>
                </a:solidFill>
                <a:latin typeface="Times" pitchFamily="18" charset="0"/>
                <a:ea typeface="+mn-ea"/>
                <a:cs typeface="Times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Times" pitchFamily="18" charset="0"/>
                <a:ea typeface="+mn-ea"/>
                <a:cs typeface="Times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ea typeface="宋体" panose="02010600030101010101" pitchFamily="2" charset="-122"/>
              </a:rPr>
              <a:t>Tested </a:t>
            </a:r>
            <a:r>
              <a:rPr lang="en-US" altLang="zh-CN" sz="2000" dirty="0" err="1">
                <a:ea typeface="宋体" panose="02010600030101010101" pitchFamily="2" charset="-122"/>
              </a:rPr>
              <a:t>SiPMs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defRPr/>
            </a:pP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FBK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NUV, VUV-LF-HD, VUV-STD-HD</a:t>
            </a:r>
          </a:p>
          <a:p>
            <a:pPr lvl="1">
              <a:defRPr/>
            </a:pP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Hamamatsu</a:t>
            </a:r>
          </a:p>
          <a:p>
            <a:pPr lvl="2">
              <a:defRPr/>
            </a:pPr>
            <a:r>
              <a:rPr lang="en-US" altLang="zh-CN" sz="1600" dirty="0">
                <a:ea typeface="宋体" panose="02010600030101010101" pitchFamily="2" charset="-122"/>
              </a:rPr>
              <a:t>VUV3, VUV4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3651DD2-2556-7347-825D-FEBC2C14C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278"/>
            <a:ext cx="12191999" cy="79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4800" dirty="0">
                <a:latin typeface="+mj-lt"/>
                <a:ea typeface="Arial" charset="0"/>
                <a:cs typeface="Arial" panose="020B0604020202020204" pitchFamily="34" charset="0"/>
              </a:rPr>
              <a:t>SiPM R&amp;D for nEXO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EDB05-8E47-054B-89D3-4C7D9690C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390" y="1836944"/>
            <a:ext cx="4508261" cy="221396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7080AF13-B212-4971-AF62-A9BB1E1E50D3}"/>
              </a:ext>
            </a:extLst>
          </p:cNvPr>
          <p:cNvSpPr txBox="1">
            <a:spLocks/>
          </p:cNvSpPr>
          <p:nvPr/>
        </p:nvSpPr>
        <p:spPr>
          <a:xfrm>
            <a:off x="274578" y="6453662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October 15, 2019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607C1A6-6581-436B-ABB5-E6B51ABED024}"/>
              </a:ext>
            </a:extLst>
          </p:cNvPr>
          <p:cNvSpPr txBox="1">
            <a:spLocks/>
          </p:cNvSpPr>
          <p:nvPr/>
        </p:nvSpPr>
        <p:spPr>
          <a:xfrm>
            <a:off x="9825036" y="6453661"/>
            <a:ext cx="22347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972ED-EF0D-4E7B-919D-548F487A7484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37</a:t>
            </a:fld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921F7CC7-7129-4B5F-97C3-52DA2117313E}"/>
              </a:ext>
            </a:extLst>
          </p:cNvPr>
          <p:cNvSpPr txBox="1">
            <a:spLocks/>
          </p:cNvSpPr>
          <p:nvPr/>
        </p:nvSpPr>
        <p:spPr>
          <a:xfrm>
            <a:off x="3861294" y="6453660"/>
            <a:ext cx="4469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Thomas Brunner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4EFDF-A6E7-4032-B179-FE03C5598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097" y="95487"/>
            <a:ext cx="3118645" cy="35746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871C6D-2464-4ED5-A4F0-D61C0A1469DA}"/>
              </a:ext>
            </a:extLst>
          </p:cNvPr>
          <p:cNvSpPr/>
          <p:nvPr/>
        </p:nvSpPr>
        <p:spPr>
          <a:xfrm>
            <a:off x="8405129" y="3634194"/>
            <a:ext cx="3786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IEEE TRANS. NUC. SCIENCE, VOL. 62, NO. 4, AUGUST 2015</a:t>
            </a:r>
            <a:endParaRPr lang="en-US" sz="3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8659DC-CF42-4E0C-BA8A-71806FCAC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21" y="3979184"/>
            <a:ext cx="3755221" cy="251102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3584919-C00D-490A-BA0B-413A4382B500}"/>
              </a:ext>
            </a:extLst>
          </p:cNvPr>
          <p:cNvSpPr/>
          <p:nvPr/>
        </p:nvSpPr>
        <p:spPr>
          <a:xfrm>
            <a:off x="7965111" y="6484223"/>
            <a:ext cx="423277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Nuclear Inst. and Methods in Physics Research, A 940 (2019) 371</a:t>
            </a:r>
          </a:p>
        </p:txBody>
      </p:sp>
    </p:spTree>
    <p:extLst>
      <p:ext uri="{BB962C8B-B14F-4D97-AF65-F5344CB8AC3E}">
        <p14:creationId xmlns:p14="http://schemas.microsoft.com/office/powerpoint/2010/main" val="4270667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6" name="Rectangle 14"/>
          <p:cNvSpPr>
            <a:spLocks/>
          </p:cNvSpPr>
          <p:nvPr/>
        </p:nvSpPr>
        <p:spPr bwMode="auto">
          <a:xfrm>
            <a:off x="1524000" y="1"/>
            <a:ext cx="9144000" cy="70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750067" algn="l"/>
                <a:tab pos="8304314" algn="l"/>
                <a:tab pos="9045452" algn="l"/>
              </a:tabLst>
            </a:pPr>
            <a:r>
              <a:rPr lang="en-US" sz="3800" dirty="0">
                <a:ea typeface="Gill Sans" charset="0"/>
                <a:cs typeface="Gill Sans" charset="0"/>
              </a:rPr>
              <a:t>The EXO-200 Detector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EEE2161-005E-4F40-A9DB-203DD1066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690" y="683431"/>
            <a:ext cx="672942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Helvetica" panose="020B0604020202030204" pitchFamily="34" charset="0"/>
              </a:rPr>
              <a:t>Upgraded detector operating running since June 2016 (Phase II)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E18784-D3D2-4110-A2D0-89BC7579A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83022-E4E4-4EA5-972D-2DD9E102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72ED-EF0D-4E7B-919D-548F487A7484}" type="slidenum">
              <a:rPr lang="en-US" smtClean="0"/>
              <a:t>38</a:t>
            </a:fld>
            <a:endParaRPr lang="en-US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54DA9223-286D-48E8-A905-1252DF1B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8" y="1004128"/>
            <a:ext cx="3742441" cy="280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431D8F38-FE7A-42C7-B470-058C35901799}"/>
              </a:ext>
            </a:extLst>
          </p:cNvPr>
          <p:cNvSpPr txBox="1">
            <a:spLocks noChangeArrowheads="1"/>
          </p:cNvSpPr>
          <p:nvPr/>
        </p:nvSpPr>
        <p:spPr>
          <a:xfrm>
            <a:off x="124501" y="4222155"/>
            <a:ext cx="3818862" cy="198088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lIns="26788" tIns="26788" rIns="26788" bIns="26788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06" indent="0">
              <a:buNone/>
            </a:pPr>
            <a:r>
              <a:rPr lang="en-US" sz="1700" dirty="0">
                <a:solidFill>
                  <a:srgbClr val="000000"/>
                </a:solidFill>
              </a:rPr>
              <a:t>Muon veto</a:t>
            </a:r>
          </a:p>
          <a:p>
            <a:pPr marL="348256" indent="-285750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50 mm thick plastic scintillator panels</a:t>
            </a:r>
          </a:p>
          <a:p>
            <a:pPr marL="348256" indent="-285750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surrounding TPC on four sides</a:t>
            </a:r>
          </a:p>
          <a:p>
            <a:pPr marL="348256" indent="-285750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95.5 ± 0.6 % efficiency</a:t>
            </a:r>
          </a:p>
          <a:p>
            <a:pPr marL="348256" indent="-285750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Veto cuts (8.6% combined dead time)</a:t>
            </a:r>
          </a:p>
          <a:p>
            <a:pPr marL="348256" lvl="1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25 </a:t>
            </a:r>
            <a:r>
              <a:rPr lang="en-US" sz="1700" dirty="0" err="1">
                <a:solidFill>
                  <a:srgbClr val="000000"/>
                </a:solidFill>
              </a:rPr>
              <a:t>ms</a:t>
            </a:r>
            <a:r>
              <a:rPr lang="en-US" sz="1700" dirty="0">
                <a:solidFill>
                  <a:srgbClr val="000000"/>
                </a:solidFill>
              </a:rPr>
              <a:t> after muon veto hit </a:t>
            </a:r>
          </a:p>
          <a:p>
            <a:pPr marL="348256" lvl="1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60 s after muon track in TPC</a:t>
            </a:r>
          </a:p>
          <a:p>
            <a:pPr marL="348256" lvl="1">
              <a:spcBef>
                <a:spcPts val="0"/>
              </a:spcBef>
            </a:pPr>
            <a:r>
              <a:rPr lang="en-US" sz="1700" dirty="0">
                <a:solidFill>
                  <a:srgbClr val="000000"/>
                </a:solidFill>
              </a:rPr>
              <a:t>1 s after every TPC event</a:t>
            </a:r>
          </a:p>
        </p:txBody>
      </p:sp>
      <p:grpSp>
        <p:nvGrpSpPr>
          <p:cNvPr id="28684" name="Group 12"/>
          <p:cNvGrpSpPr>
            <a:grpSpLocks noChangeAspect="1"/>
          </p:cNvGrpSpPr>
          <p:nvPr/>
        </p:nvGrpSpPr>
        <p:grpSpPr bwMode="auto">
          <a:xfrm>
            <a:off x="4038600" y="1459888"/>
            <a:ext cx="8041200" cy="5371473"/>
            <a:chOff x="0" y="0"/>
            <a:chExt cx="8023" cy="5360"/>
          </a:xfrm>
        </p:grpSpPr>
        <p:grpSp>
          <p:nvGrpSpPr>
            <p:cNvPr id="28681" name="Group 9"/>
            <p:cNvGrpSpPr>
              <a:grpSpLocks/>
            </p:cNvGrpSpPr>
            <p:nvPr/>
          </p:nvGrpSpPr>
          <p:grpSpPr bwMode="auto">
            <a:xfrm>
              <a:off x="0" y="0"/>
              <a:ext cx="8023" cy="5360"/>
              <a:chOff x="0" y="0"/>
              <a:chExt cx="8023" cy="5360"/>
            </a:xfrm>
          </p:grpSpPr>
          <p:pic>
            <p:nvPicPr>
              <p:cNvPr id="28673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800" cy="5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74" name="Rectangle 2"/>
              <p:cNvSpPr>
                <a:spLocks/>
              </p:cNvSpPr>
              <p:nvPr/>
            </p:nvSpPr>
            <p:spPr bwMode="auto">
              <a:xfrm>
                <a:off x="6029" y="4440"/>
                <a:ext cx="600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>
                    <a:ea typeface="Gill Sans" charset="0"/>
                    <a:cs typeface="Gill Sans" charset="0"/>
                  </a:rPr>
                  <a:t>&gt; 25 cm</a:t>
                </a:r>
              </a:p>
            </p:txBody>
          </p:sp>
          <p:sp>
            <p:nvSpPr>
              <p:cNvPr id="28675" name="Rectangle 3"/>
              <p:cNvSpPr>
                <a:spLocks/>
              </p:cNvSpPr>
              <p:nvPr/>
            </p:nvSpPr>
            <p:spPr bwMode="auto">
              <a:xfrm>
                <a:off x="6489" y="2396"/>
                <a:ext cx="738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>
                    <a:ea typeface="Gill Sans" charset="0"/>
                    <a:cs typeface="Gill Sans" charset="0"/>
                  </a:rPr>
                  <a:t>25 mm ea</a:t>
                </a:r>
              </a:p>
            </p:txBody>
          </p:sp>
          <p:sp>
            <p:nvSpPr>
              <p:cNvPr id="28676" name="Rectangle 4"/>
              <p:cNvSpPr>
                <a:spLocks/>
              </p:cNvSpPr>
              <p:nvPr/>
            </p:nvSpPr>
            <p:spPr bwMode="auto">
              <a:xfrm>
                <a:off x="6523" y="1046"/>
                <a:ext cx="1500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9994" bIns="0"/>
              <a:lstStyle/>
              <a:p>
                <a:pPr marL="34602"/>
                <a:r>
                  <a:rPr lang="en-US" sz="1400" dirty="0">
                    <a:ea typeface="Gill Sans" charset="0"/>
                    <a:cs typeface="Gill Sans" charset="0"/>
                  </a:rPr>
                  <a:t>High purity </a:t>
                </a:r>
              </a:p>
              <a:p>
                <a:pPr marL="34602"/>
                <a:r>
                  <a:rPr lang="en-US" sz="1400" dirty="0">
                    <a:ea typeface="Gill Sans" charset="0"/>
                    <a:cs typeface="Gill Sans" charset="0"/>
                  </a:rPr>
                  <a:t>Heat transfer fluid</a:t>
                </a:r>
                <a:br>
                  <a:rPr lang="en-US" sz="1400" dirty="0">
                    <a:ea typeface="Gill Sans" charset="0"/>
                    <a:cs typeface="Gill Sans" charset="0"/>
                  </a:rPr>
                </a:br>
                <a:r>
                  <a:rPr lang="en-US" sz="1400" dirty="0">
                    <a:ea typeface="Gill Sans" charset="0"/>
                    <a:cs typeface="Gill Sans" charset="0"/>
                  </a:rPr>
                  <a:t>HFE7000 </a:t>
                </a:r>
                <a:br>
                  <a:rPr lang="en-US" sz="1400" dirty="0">
                    <a:ea typeface="Gill Sans" charset="0"/>
                    <a:cs typeface="Gill Sans" charset="0"/>
                  </a:rPr>
                </a:br>
                <a:r>
                  <a:rPr lang="en-US" sz="1400" dirty="0">
                    <a:ea typeface="Gill Sans" charset="0"/>
                    <a:cs typeface="Gill Sans" charset="0"/>
                  </a:rPr>
                  <a:t>&gt; 50 cm</a:t>
                </a:r>
              </a:p>
            </p:txBody>
          </p:sp>
          <p:sp>
            <p:nvSpPr>
              <p:cNvPr id="28677" name="Line 5"/>
              <p:cNvSpPr>
                <a:spLocks noChangeShapeType="1"/>
              </p:cNvSpPr>
              <p:nvPr/>
            </p:nvSpPr>
            <p:spPr bwMode="auto">
              <a:xfrm rot="10800000" flipH="1">
                <a:off x="4803" y="1400"/>
                <a:ext cx="1672" cy="92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8" name="Rectangle 6"/>
              <p:cNvSpPr>
                <a:spLocks/>
              </p:cNvSpPr>
              <p:nvPr/>
            </p:nvSpPr>
            <p:spPr bwMode="auto">
              <a:xfrm>
                <a:off x="6503" y="3416"/>
                <a:ext cx="666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>
                    <a:ea typeface="Gill Sans" charset="0"/>
                    <a:cs typeface="Gill Sans" charset="0"/>
                  </a:rPr>
                  <a:t>1.37 mm</a:t>
                </a:r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4819" y="4504"/>
                <a:ext cx="1160" cy="304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0" name="Rectangle 8"/>
              <p:cNvSpPr>
                <a:spLocks/>
              </p:cNvSpPr>
              <p:nvPr/>
            </p:nvSpPr>
            <p:spPr bwMode="auto">
              <a:xfrm>
                <a:off x="6027" y="4712"/>
                <a:ext cx="110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57799" bIns="0"/>
              <a:lstStyle/>
              <a:p>
                <a:pPr marL="40182"/>
                <a:r>
                  <a:rPr lang="en-US" sz="1300">
                    <a:ea typeface="Gill Sans" charset="0"/>
                    <a:cs typeface="Gill Sans" charset="0"/>
                  </a:rPr>
                  <a:t>VETO PANELS</a:t>
                </a:r>
              </a:p>
            </p:txBody>
          </p:sp>
        </p:grpSp>
        <p:sp>
          <p:nvSpPr>
            <p:cNvPr id="28682" name="Rectangle 10"/>
            <p:cNvSpPr>
              <a:spLocks/>
            </p:cNvSpPr>
            <p:nvPr/>
          </p:nvSpPr>
          <p:spPr bwMode="auto">
            <a:xfrm>
              <a:off x="3043" y="4968"/>
              <a:ext cx="776" cy="3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3" name="Rectangle 11"/>
            <p:cNvSpPr>
              <a:spLocks/>
            </p:cNvSpPr>
            <p:nvPr/>
          </p:nvSpPr>
          <p:spPr bwMode="auto">
            <a:xfrm>
              <a:off x="3707" y="5112"/>
              <a:ext cx="13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6E9E5E0F-C1CF-4D29-8794-91A139AE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4578" y="6354428"/>
            <a:ext cx="20574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98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177B2-1035-4DA9-89F0-8FC68AF3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559C0-EFF5-4C8D-85E2-667784B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7DEC0-329F-4189-B3E6-573CAB99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72ED-EF0D-4E7B-919D-548F487A7484}" type="slidenum">
              <a:rPr lang="en-US" smtClean="0"/>
              <a:t>39</a:t>
            </a:fld>
            <a:endParaRPr lang="en-US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8345" y="4196954"/>
            <a:ext cx="2991445" cy="2203847"/>
          </a:xfr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lIns="26788" tIns="26788" rIns="26788" bIns="26788" rtlCol="0" anchor="t">
            <a:normAutofit fontScale="77500" lnSpcReduction="20000"/>
          </a:bodyPr>
          <a:lstStyle/>
          <a:p>
            <a:pPr marL="62506" indent="0"/>
            <a:r>
              <a:rPr lang="en-US" sz="1700" dirty="0">
                <a:solidFill>
                  <a:srgbClr val="000000"/>
                </a:solidFill>
              </a:rPr>
              <a:t>Copper vessel 1.37 mm thick</a:t>
            </a:r>
          </a:p>
          <a:p>
            <a:pPr marL="62506" indent="0"/>
            <a:r>
              <a:rPr lang="en-US" sz="1700" dirty="0">
                <a:solidFill>
                  <a:srgbClr val="000000"/>
                </a:solidFill>
              </a:rPr>
              <a:t>175 kg </a:t>
            </a:r>
            <a:r>
              <a:rPr lang="en-US" sz="1700" dirty="0" err="1">
                <a:solidFill>
                  <a:srgbClr val="000000"/>
                </a:solidFill>
              </a:rPr>
              <a:t>LXe</a:t>
            </a:r>
            <a:r>
              <a:rPr lang="en-US" sz="1700" dirty="0">
                <a:solidFill>
                  <a:srgbClr val="000000"/>
                </a:solidFill>
              </a:rPr>
              <a:t>, 80.6% </a:t>
            </a:r>
            <a:r>
              <a:rPr lang="en-US" sz="1700" dirty="0" err="1">
                <a:solidFill>
                  <a:srgbClr val="000000"/>
                </a:solidFill>
              </a:rPr>
              <a:t>enr</a:t>
            </a:r>
            <a:r>
              <a:rPr lang="en-US" sz="1700" dirty="0">
                <a:solidFill>
                  <a:srgbClr val="000000"/>
                </a:solidFill>
              </a:rPr>
              <a:t>. in </a:t>
            </a:r>
            <a:r>
              <a:rPr lang="en-US" sz="1700" baseline="32000" dirty="0">
                <a:solidFill>
                  <a:srgbClr val="000000"/>
                </a:solidFill>
              </a:rPr>
              <a:t>136</a:t>
            </a:r>
            <a:r>
              <a:rPr lang="en-US" sz="1700" dirty="0">
                <a:solidFill>
                  <a:srgbClr val="000000"/>
                </a:solidFill>
              </a:rPr>
              <a:t>Xe</a:t>
            </a:r>
          </a:p>
          <a:p>
            <a:pPr marL="62506" indent="0"/>
            <a:r>
              <a:rPr lang="en-US" sz="1700" dirty="0">
                <a:solidFill>
                  <a:srgbClr val="000000"/>
                </a:solidFill>
              </a:rPr>
              <a:t>Copper conduits (6) for:</a:t>
            </a:r>
          </a:p>
          <a:p>
            <a:pPr marL="62506" indent="0">
              <a:buFont typeface="Arial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APD bias and readout cables</a:t>
            </a:r>
          </a:p>
          <a:p>
            <a:pPr marL="62506" indent="0">
              <a:buFont typeface="Arial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U+V wires bias and readout</a:t>
            </a:r>
          </a:p>
          <a:p>
            <a:pPr marL="62506" indent="0">
              <a:buFont typeface="Arial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LXe</a:t>
            </a:r>
            <a:r>
              <a:rPr lang="en-US" sz="1700" dirty="0">
                <a:solidFill>
                  <a:srgbClr val="000000"/>
                </a:solidFill>
              </a:rPr>
              <a:t> supply and return</a:t>
            </a:r>
          </a:p>
          <a:p>
            <a:pPr marL="62506" indent="0"/>
            <a:r>
              <a:rPr lang="en-US" sz="1700" dirty="0">
                <a:solidFill>
                  <a:srgbClr val="000000"/>
                </a:solidFill>
              </a:rPr>
              <a:t>Epoxy feedthroughs at cold and warm doors</a:t>
            </a:r>
          </a:p>
          <a:p>
            <a:pPr marL="62506" indent="0"/>
            <a:r>
              <a:rPr lang="en-US" sz="1700" dirty="0">
                <a:solidFill>
                  <a:srgbClr val="000000"/>
                </a:solidFill>
              </a:rPr>
              <a:t>Dedicated HV bias line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6430863" y="5813228"/>
            <a:ext cx="4107656" cy="70544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 dirty="0">
                <a:solidFill>
                  <a:srgbClr val="FFFF00"/>
                </a:solidFill>
                <a:ea typeface="Gill Sans" charset="0"/>
                <a:cs typeface="Gill Sans" charset="0"/>
              </a:rPr>
              <a:t>EXO-200 detector:                JINST 7 (2012) P05010</a:t>
            </a:r>
          </a:p>
          <a:p>
            <a:pPr algn="l"/>
            <a:r>
              <a:rPr lang="en-US" sz="1400" dirty="0">
                <a:solidFill>
                  <a:srgbClr val="FFFF00"/>
                </a:solidFill>
                <a:ea typeface="Gill Sans" charset="0"/>
                <a:cs typeface="Gill Sans" charset="0"/>
              </a:rPr>
              <a:t>Characterization of APDs:   NIM  A608 68-75 (2009)</a:t>
            </a:r>
          </a:p>
          <a:p>
            <a:pPr algn="l"/>
            <a:r>
              <a:rPr lang="en-US" sz="1400" dirty="0">
                <a:solidFill>
                  <a:srgbClr val="FFFF00"/>
                </a:solidFill>
                <a:ea typeface="Gill Sans" charset="0"/>
                <a:cs typeface="Gill Sans" charset="0"/>
              </a:rPr>
              <a:t>Materials screening:            NIM  A591, 490-509 (2008)</a:t>
            </a:r>
          </a:p>
        </p:txBody>
      </p:sp>
    </p:spTree>
    <p:extLst>
      <p:ext uri="{BB962C8B-B14F-4D97-AF65-F5344CB8AC3E}">
        <p14:creationId xmlns:p14="http://schemas.microsoft.com/office/powerpoint/2010/main" val="83181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dirty="0">
                <a:latin typeface="Helvetica" pitchFamily="34" charset="0"/>
              </a:rPr>
              <a:t>Double beta decay</a:t>
            </a:r>
            <a:endParaRPr lang="en-US" dirty="0"/>
          </a:p>
        </p:txBody>
      </p:sp>
      <p:sp>
        <p:nvSpPr>
          <p:cNvPr id="16420" name="Text Box 36"/>
          <p:cNvSpPr txBox="1">
            <a:spLocks/>
          </p:cNvSpPr>
          <p:nvPr/>
        </p:nvSpPr>
        <p:spPr bwMode="auto">
          <a:xfrm>
            <a:off x="6682060" y="5813462"/>
            <a:ext cx="365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DD0207"/>
                </a:solidFill>
                <a:latin typeface="Helvetica" pitchFamily="34" charset="0"/>
              </a:rPr>
              <a:t>This process can only occur for a </a:t>
            </a:r>
            <a:r>
              <a:rPr lang="en-US" sz="2000" b="1" dirty="0" err="1">
                <a:solidFill>
                  <a:srgbClr val="DD0207"/>
                </a:solidFill>
                <a:latin typeface="Helvetica" pitchFamily="34" charset="0"/>
              </a:rPr>
              <a:t>Majorana</a:t>
            </a:r>
            <a:r>
              <a:rPr lang="en-US" sz="2000" b="1" dirty="0">
                <a:solidFill>
                  <a:srgbClr val="DD0207"/>
                </a:solidFill>
                <a:latin typeface="Helvetica" pitchFamily="34" charset="0"/>
              </a:rPr>
              <a:t> neutrino!</a:t>
            </a:r>
            <a:endParaRPr lang="en-US" sz="2800" dirty="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6422" name="Picture 38" descr="Maria_Goeppert-Ma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0" y="221673"/>
            <a:ext cx="1371600" cy="199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23" name="Rectangle 39"/>
          <p:cNvSpPr>
            <a:spLocks noChangeArrowheads="1"/>
          </p:cNvSpPr>
          <p:nvPr/>
        </p:nvSpPr>
        <p:spPr bwMode="auto">
          <a:xfrm>
            <a:off x="1981201" y="147467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 err="1">
                <a:latin typeface="Helvetica" pitchFamily="34" charset="0"/>
              </a:rPr>
              <a:t>M.Goeppert</a:t>
            </a:r>
            <a:r>
              <a:rPr lang="en-US" sz="1200" dirty="0">
                <a:latin typeface="Helvetica" pitchFamily="34" charset="0"/>
              </a:rPr>
              <a:t>-Mayer, Phys. Rev. 48 (1935) 512</a:t>
            </a:r>
          </a:p>
        </p:txBody>
      </p:sp>
      <p:pic>
        <p:nvPicPr>
          <p:cNvPr id="16500" name="Picture 116" descr="feynma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4"/>
          <a:stretch>
            <a:fillRect/>
          </a:stretch>
        </p:blipFill>
        <p:spPr bwMode="auto">
          <a:xfrm>
            <a:off x="2088532" y="2692659"/>
            <a:ext cx="2792412" cy="28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1" name="Picture 117" descr="feynma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4"/>
          <a:stretch>
            <a:fillRect/>
          </a:stretch>
        </p:blipFill>
        <p:spPr bwMode="auto">
          <a:xfrm>
            <a:off x="7186128" y="2692659"/>
            <a:ext cx="2772533" cy="28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02" name="Text Box 118"/>
          <p:cNvSpPr txBox="1">
            <a:spLocks noChangeArrowheads="1"/>
          </p:cNvSpPr>
          <p:nvPr/>
        </p:nvSpPr>
        <p:spPr bwMode="auto">
          <a:xfrm>
            <a:off x="1802783" y="3883079"/>
            <a:ext cx="1120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pitchFamily="18" charset="2"/>
                <a:sym typeface="Symbol" pitchFamily="18" charset="2"/>
              </a:rPr>
              <a:t></a:t>
            </a:r>
          </a:p>
        </p:txBody>
      </p:sp>
      <p:sp>
        <p:nvSpPr>
          <p:cNvPr id="16503" name="Text Box 119"/>
          <p:cNvSpPr txBox="1">
            <a:spLocks noChangeArrowheads="1"/>
          </p:cNvSpPr>
          <p:nvPr/>
        </p:nvSpPr>
        <p:spPr bwMode="auto">
          <a:xfrm>
            <a:off x="7159852" y="3898600"/>
            <a:ext cx="1120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pitchFamily="18" charset="2"/>
                <a:sym typeface="Symbol" pitchFamily="18" charset="2"/>
              </a:rPr>
              <a:t></a:t>
            </a:r>
          </a:p>
        </p:txBody>
      </p:sp>
      <p:pic>
        <p:nvPicPr>
          <p:cNvPr id="64514" name="Picture 2" descr="http://upload.wikimedia.org/wikipedia/commons/thumb/5/59/Ettore_Majorana.jpg/220px-Ettore_Majora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625" y="165178"/>
            <a:ext cx="1626932" cy="24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49625" y="2642553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30204" pitchFamily="34" charset="0"/>
              </a:rPr>
              <a:t>Ettore </a:t>
            </a:r>
            <a:r>
              <a:rPr lang="en-US" sz="1200" dirty="0" err="1">
                <a:latin typeface="Helvetica" panose="020B0604020202030204" pitchFamily="34" charset="0"/>
              </a:rPr>
              <a:t>Majorana</a:t>
            </a:r>
            <a:endParaRPr lang="en-US" sz="1200" dirty="0">
              <a:latin typeface="Helvetica" panose="020B0604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6782" y="849868"/>
            <a:ext cx="5035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most promising approach to determine the nature of the neutrino!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Lepton number is violated in this decay!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159851" y="2590800"/>
            <a:ext cx="2706454" cy="30784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DA9F1-B92D-4A82-9A26-03759905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EC1A5-7A91-4E2E-B682-3BC1746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388B52-F11A-4442-9A97-BB769FB0716B}"/>
                  </a:ext>
                </a:extLst>
              </p:cNvPr>
              <p:cNvSpPr txBox="1"/>
              <p:nvPr/>
            </p:nvSpPr>
            <p:spPr>
              <a:xfrm>
                <a:off x="10339660" y="3852301"/>
                <a:ext cx="1159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388B52-F11A-4442-9A97-BB769FB07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660" y="3852301"/>
                <a:ext cx="115910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0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0" grpId="0"/>
      <p:bldP spid="16503" grpId="0"/>
      <p:bldP spid="2" grpId="0"/>
      <p:bldP spid="17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EXO-200 TPC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1828801" y="990600"/>
            <a:ext cx="5895475" cy="5334000"/>
            <a:chOff x="304800" y="990600"/>
            <a:chExt cx="5895474" cy="5334000"/>
          </a:xfrm>
        </p:grpSpPr>
        <p:pic>
          <p:nvPicPr>
            <p:cNvPr id="24" name="Picture 23" descr="teflontile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990600"/>
              <a:ext cx="5895474" cy="53340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638800" y="1066800"/>
              <a:ext cx="533400" cy="480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373734" y="901610"/>
            <a:ext cx="2534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Teflon Reflectors</a:t>
            </a:r>
          </a:p>
          <a:p>
            <a:r>
              <a:rPr lang="en-US" dirty="0"/>
              <a:t>(increase light collection)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73734" y="1663610"/>
            <a:ext cx="269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APD plane and wire planes</a:t>
            </a:r>
          </a:p>
          <a:p>
            <a:r>
              <a:rPr lang="en-US" dirty="0"/>
              <a:t>(wires are photo-etched)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49933" y="3568608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Acrylic supports and field shaping rings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73733" y="509261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Kapton</a:t>
            </a:r>
            <a:r>
              <a:rPr lang="en-US" dirty="0"/>
              <a:t> flex cables</a:t>
            </a:r>
          </a:p>
          <a:p>
            <a:r>
              <a:rPr lang="en-US" dirty="0"/>
              <a:t>(spring connections eliminate solder joints and glue)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553200" y="3124200"/>
            <a:ext cx="609600" cy="0"/>
          </a:xfrm>
          <a:prstGeom prst="straightConnector1">
            <a:avLst/>
          </a:prstGeom>
          <a:ln w="73025" cmpd="sng">
            <a:solidFill>
              <a:schemeClr val="tx1"/>
            </a:solidFill>
            <a:round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373733" y="2769879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HV plane</a:t>
            </a:r>
          </a:p>
          <a:p>
            <a:r>
              <a:rPr lang="en-US" dirty="0"/>
              <a:t>(photo-etched phosphor bronze)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2590800"/>
            <a:ext cx="4191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209800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 cm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33600" y="2971800"/>
            <a:ext cx="76200" cy="2133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4343402"/>
            <a:ext cx="75373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 cm</a:t>
            </a:r>
          </a:p>
          <a:p>
            <a:r>
              <a:rPr lang="en-US" dirty="0">
                <a:solidFill>
                  <a:srgbClr val="FF0000"/>
                </a:solidFill>
              </a:rPr>
              <a:t>(half)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D498-EABE-DF47-9E02-0A42A1AF228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D8D27818-A60A-4048-8973-1E4FC5D05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2650" y="6356352"/>
            <a:ext cx="20574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1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11A5C-22A2-423D-98E8-7E40F44C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2014 incidents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23" y="914400"/>
            <a:ext cx="418372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6172934" cy="394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533436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EXO-200 is about 1.2 km from the radiation event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2733764"/>
            <a:ext cx="1295400" cy="221299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33800" y="5011027"/>
            <a:ext cx="76200" cy="762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91401" y="3718367"/>
            <a:ext cx="3257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Feb. 5 2014: </a:t>
            </a:r>
            <a:r>
              <a:rPr lang="en-US" dirty="0"/>
              <a:t>Fire in WIPP underground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Feb. 14, 2014: </a:t>
            </a:r>
            <a:r>
              <a:rPr lang="en-US" dirty="0"/>
              <a:t>Radiation release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far no radioactivity has been measured at EXO-200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EXO clean up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 background data taking resumed in April 2016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914401"/>
            <a:ext cx="2293803" cy="183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20989" y="882134"/>
            <a:ext cx="19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EXO-200 note pad</a:t>
            </a:r>
            <a:r>
              <a:rPr lang="en-US" dirty="0"/>
              <a:t> 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0B3C1ACE-09DD-4ED4-9898-786AB7A0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404B2-3AB4-4B41-9FC5-FF820B5B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30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70E4-F57C-4361-8DF1-1294BEBA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2"/>
            <a:ext cx="10515600" cy="1325563"/>
          </a:xfrm>
        </p:spPr>
        <p:txBody>
          <a:bodyPr/>
          <a:lstStyle/>
          <a:p>
            <a:r>
              <a:rPr lang="en-US" dirty="0"/>
              <a:t>nEXO publications (since 2018)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ED68-3BD0-4370-BFA2-84003F9F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FB288-ACA4-4DFC-B94D-0F8EFEAB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Brunner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B82EB-F3D1-4805-8C64-A1FD85B4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E200A-CBAB-4B8F-9515-04153EE4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73" y="1155608"/>
            <a:ext cx="10515600" cy="570239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Simulation of charge readout with segmented tiles in nEXO</a:t>
            </a:r>
            <a:br>
              <a:rPr lang="en-US" sz="1600" dirty="0"/>
            </a:br>
            <a:r>
              <a:rPr lang="en-US" sz="1600" dirty="0"/>
              <a:t>Z. Li, et al., (nEXO), </a:t>
            </a:r>
            <a:r>
              <a:rPr lang="en-US" sz="1600" i="1" dirty="0"/>
              <a:t>Accepted for publication with JINST </a:t>
            </a:r>
            <a:r>
              <a:rPr lang="en-US" sz="1600" i="1" dirty="0">
                <a:hlinkClick r:id="rId2"/>
              </a:rPr>
              <a:t>arXiv:1907.07512</a:t>
            </a:r>
            <a:r>
              <a:rPr lang="en-US" sz="1600" i="1" dirty="0"/>
              <a:t>.</a:t>
            </a:r>
            <a:endParaRPr lang="en-US" sz="1600" b="1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7030A0"/>
                </a:solidFill>
              </a:rPr>
              <a:t>Characterization of the Hamamatsu VUV4 MPPCs for nEXO </a:t>
            </a:r>
            <a:r>
              <a:rPr lang="en-US" sz="1600" dirty="0">
                <a:solidFill>
                  <a:srgbClr val="7030A0"/>
                </a:solidFill>
              </a:rPr>
              <a:t>(paper led by G. Gallina and TRIUMF group)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Accepted for publication in NIM (2019) 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Study of Silicon Photomultiplier Performance in External Electric Fields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JINST 13, T09006 (2018) (arXiv:1807.03007) (nEXO Collaboration)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VUV-sensitive Silicon Photomultipliers for Xenon Scintillation Light Detection in nEXO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IEEE Transactions on Nuclear Science 1 (2018) (arXiv:1806.02220)(nEXO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nEXO Pre-Conceptual Design Report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arXiv:1805.11142v2 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Characterization of an Ionization Readout Tile for nEXO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JINST 13, P01006 (2018) (</a:t>
            </a:r>
            <a:r>
              <a:rPr lang="en-US" sz="1600" dirty="0" err="1"/>
              <a:t>arXiv</a:t>
            </a:r>
            <a:r>
              <a:rPr lang="en-US" sz="1600" dirty="0"/>
              <a:t>: arXiv:1710.05109v1)(nEXO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Sensitivity and Discovery Potential of nEXO to Neutrinoless Double Beta Decay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Physical Review C 97, 065503 (2018) (</a:t>
            </a:r>
            <a:r>
              <a:rPr lang="en-US" sz="1600" dirty="0" err="1"/>
              <a:t>arXiv</a:t>
            </a:r>
            <a:r>
              <a:rPr lang="en-US" sz="1600" dirty="0"/>
              <a:t>: arXiv:1710.05075v1)(nEXO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B050"/>
                </a:solidFill>
              </a:rPr>
              <a:t>Imaging individual Ba atoms in solid xenon for barium tagging in nEXO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Nature 569, 203 (2019) (arXiv:1806.10694)(nEXO Collaboration)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208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dirty="0" err="1">
                <a:latin typeface="Helvetica" pitchFamily="34" charset="0"/>
              </a:rPr>
              <a:t>Neutrinoless</a:t>
            </a:r>
            <a:r>
              <a:rPr lang="en-US" dirty="0">
                <a:latin typeface="Helvetica" pitchFamily="34" charset="0"/>
              </a:rPr>
              <a:t> double beta decay</a:t>
            </a:r>
            <a:endParaRPr lang="en-US" dirty="0"/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5081553" y="2944374"/>
            <a:ext cx="1616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FF0033"/>
                </a:solidFill>
                <a:latin typeface="Times New Roman" pitchFamily="18" charset="0"/>
              </a:rPr>
              <a:t>2</a:t>
            </a:r>
            <a:r>
              <a:rPr lang="el-GR" sz="1400" b="1" dirty="0">
                <a:solidFill>
                  <a:srgbClr val="FF0033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rgbClr val="FF0033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rgbClr val="FF0033"/>
                </a:solidFill>
                <a:cs typeface="Times New Roman" pitchFamily="18" charset="0"/>
                <a:sym typeface="KabobLight" pitchFamily="2" charset="0"/>
              </a:rPr>
              <a:t>spectrum</a:t>
            </a:r>
          </a:p>
          <a:p>
            <a:pPr algn="ctr" eaLnBrk="1" hangingPunct="1"/>
            <a:r>
              <a:rPr lang="en-US" sz="1400" b="1" dirty="0">
                <a:solidFill>
                  <a:srgbClr val="FF0033"/>
                </a:solidFill>
                <a:cs typeface="Times New Roman" pitchFamily="18" charset="0"/>
                <a:sym typeface="KabobLight" pitchFamily="2" charset="0"/>
              </a:rPr>
              <a:t>(normalized to 1)</a:t>
            </a:r>
          </a:p>
        </p:txBody>
      </p:sp>
      <p:sp>
        <p:nvSpPr>
          <p:cNvPr id="34" name="Rectangle 52"/>
          <p:cNvSpPr>
            <a:spLocks noChangeArrowheads="1"/>
          </p:cNvSpPr>
          <p:nvPr/>
        </p:nvSpPr>
        <p:spPr bwMode="auto">
          <a:xfrm>
            <a:off x="4712378" y="4910644"/>
            <a:ext cx="3809323" cy="64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Calibri" pitchFamily="34" charset="0"/>
              </a:rPr>
              <a:t>kinetic energy </a:t>
            </a:r>
            <a:r>
              <a:rPr lang="en-US" altLang="en-US" dirty="0" err="1">
                <a:latin typeface="Calibri" pitchFamily="34" charset="0"/>
              </a:rPr>
              <a:t>K</a:t>
            </a:r>
            <a:r>
              <a:rPr lang="en-US" altLang="en-US" baseline="-25000" dirty="0" err="1">
                <a:latin typeface="Calibri" pitchFamily="34" charset="0"/>
              </a:rPr>
              <a:t>e</a:t>
            </a:r>
            <a:r>
              <a:rPr lang="en-US" altLang="en-US" dirty="0">
                <a:latin typeface="Calibri" pitchFamily="34" charset="0"/>
              </a:rPr>
              <a:t> of the two electrons </a:t>
            </a:r>
            <a:br>
              <a:rPr lang="en-US" altLang="en-US" dirty="0">
                <a:latin typeface="Calibri" pitchFamily="34" charset="0"/>
              </a:rPr>
            </a:br>
            <a:r>
              <a:rPr lang="en-US" altLang="en-US" dirty="0">
                <a:latin typeface="Calibri" pitchFamily="34" charset="0"/>
              </a:rPr>
              <a:t>in units of kinematic endpoint (Q)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1600" y="5678489"/>
            <a:ext cx="3414003" cy="646325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6" tIns="45717" rIns="91436" bIns="45717">
            <a:spAutoFit/>
          </a:bodyPr>
          <a:lstStyle/>
          <a:p>
            <a:pPr algn="ctr" defTabSz="457177">
              <a:defRPr/>
            </a:pPr>
            <a:r>
              <a:rPr lang="en-US" dirty="0"/>
              <a:t>Smeared by the energy resolution </a:t>
            </a:r>
            <a:br>
              <a:rPr lang="en-US" dirty="0"/>
            </a:br>
            <a:r>
              <a:rPr lang="en-US" dirty="0"/>
              <a:t>of the hypothetical detector</a:t>
            </a:r>
          </a:p>
        </p:txBody>
      </p:sp>
      <p:sp>
        <p:nvSpPr>
          <p:cNvPr id="37" name="Rectangle 44"/>
          <p:cNvSpPr>
            <a:spLocks/>
          </p:cNvSpPr>
          <p:nvPr/>
        </p:nvSpPr>
        <p:spPr bwMode="auto">
          <a:xfrm>
            <a:off x="6822584" y="752010"/>
            <a:ext cx="1994521" cy="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[</a:t>
            </a:r>
            <a:r>
              <a:rPr lang="en-US" altLang="en-US" sz="1400" dirty="0" err="1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arXiv:hep-ph</a:t>
            </a:r>
            <a:r>
              <a:rPr lang="en-US" altLang="en-US" sz="1400" dirty="0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/0611243]</a:t>
            </a:r>
          </a:p>
        </p:txBody>
      </p:sp>
      <p:pic>
        <p:nvPicPr>
          <p:cNvPr id="50486" name="Picture 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957184"/>
            <a:ext cx="4890861" cy="375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35"/>
          <p:cNvSpPr>
            <a:spLocks noChangeArrowheads="1"/>
          </p:cNvSpPr>
          <p:nvPr/>
        </p:nvSpPr>
        <p:spPr bwMode="auto">
          <a:xfrm rot="20648269">
            <a:off x="8016692" y="3991154"/>
            <a:ext cx="511175" cy="1830389"/>
          </a:xfrm>
          <a:custGeom>
            <a:avLst/>
            <a:gdLst>
              <a:gd name="T0" fmla="*/ 0 w 510822"/>
              <a:gd name="T1" fmla="*/ 1657350 h 1507067"/>
              <a:gd name="T2" fmla="*/ 474461 w 510822"/>
              <a:gd name="T3" fmla="*/ 968339 h 1507067"/>
              <a:gd name="T4" fmla="*/ 220285 w 510822"/>
              <a:gd name="T5" fmla="*/ 0 h 1507067"/>
              <a:gd name="T6" fmla="*/ 220285 w 510822"/>
              <a:gd name="T7" fmla="*/ 0 h 1507067"/>
              <a:gd name="T8" fmla="*/ 0 60000 65536"/>
              <a:gd name="T9" fmla="*/ 0 60000 65536"/>
              <a:gd name="T10" fmla="*/ 0 60000 65536"/>
              <a:gd name="T11" fmla="*/ 0 60000 65536"/>
              <a:gd name="T12" fmla="*/ 0 w 510822"/>
              <a:gd name="T13" fmla="*/ 0 h 1507067"/>
              <a:gd name="T14" fmla="*/ 510822 w 510822"/>
              <a:gd name="T15" fmla="*/ 1507067 h 15070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0822" h="1507067">
                <a:moveTo>
                  <a:pt x="0" y="1507067"/>
                </a:moveTo>
                <a:cubicBezTo>
                  <a:pt x="218722" y="1319389"/>
                  <a:pt x="437444" y="1131711"/>
                  <a:pt x="474133" y="880533"/>
                </a:cubicBezTo>
                <a:cubicBezTo>
                  <a:pt x="510822" y="629355"/>
                  <a:pt x="220133" y="0"/>
                  <a:pt x="220133" y="0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7" rIns="91436" bIns="45717" anchor="ctr"/>
          <a:lstStyle/>
          <a:p>
            <a:pPr algn="ctr" defTabSz="457177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695AB5-F0C3-4506-8393-731C45FE7C97}"/>
              </a:ext>
            </a:extLst>
          </p:cNvPr>
          <p:cNvSpPr/>
          <p:nvPr/>
        </p:nvSpPr>
        <p:spPr>
          <a:xfrm>
            <a:off x="5216043" y="3092567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2nbb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1773E-5E33-408D-B49A-196275A44E26}"/>
              </a:ext>
            </a:extLst>
          </p:cNvPr>
          <p:cNvSpPr/>
          <p:nvPr/>
        </p:nvSpPr>
        <p:spPr>
          <a:xfrm>
            <a:off x="7689049" y="3092567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0nbb</a:t>
            </a:r>
            <a:endParaRPr lang="en-US" dirty="0"/>
          </a:p>
        </p:txBody>
      </p:sp>
      <p:sp>
        <p:nvSpPr>
          <p:cNvPr id="23" name="Date Placeholder 7">
            <a:extLst>
              <a:ext uri="{FF2B5EF4-FFF2-40B4-BE49-F238E27FC236}">
                <a16:creationId xmlns:a16="http://schemas.microsoft.com/office/drawing/2014/main" id="{6EE50187-5760-44D3-871A-839E3AB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5849125A-746E-4286-9B34-9E53D54B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65976C25-A6CE-4313-A44C-6F5BEF62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5</a:t>
            </a:fld>
            <a:endParaRPr lang="en-US"/>
          </a:p>
        </p:txBody>
      </p:sp>
      <p:pic>
        <p:nvPicPr>
          <p:cNvPr id="26" name="Picture 18" descr="feynman2">
            <a:extLst>
              <a:ext uri="{FF2B5EF4-FFF2-40B4-BE49-F238E27FC236}">
                <a16:creationId xmlns:a16="http://schemas.microsoft.com/office/drawing/2014/main" id="{1FFEF647-A5DE-4858-9C08-E81534E9F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4"/>
          <a:stretch>
            <a:fillRect/>
          </a:stretch>
        </p:blipFill>
        <p:spPr bwMode="auto">
          <a:xfrm>
            <a:off x="9353980" y="1643178"/>
            <a:ext cx="2200740" cy="22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C90B2E28-A853-4E20-97D3-5259528A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630" y="925104"/>
            <a:ext cx="182293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</a:rPr>
              <a:t>0</a:t>
            </a:r>
            <a:r>
              <a:rPr lang="el-GR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peak</a:t>
            </a:r>
          </a:p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(normalized to 10</a:t>
            </a:r>
            <a:r>
              <a:rPr lang="en-US" sz="1400" b="1" baseline="30000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-6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)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6C6DDE31-1D0D-4199-B188-11A4B9AF5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9158" y="4001442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</a:rPr>
              <a:t>0</a:t>
            </a:r>
            <a:r>
              <a:rPr lang="el-GR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peak</a:t>
            </a:r>
          </a:p>
          <a:p>
            <a:pPr eaLnBrk="1" hangingPunct="1"/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(normalized to 10</a:t>
            </a:r>
            <a:r>
              <a:rPr lang="en-US" sz="1400" b="1" baseline="30000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-2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)</a:t>
            </a:r>
            <a:endParaRPr lang="en-US" sz="18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1E658B95-022C-4EBC-8AF0-A3D3845385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0" y="1224401"/>
            <a:ext cx="1581580" cy="30985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2">
            <a:extLst>
              <a:ext uri="{FF2B5EF4-FFF2-40B4-BE49-F238E27FC236}">
                <a16:creationId xmlns:a16="http://schemas.microsoft.com/office/drawing/2014/main" id="{AE25B3A6-C6CE-4DFE-BAEB-995849EC3F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0" y="3825903"/>
            <a:ext cx="1109330" cy="13649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Picture 116" descr="feynman2">
            <a:extLst>
              <a:ext uri="{FF2B5EF4-FFF2-40B4-BE49-F238E27FC236}">
                <a16:creationId xmlns:a16="http://schemas.microsoft.com/office/drawing/2014/main" id="{3C3269FD-82D9-489B-85A5-D8B96C5E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4"/>
          <a:stretch>
            <a:fillRect/>
          </a:stretch>
        </p:blipFill>
        <p:spPr bwMode="auto">
          <a:xfrm>
            <a:off x="1055857" y="1589202"/>
            <a:ext cx="2335043" cy="23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584684-E329-49D0-B313-E86B94AB2F81}"/>
              </a:ext>
            </a:extLst>
          </p:cNvPr>
          <p:cNvCxnSpPr/>
          <p:nvPr/>
        </p:nvCxnSpPr>
        <p:spPr>
          <a:xfrm>
            <a:off x="3390900" y="2663826"/>
            <a:ext cx="2095500" cy="171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EEDA8AD-DC4A-4EB0-BE7B-ED4E5200D836}"/>
              </a:ext>
            </a:extLst>
          </p:cNvPr>
          <p:cNvSpPr/>
          <p:nvPr/>
        </p:nvSpPr>
        <p:spPr>
          <a:xfrm>
            <a:off x="1105786" y="1539902"/>
            <a:ext cx="2254045" cy="237319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E0FD49-5367-450F-81BE-6B9B30E437B6}"/>
              </a:ext>
            </a:extLst>
          </p:cNvPr>
          <p:cNvSpPr/>
          <p:nvPr/>
        </p:nvSpPr>
        <p:spPr>
          <a:xfrm>
            <a:off x="9480221" y="1589203"/>
            <a:ext cx="1974587" cy="223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6" name="Picture 18" descr="feynma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4"/>
          <a:stretch>
            <a:fillRect/>
          </a:stretch>
        </p:blipFill>
        <p:spPr bwMode="auto">
          <a:xfrm>
            <a:off x="9353980" y="1643178"/>
            <a:ext cx="2200740" cy="22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dirty="0" err="1">
                <a:latin typeface="Helvetica" pitchFamily="34" charset="0"/>
              </a:rPr>
              <a:t>Neutrinoless</a:t>
            </a:r>
            <a:r>
              <a:rPr lang="en-US" dirty="0">
                <a:latin typeface="Helvetica" pitchFamily="34" charset="0"/>
              </a:rPr>
              <a:t> double beta decay</a:t>
            </a:r>
            <a:endParaRPr lang="en-US" dirty="0"/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5081553" y="2944374"/>
            <a:ext cx="1616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FF0033"/>
                </a:solidFill>
                <a:latin typeface="Times New Roman" pitchFamily="18" charset="0"/>
              </a:rPr>
              <a:t>2</a:t>
            </a:r>
            <a:r>
              <a:rPr lang="el-GR" sz="1400" b="1" dirty="0">
                <a:solidFill>
                  <a:srgbClr val="FF0033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rgbClr val="FF0033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rgbClr val="FF0033"/>
                </a:solidFill>
                <a:cs typeface="Times New Roman" pitchFamily="18" charset="0"/>
                <a:sym typeface="KabobLight" pitchFamily="2" charset="0"/>
              </a:rPr>
              <a:t>spectrum</a:t>
            </a:r>
          </a:p>
          <a:p>
            <a:pPr algn="ctr" eaLnBrk="1" hangingPunct="1"/>
            <a:r>
              <a:rPr lang="en-US" sz="1400" b="1" dirty="0">
                <a:solidFill>
                  <a:srgbClr val="FF0033"/>
                </a:solidFill>
                <a:cs typeface="Times New Roman" pitchFamily="18" charset="0"/>
                <a:sym typeface="KabobLight" pitchFamily="2" charset="0"/>
              </a:rPr>
              <a:t>(normalized to 1)</a:t>
            </a:r>
          </a:p>
        </p:txBody>
      </p:sp>
      <p:sp>
        <p:nvSpPr>
          <p:cNvPr id="17417" name="Text Box 5"/>
          <p:cNvSpPr txBox="1">
            <a:spLocks noChangeArrowheads="1"/>
          </p:cNvSpPr>
          <p:nvPr/>
        </p:nvSpPr>
        <p:spPr bwMode="auto">
          <a:xfrm>
            <a:off x="9253630" y="925104"/>
            <a:ext cx="182293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</a:rPr>
              <a:t>0</a:t>
            </a:r>
            <a:r>
              <a:rPr lang="el-GR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peak</a:t>
            </a:r>
          </a:p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(normalized to 10</a:t>
            </a:r>
            <a:r>
              <a:rPr lang="en-US" sz="1400" b="1" baseline="30000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-6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)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8789158" y="4001442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</a:rPr>
              <a:t>0</a:t>
            </a:r>
            <a:r>
              <a:rPr lang="el-GR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νββ</a:t>
            </a:r>
            <a:r>
              <a:rPr lang="en-US" sz="1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KabobLight" pitchFamily="2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peak</a:t>
            </a:r>
          </a:p>
          <a:p>
            <a:pPr eaLnBrk="1" hangingPunct="1"/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(normalized to 10</a:t>
            </a:r>
            <a:r>
              <a:rPr lang="en-US" sz="1400" b="1" baseline="30000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-2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  <a:sym typeface="KabobLight" pitchFamily="2" charset="0"/>
              </a:rPr>
              <a:t>)</a:t>
            </a:r>
            <a:endParaRPr lang="en-US" sz="18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37" name="Rectangle 44"/>
          <p:cNvSpPr>
            <a:spLocks/>
          </p:cNvSpPr>
          <p:nvPr/>
        </p:nvSpPr>
        <p:spPr bwMode="auto">
          <a:xfrm>
            <a:off x="6822584" y="752010"/>
            <a:ext cx="1994521" cy="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36613" algn="l"/>
                <a:tab pos="4672013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[</a:t>
            </a:r>
            <a:r>
              <a:rPr lang="en-US" altLang="en-US" sz="1400" dirty="0" err="1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arXiv:hep-ph</a:t>
            </a:r>
            <a:r>
              <a:rPr lang="en-US" altLang="en-US" sz="1400" dirty="0">
                <a:solidFill>
                  <a:srgbClr val="2A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/0611243]</a:t>
            </a:r>
          </a:p>
        </p:txBody>
      </p:sp>
      <p:pic>
        <p:nvPicPr>
          <p:cNvPr id="50486" name="Picture 3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957184"/>
            <a:ext cx="4890861" cy="375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Line 11"/>
          <p:cNvSpPr>
            <a:spLocks noChangeShapeType="1"/>
          </p:cNvSpPr>
          <p:nvPr/>
        </p:nvSpPr>
        <p:spPr bwMode="auto">
          <a:xfrm flipH="1">
            <a:off x="7772400" y="1224401"/>
            <a:ext cx="1581580" cy="30985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12"/>
          <p:cNvSpPr>
            <a:spLocks noChangeShapeType="1"/>
          </p:cNvSpPr>
          <p:nvPr/>
        </p:nvSpPr>
        <p:spPr bwMode="auto">
          <a:xfrm flipH="1">
            <a:off x="8077200" y="3825903"/>
            <a:ext cx="1109330" cy="13649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116" descr="feynma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4"/>
          <a:stretch>
            <a:fillRect/>
          </a:stretch>
        </p:blipFill>
        <p:spPr bwMode="auto">
          <a:xfrm>
            <a:off x="1055857" y="1589202"/>
            <a:ext cx="2335043" cy="23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390900" y="2663826"/>
            <a:ext cx="2095500" cy="171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05786" y="1539902"/>
            <a:ext cx="2254045" cy="237319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80221" y="1589203"/>
            <a:ext cx="1974587" cy="223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1839914" y="4689476"/>
          <a:ext cx="4624387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574640" imgH="317160" progId="Equation.3">
                  <p:embed/>
                </p:oleObj>
              </mc:Choice>
              <mc:Fallback>
                <p:oleObj name="Equation" r:id="rId6" imgW="1574640" imgH="317160" progId="Equation.3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l="-5617" t="-9818" r="-5617" b="-16364"/>
                      <a:stretch>
                        <a:fillRect/>
                      </a:stretch>
                    </p:blipFill>
                    <p:spPr bwMode="auto">
                      <a:xfrm>
                        <a:off x="1839914" y="4689476"/>
                        <a:ext cx="4624387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mpd="dbl">
                            <a:solidFill>
                              <a:srgbClr val="CC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4"/>
          <p:cNvGraphicFramePr>
            <a:graphicFrameLocks noChangeAspect="1"/>
          </p:cNvGraphicFramePr>
          <p:nvPr/>
        </p:nvGraphicFramePr>
        <p:xfrm>
          <a:off x="6229350" y="5748060"/>
          <a:ext cx="21526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8" imgW="1143000" imgH="469900" progId="Equation.3">
                  <p:embed/>
                </p:oleObj>
              </mc:Choice>
              <mc:Fallback>
                <p:oleObj name="Equation" r:id="rId8" imgW="1143000" imgH="469900" progId="Equation.3">
                  <p:embed/>
                  <p:pic>
                    <p:nvPicPr>
                      <p:cNvPr id="2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5748060"/>
                        <a:ext cx="215265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6"/>
          <p:cNvSpPr txBox="1">
            <a:spLocks/>
          </p:cNvSpPr>
          <p:nvPr/>
        </p:nvSpPr>
        <p:spPr bwMode="auto">
          <a:xfrm>
            <a:off x="6599238" y="4835525"/>
            <a:ext cx="3927678" cy="7078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i="1" dirty="0">
                <a:solidFill>
                  <a:srgbClr val="000000"/>
                </a:solidFill>
                <a:latin typeface="Helvetica" pitchFamily="34" charset="0"/>
              </a:rPr>
              <a:t>G</a:t>
            </a:r>
            <a:r>
              <a:rPr lang="en-US" sz="2000" baseline="30000" dirty="0">
                <a:solidFill>
                  <a:srgbClr val="000000"/>
                </a:solidFill>
                <a:latin typeface="Helvetica" pitchFamily="34" charset="0"/>
              </a:rPr>
              <a:t>0</a:t>
            </a:r>
            <a:r>
              <a:rPr lang="en-US" sz="2000" baseline="30000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en-US" sz="2000" i="1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is a phase space factor</a:t>
            </a:r>
          </a:p>
          <a:p>
            <a:pPr eaLnBrk="1" hangingPunct="1"/>
            <a:r>
              <a:rPr lang="en-US" sz="2000" i="1" dirty="0">
                <a:solidFill>
                  <a:srgbClr val="000000"/>
                </a:solidFill>
                <a:latin typeface="Helvetica" pitchFamily="34" charset="0"/>
              </a:rPr>
              <a:t>M</a:t>
            </a:r>
            <a:r>
              <a:rPr lang="en-US" sz="2000" i="1" baseline="30000" dirty="0">
                <a:solidFill>
                  <a:srgbClr val="000000"/>
                </a:solidFill>
                <a:latin typeface="Helvetica" pitchFamily="34" charset="0"/>
              </a:rPr>
              <a:t>0</a:t>
            </a:r>
            <a:r>
              <a:rPr lang="en-US" sz="2000" baseline="30000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en-US" sz="2000" i="1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is the nuclear matrix element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752600" y="5926932"/>
            <a:ext cx="457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Helvetica" pitchFamily="34" charset="0"/>
              </a:rPr>
              <a:t>Effective Majorana mass: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8631865" y="5937311"/>
            <a:ext cx="1997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(light neutrino exchange mechanism only)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695AB5-F0C3-4506-8393-731C45FE7C97}"/>
              </a:ext>
            </a:extLst>
          </p:cNvPr>
          <p:cNvSpPr/>
          <p:nvPr/>
        </p:nvSpPr>
        <p:spPr>
          <a:xfrm>
            <a:off x="5216043" y="3092567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2nbb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1773E-5E33-408D-B49A-196275A44E26}"/>
              </a:ext>
            </a:extLst>
          </p:cNvPr>
          <p:cNvSpPr/>
          <p:nvPr/>
        </p:nvSpPr>
        <p:spPr>
          <a:xfrm>
            <a:off x="7689049" y="3092567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0nbb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5375E5-2E4C-47BE-B486-AB3924B4D7C9}"/>
              </a:ext>
            </a:extLst>
          </p:cNvPr>
          <p:cNvSpPr txBox="1"/>
          <p:nvPr/>
        </p:nvSpPr>
        <p:spPr>
          <a:xfrm>
            <a:off x="1888565" y="4458448"/>
            <a:ext cx="217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</a:rPr>
              <a:t>Nuclear Physics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526F39-7633-4628-8686-FAEEF88F3A8A}"/>
              </a:ext>
            </a:extLst>
          </p:cNvPr>
          <p:cNvSpPr/>
          <p:nvPr/>
        </p:nvSpPr>
        <p:spPr>
          <a:xfrm>
            <a:off x="4075113" y="4712737"/>
            <a:ext cx="1210609" cy="938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6CEC6470-9277-4F69-96FB-53F49369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BAB6AA53-A4C0-46C2-8957-11B1F6F2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81947854-5DD1-44FB-A3D8-56DEA74C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Challenges of double-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 decay experiments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59710" y="2273359"/>
            <a:ext cx="8229600" cy="3728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ε	detection efficiency</a:t>
            </a:r>
          </a:p>
          <a:p>
            <a:pPr marL="0" indent="0">
              <a:buNone/>
            </a:pPr>
            <a:r>
              <a:rPr lang="en-US" dirty="0"/>
              <a:t>A	isotopic abundance</a:t>
            </a:r>
          </a:p>
          <a:p>
            <a:pPr marL="0" indent="0">
              <a:buNone/>
            </a:pPr>
            <a:r>
              <a:rPr lang="en-US" dirty="0"/>
              <a:t>M 	active mass</a:t>
            </a:r>
          </a:p>
          <a:p>
            <a:pPr marL="0" indent="0">
              <a:buNone/>
            </a:pPr>
            <a:r>
              <a:rPr lang="en-US" dirty="0"/>
              <a:t>T 	exposure</a:t>
            </a:r>
          </a:p>
          <a:p>
            <a:pPr marL="0" indent="0">
              <a:buNone/>
            </a:pPr>
            <a:r>
              <a:rPr lang="en-US" dirty="0"/>
              <a:t>b 	background rate </a:t>
            </a:r>
          </a:p>
          <a:p>
            <a:pPr marL="0" indent="0">
              <a:buNone/>
            </a:pPr>
            <a:r>
              <a:rPr lang="en-US" dirty="0"/>
              <a:t>ΔΕ	energy resolution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975509" y="1108308"/>
          <a:ext cx="2769406" cy="989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1244520" imgH="444240" progId="Equation.3">
                  <p:embed/>
                </p:oleObj>
              </mc:Choice>
              <mc:Fallback>
                <p:oleObj name="Equation" r:id="rId4" imgW="1244520" imgH="44424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509" y="1108308"/>
                        <a:ext cx="2769406" cy="989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84033" y="2276872"/>
            <a:ext cx="3776133" cy="2123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baseline="-25000" dirty="0"/>
              <a:t>1/2</a:t>
            </a:r>
            <a:r>
              <a:rPr lang="en-US" sz="2200" baseline="30000" dirty="0"/>
              <a:t>0</a:t>
            </a:r>
            <a:r>
              <a:rPr lang="en-US" sz="2200" baseline="30000" dirty="0">
                <a:latin typeface="Symbol" panose="05050102010706020507" pitchFamily="18" charset="2"/>
              </a:rPr>
              <a:t>n</a:t>
            </a:r>
            <a:r>
              <a:rPr lang="en-US" sz="2200" baseline="-25000" dirty="0"/>
              <a:t> </a:t>
            </a:r>
            <a:r>
              <a:rPr lang="en-US" sz="2200" dirty="0"/>
              <a:t>&gt; 10</a:t>
            </a:r>
            <a:r>
              <a:rPr lang="en-US" sz="2200" baseline="30000" dirty="0"/>
              <a:t>25</a:t>
            </a:r>
            <a:r>
              <a:rPr lang="en-US" sz="2200" dirty="0"/>
              <a:t> years !! </a:t>
            </a:r>
          </a:p>
          <a:p>
            <a:pPr>
              <a:buFont typeface="Wingdings" pitchFamily="1" charset="2"/>
              <a:buChar char="à"/>
            </a:pPr>
            <a:r>
              <a:rPr lang="en-US" sz="2200" dirty="0"/>
              <a:t>Need:</a:t>
            </a:r>
          </a:p>
          <a:p>
            <a:pPr marL="508000" lvl="1" indent="-271463">
              <a:buFont typeface="Courier New"/>
              <a:buChar char="o"/>
            </a:pPr>
            <a:r>
              <a:rPr lang="en-US" sz="2200" dirty="0"/>
              <a:t>high target mass</a:t>
            </a:r>
          </a:p>
          <a:p>
            <a:pPr marL="508000" lvl="1" indent="-271463">
              <a:buFont typeface="Courier New"/>
              <a:buChar char="o"/>
            </a:pPr>
            <a:r>
              <a:rPr lang="en-US" sz="2200" dirty="0"/>
              <a:t>high exposure</a:t>
            </a:r>
          </a:p>
          <a:p>
            <a:pPr marL="508000" indent="-271463">
              <a:buFont typeface="Courier New"/>
              <a:buChar char="o"/>
            </a:pPr>
            <a:r>
              <a:rPr lang="en-US" sz="2200" dirty="0"/>
              <a:t>low background rate</a:t>
            </a:r>
          </a:p>
          <a:p>
            <a:pPr marL="508000" indent="-271463">
              <a:buFont typeface="Courier New"/>
              <a:buChar char="o"/>
            </a:pPr>
            <a:r>
              <a:rPr lang="en-US" sz="2200" dirty="0"/>
              <a:t>good energy resolution</a:t>
            </a:r>
          </a:p>
        </p:txBody>
      </p:sp>
      <p:sp>
        <p:nvSpPr>
          <p:cNvPr id="17" name="Right Brace 16"/>
          <p:cNvSpPr/>
          <p:nvPr/>
        </p:nvSpPr>
        <p:spPr>
          <a:xfrm>
            <a:off x="5029121" y="2165110"/>
            <a:ext cx="626534" cy="3471333"/>
          </a:xfrm>
          <a:prstGeom prst="rightBrace">
            <a:avLst>
              <a:gd name="adj1" fmla="val 81306"/>
              <a:gd name="adj2" fmla="val 50000"/>
            </a:avLst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F1FFB7-8FF2-4826-9460-82D49395D119}"/>
              </a:ext>
            </a:extLst>
          </p:cNvPr>
          <p:cNvGrpSpPr/>
          <p:nvPr/>
        </p:nvGrpSpPr>
        <p:grpSpPr>
          <a:xfrm>
            <a:off x="9254988" y="1486483"/>
            <a:ext cx="1170856" cy="1280846"/>
            <a:chOff x="7800461" y="4198289"/>
            <a:chExt cx="1170856" cy="1280846"/>
          </a:xfrm>
        </p:grpSpPr>
        <p:pic>
          <p:nvPicPr>
            <p:cNvPr id="10" name="Picture 224" descr="http://www.swedishpancakerecipe.com/wp-content/uploads/2013/01/recipe-resume.gif">
              <a:extLst>
                <a:ext uri="{FF2B5EF4-FFF2-40B4-BE49-F238E27FC236}">
                  <a16:creationId xmlns:a16="http://schemas.microsoft.com/office/drawing/2014/main" id="{633F63CC-DEAB-41BC-B547-4311B760C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0461" y="4198289"/>
              <a:ext cx="1170856" cy="128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8F99C6-50D9-495F-B46D-AD18001EAA08}"/>
                </a:ext>
              </a:extLst>
            </p:cNvPr>
            <p:cNvSpPr txBox="1"/>
            <p:nvPr/>
          </p:nvSpPr>
          <p:spPr>
            <a:xfrm>
              <a:off x="7938771" y="4577102"/>
              <a:ext cx="372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</a:rPr>
                <a:t>n</a:t>
              </a:r>
              <a:endParaRPr lang="en-US" dirty="0">
                <a:latin typeface="Symbol" panose="05050102010706020507" pitchFamily="18" charset="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601249-B8BC-403C-A2A5-B865F6F0178D}"/>
              </a:ext>
            </a:extLst>
          </p:cNvPr>
          <p:cNvSpPr txBox="1"/>
          <p:nvPr/>
        </p:nvSpPr>
        <p:spPr>
          <a:xfrm>
            <a:off x="2726993" y="1368113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7CE5E-9254-4FED-8F56-5FA10DD592E0}"/>
              </a:ext>
            </a:extLst>
          </p:cNvPr>
          <p:cNvSpPr/>
          <p:nvPr/>
        </p:nvSpPr>
        <p:spPr>
          <a:xfrm>
            <a:off x="731432" y="3341406"/>
            <a:ext cx="3992968" cy="397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9CDB6-F07A-4BDE-AC2F-9F9A294E1CE3}"/>
              </a:ext>
            </a:extLst>
          </p:cNvPr>
          <p:cNvSpPr/>
          <p:nvPr/>
        </p:nvSpPr>
        <p:spPr>
          <a:xfrm>
            <a:off x="731432" y="2787071"/>
            <a:ext cx="3992968" cy="3975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8216E6-D15F-4326-9AD9-5DE948B61AE6}"/>
              </a:ext>
            </a:extLst>
          </p:cNvPr>
          <p:cNvSpPr/>
          <p:nvPr/>
        </p:nvSpPr>
        <p:spPr>
          <a:xfrm>
            <a:off x="748922" y="4348245"/>
            <a:ext cx="3992968" cy="397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BDAAA-F73F-4A6D-9B12-991443341C9D}"/>
              </a:ext>
            </a:extLst>
          </p:cNvPr>
          <p:cNvSpPr txBox="1"/>
          <p:nvPr/>
        </p:nvSpPr>
        <p:spPr>
          <a:xfrm>
            <a:off x="814083" y="5817210"/>
            <a:ext cx="440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Strength of liquid-</a:t>
            </a:r>
            <a:r>
              <a:rPr lang="en-US" sz="2400" dirty="0" err="1">
                <a:solidFill>
                  <a:srgbClr val="FF0000"/>
                </a:solidFill>
              </a:rPr>
              <a:t>Xe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bb</a:t>
            </a:r>
            <a:r>
              <a:rPr lang="en-US" sz="2400" dirty="0">
                <a:solidFill>
                  <a:srgbClr val="FF0000"/>
                </a:solidFill>
              </a:rPr>
              <a:t> detectors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6364337" y="4480061"/>
            <a:ext cx="445437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/>
              <a:t>Natural radiation decay rates</a:t>
            </a:r>
          </a:p>
          <a:p>
            <a:r>
              <a:rPr lang="en-US" dirty="0"/>
              <a:t>A banana		 ~10 decays/s</a:t>
            </a:r>
          </a:p>
          <a:p>
            <a:r>
              <a:rPr lang="en-US" dirty="0"/>
              <a:t>A bicycle tire	 ~0.3 decays/s</a:t>
            </a:r>
          </a:p>
          <a:p>
            <a:r>
              <a:rPr lang="en-US" dirty="0"/>
              <a:t>1 l outdoor air	 ~1 decay/min</a:t>
            </a:r>
          </a:p>
          <a:p>
            <a:r>
              <a:rPr lang="en-US" dirty="0"/>
              <a:t>100 kg of </a:t>
            </a:r>
            <a:r>
              <a:rPr lang="en-US" baseline="30000" dirty="0"/>
              <a:t>136</a:t>
            </a:r>
            <a:r>
              <a:rPr lang="en-US" dirty="0"/>
              <a:t>Xe (</a:t>
            </a:r>
            <a:r>
              <a:rPr lang="en-US" dirty="0" err="1"/>
              <a:t>2</a:t>
            </a:r>
            <a:r>
              <a:rPr lang="en-US" dirty="0" err="1">
                <a:latin typeface="Symbol" panose="05050102010706020507" pitchFamily="18" charset="2"/>
              </a:rPr>
              <a:t>n</a:t>
            </a:r>
            <a:r>
              <a:rPr lang="en-US" dirty="0"/>
              <a:t>)	 ~1 decay/10 min</a:t>
            </a:r>
          </a:p>
          <a:p>
            <a:endParaRPr lang="en-US" dirty="0"/>
          </a:p>
          <a:p>
            <a:r>
              <a:rPr lang="en-US" dirty="0">
                <a:latin typeface="Symbol" pitchFamily="18" charset="2"/>
              </a:rPr>
              <a:t>0nbb</a:t>
            </a:r>
            <a:r>
              <a:rPr lang="en-US" dirty="0"/>
              <a:t> decay 	&gt;10000 x rarer than </a:t>
            </a:r>
            <a:r>
              <a:rPr lang="en-US" dirty="0">
                <a:latin typeface="Symbol" pitchFamily="18" charset="2"/>
              </a:rPr>
              <a:t>2nbb</a:t>
            </a:r>
            <a:endParaRPr lang="en-US" dirty="0"/>
          </a:p>
          <a:p>
            <a:r>
              <a:rPr lang="en-US" dirty="0"/>
              <a:t>Age of universe	1.4 x 10</a:t>
            </a:r>
            <a:r>
              <a:rPr lang="en-US" baseline="30000" dirty="0"/>
              <a:t>10</a:t>
            </a:r>
            <a:r>
              <a:rPr lang="en-US" dirty="0"/>
              <a:t> years</a:t>
            </a:r>
          </a:p>
        </p:txBody>
      </p:sp>
      <p:sp>
        <p:nvSpPr>
          <p:cNvPr id="19" name="Date Placeholder 7">
            <a:extLst>
              <a:ext uri="{FF2B5EF4-FFF2-40B4-BE49-F238E27FC236}">
                <a16:creationId xmlns:a16="http://schemas.microsoft.com/office/drawing/2014/main" id="{24781B05-2612-46CA-AEB9-2A9DE2F7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7D4B1E6F-088C-4F43-AEA6-1ACA6C6B32C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972ED-EF0D-4E7B-919D-548F487A748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9D5E2-5C0D-48DE-9A9D-F2DF39B4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02A44-1EBC-4497-983C-94C9A703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12192000" cy="1083302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Double Beta Decay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751" y="1225512"/>
            <a:ext cx="6231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Second-order weak nuclear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First-­order beta decay is forbidden energetically or by spin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l-GR" sz="2000" dirty="0"/>
              <a:t>ββ</a:t>
            </a:r>
            <a:r>
              <a:rPr lang="en-US" sz="2000" dirty="0"/>
              <a:t> is detectable</a:t>
            </a:r>
            <a:r>
              <a:rPr lang="el-GR" sz="2000" dirty="0"/>
              <a:t> 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52650" y="6356352"/>
            <a:ext cx="2057400" cy="365125"/>
          </a:xfrm>
        </p:spPr>
        <p:txBody>
          <a:bodyPr/>
          <a:lstStyle/>
          <a:p>
            <a:r>
              <a:rPr lang="en-US"/>
              <a:t>January 30, 2020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5044E8-3C80-427A-B1DB-AD077AADC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956319"/>
              </p:ext>
            </p:extLst>
          </p:nvPr>
        </p:nvGraphicFramePr>
        <p:xfrm>
          <a:off x="7441078" y="1637028"/>
          <a:ext cx="4395739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333">
                  <a:extLst>
                    <a:ext uri="{9D8B030D-6E8A-4147-A177-3AD203B41FA5}">
                      <a16:colId xmlns:a16="http://schemas.microsoft.com/office/drawing/2014/main" val="3292377367"/>
                    </a:ext>
                  </a:extLst>
                </a:gridCol>
                <a:gridCol w="1311349">
                  <a:extLst>
                    <a:ext uri="{9D8B030D-6E8A-4147-A177-3AD203B41FA5}">
                      <a16:colId xmlns:a16="http://schemas.microsoft.com/office/drawing/2014/main" val="1986024520"/>
                    </a:ext>
                  </a:extLst>
                </a:gridCol>
                <a:gridCol w="1368057">
                  <a:extLst>
                    <a:ext uri="{9D8B030D-6E8A-4147-A177-3AD203B41FA5}">
                      <a16:colId xmlns:a16="http://schemas.microsoft.com/office/drawing/2014/main" val="3900470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ββ</a:t>
                      </a:r>
                      <a:r>
                        <a:rPr lang="el-GR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decay nuclei</a:t>
                      </a: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with Q &gt; 2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Abund</a:t>
                      </a: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46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4.271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08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2.040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74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2.995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3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Zr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59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3.034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424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Pd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2.013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03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2.802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81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2.228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6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2.528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8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Xe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136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2.479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9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Nd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1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8644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3C81735-2FF9-43DA-8F28-8B26E287A599}"/>
              </a:ext>
            </a:extLst>
          </p:cNvPr>
          <p:cNvSpPr txBox="1"/>
          <p:nvPr/>
        </p:nvSpPr>
        <p:spPr>
          <a:xfrm>
            <a:off x="8796106" y="1056009"/>
            <a:ext cx="2372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35 2</a:t>
            </a:r>
            <a:r>
              <a:rPr lang="el-GR" sz="2000" dirty="0"/>
              <a:t>νββ</a:t>
            </a:r>
            <a:r>
              <a:rPr lang="en-US" sz="2000" dirty="0"/>
              <a:t> nuclei found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232F29-1734-4285-AD13-0E3FACD8B8D7}"/>
                  </a:ext>
                </a:extLst>
              </p:cNvPr>
              <p:cNvSpPr txBox="1"/>
              <p:nvPr/>
            </p:nvSpPr>
            <p:spPr>
              <a:xfrm>
                <a:off x="1886700" y="2241175"/>
                <a:ext cx="2820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(A,Z)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(A,Z+2) + 2e</a:t>
                </a:r>
                <a:r>
                  <a:rPr lang="en-US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-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+2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l-GR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232F29-1734-4285-AD13-0E3FACD8B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700" y="2241175"/>
                <a:ext cx="2820324" cy="369332"/>
              </a:xfrm>
              <a:prstGeom prst="rect">
                <a:avLst/>
              </a:prstGeom>
              <a:blipFill>
                <a:blip r:embed="rId2"/>
                <a:stretch>
                  <a:fillRect l="-1728" t="-10000" r="-647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205DA5E4-2300-4589-B6EC-97E377ADB7AD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October 15, 2019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B405336-84A2-417A-9D6D-1D7E8E6D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Thomas Brunner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0CB30F4-25CC-4CFA-9769-60249906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2972ED-EF0D-4E7B-919D-548F487A748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59D28-CE22-4A1D-9C51-945A245F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81303"/>
            <a:ext cx="4395739" cy="40401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201B8-E083-4045-945E-ED1D1CEAEEE1}"/>
              </a:ext>
            </a:extLst>
          </p:cNvPr>
          <p:cNvSpPr/>
          <p:nvPr/>
        </p:nvSpPr>
        <p:spPr>
          <a:xfrm>
            <a:off x="7441078" y="5621079"/>
            <a:ext cx="4395739" cy="3756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06AA5-EA48-4D95-A966-CE291DDAF6BC}"/>
              </a:ext>
            </a:extLst>
          </p:cNvPr>
          <p:cNvSpPr txBox="1"/>
          <p:nvPr/>
        </p:nvSpPr>
        <p:spPr>
          <a:xfrm>
            <a:off x="5949835" y="5485755"/>
            <a:ext cx="117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EXO-200 and nEXO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CF155-E783-46CE-8334-7961D5B4B2FD}"/>
              </a:ext>
            </a:extLst>
          </p:cNvPr>
          <p:cNvSpPr txBox="1"/>
          <p:nvPr/>
        </p:nvSpPr>
        <p:spPr>
          <a:xfrm>
            <a:off x="5905499" y="2610507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Legend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CC2AC9-A454-4698-BF1B-26B257F04609}"/>
              </a:ext>
            </a:extLst>
          </p:cNvPr>
          <p:cNvSpPr txBox="1"/>
          <p:nvPr/>
        </p:nvSpPr>
        <p:spPr>
          <a:xfrm>
            <a:off x="5949835" y="518895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CUORE, SNO+</a:t>
            </a:r>
          </a:p>
        </p:txBody>
      </p:sp>
    </p:spTree>
    <p:extLst>
      <p:ext uri="{BB962C8B-B14F-4D97-AF65-F5344CB8AC3E}">
        <p14:creationId xmlns:p14="http://schemas.microsoft.com/office/powerpoint/2010/main" val="35278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Searching for </a:t>
            </a:r>
            <a:r>
              <a:rPr lang="en-US" dirty="0">
                <a:latin typeface="Symbol" panose="05050102010706020507" pitchFamily="18" charset="2"/>
              </a:rPr>
              <a:t>0nbb</a:t>
            </a:r>
            <a:r>
              <a:rPr lang="en-US" dirty="0"/>
              <a:t> in </a:t>
            </a:r>
            <a:r>
              <a:rPr lang="en-US" baseline="30000" dirty="0"/>
              <a:t>136</a:t>
            </a:r>
            <a:r>
              <a:rPr lang="en-US" dirty="0"/>
              <a:t>Xe with liquid </a:t>
            </a:r>
            <a:r>
              <a:rPr lang="en-US" dirty="0" err="1"/>
              <a:t>Xe</a:t>
            </a:r>
            <a:r>
              <a:rPr lang="en-US" dirty="0"/>
              <a:t> TPC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7672" y="1047396"/>
            <a:ext cx="7988381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/>
              <a:t>Liquid-</a:t>
            </a:r>
            <a:r>
              <a:rPr lang="en-US" sz="3200" dirty="0" err="1"/>
              <a:t>Xe</a:t>
            </a:r>
            <a:r>
              <a:rPr lang="en-US" sz="3200" dirty="0"/>
              <a:t> Time Projection Chamber (TPC)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 sz="2400" dirty="0" err="1">
                <a:solidFill>
                  <a:srgbClr val="000000"/>
                </a:solidFill>
              </a:rPr>
              <a:t>Xe</a:t>
            </a:r>
            <a:r>
              <a:rPr kumimoji="1" lang="en-US" altLang="ja-JP" sz="2400" dirty="0">
                <a:solidFill>
                  <a:srgbClr val="000000"/>
                </a:solidFill>
              </a:rPr>
              <a:t> is used both as the source and detection medium.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Monolithic detector structure, excellent background rejection capabilities.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Cryogenic electronics in </a:t>
            </a:r>
            <a:r>
              <a:rPr lang="en-US" sz="2400" dirty="0" err="1"/>
              <a:t>LXe</a:t>
            </a:r>
            <a:r>
              <a:rPr lang="en-US" sz="2400" dirty="0"/>
              <a:t> (at ~168 K).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Detection of scintillation light and secondary charges.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2D read out of secondary charges at segmented anode.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Full 3D event reconstruction using also scintillation light: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Energy reconstruction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Position reconstruction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Event Multiplicity</a:t>
            </a:r>
          </a:p>
        </p:txBody>
      </p:sp>
      <p:sp>
        <p:nvSpPr>
          <p:cNvPr id="9" name="Line 71">
            <a:extLst>
              <a:ext uri="{FF2B5EF4-FFF2-40B4-BE49-F238E27FC236}">
                <a16:creationId xmlns:a16="http://schemas.microsoft.com/office/drawing/2014/main" id="{93C6504A-8178-4DE8-8EBB-9F447A767DEC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-722092" y="3557916"/>
            <a:ext cx="3312218" cy="15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72">
            <a:extLst>
              <a:ext uri="{FF2B5EF4-FFF2-40B4-BE49-F238E27FC236}">
                <a16:creationId xmlns:a16="http://schemas.microsoft.com/office/drawing/2014/main" id="{50A719F8-85DF-4C92-9A25-0A2CE24B1B8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614536" y="3559574"/>
            <a:ext cx="3312218" cy="11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73">
            <a:extLst>
              <a:ext uri="{FF2B5EF4-FFF2-40B4-BE49-F238E27FC236}">
                <a16:creationId xmlns:a16="http://schemas.microsoft.com/office/drawing/2014/main" id="{04B51482-5CF4-4803-9099-BADB247AB750}"/>
              </a:ext>
            </a:extLst>
          </p:cNvPr>
          <p:cNvSpPr>
            <a:spLocks/>
          </p:cNvSpPr>
          <p:nvPr/>
        </p:nvSpPr>
        <p:spPr bwMode="auto">
          <a:xfrm rot="16200000">
            <a:off x="1603755" y="4106061"/>
            <a:ext cx="998810" cy="2323218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74">
            <a:extLst>
              <a:ext uri="{FF2B5EF4-FFF2-40B4-BE49-F238E27FC236}">
                <a16:creationId xmlns:a16="http://schemas.microsoft.com/office/drawing/2014/main" id="{6BE76263-4EFE-4875-912E-ED3601BAFCBD}"/>
              </a:ext>
            </a:extLst>
          </p:cNvPr>
          <p:cNvSpPr>
            <a:spLocks/>
          </p:cNvSpPr>
          <p:nvPr/>
        </p:nvSpPr>
        <p:spPr bwMode="auto">
          <a:xfrm rot="16200000">
            <a:off x="1603755" y="771223"/>
            <a:ext cx="998810" cy="2323218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0">
            <a:extLst>
              <a:ext uri="{FF2B5EF4-FFF2-40B4-BE49-F238E27FC236}">
                <a16:creationId xmlns:a16="http://schemas.microsoft.com/office/drawing/2014/main" id="{70026DA3-0C6E-4256-94F3-6B480F253D02}"/>
              </a:ext>
            </a:extLst>
          </p:cNvPr>
          <p:cNvSpPr>
            <a:spLocks/>
          </p:cNvSpPr>
          <p:nvPr/>
        </p:nvSpPr>
        <p:spPr bwMode="auto">
          <a:xfrm rot="16200000">
            <a:off x="1365057" y="3577060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 dirty="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16" name="Rectangle 81">
            <a:extLst>
              <a:ext uri="{FF2B5EF4-FFF2-40B4-BE49-F238E27FC236}">
                <a16:creationId xmlns:a16="http://schemas.microsoft.com/office/drawing/2014/main" id="{C455A704-89B9-4E51-8006-CDC1A68896A9}"/>
              </a:ext>
            </a:extLst>
          </p:cNvPr>
          <p:cNvSpPr>
            <a:spLocks/>
          </p:cNvSpPr>
          <p:nvPr/>
        </p:nvSpPr>
        <p:spPr bwMode="auto">
          <a:xfrm rot="16200000">
            <a:off x="2308132" y="3585151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17" name="Rectangle 82">
            <a:extLst>
              <a:ext uri="{FF2B5EF4-FFF2-40B4-BE49-F238E27FC236}">
                <a16:creationId xmlns:a16="http://schemas.microsoft.com/office/drawing/2014/main" id="{94461FDD-9116-46B9-8C96-5B4592D9504D}"/>
              </a:ext>
            </a:extLst>
          </p:cNvPr>
          <p:cNvSpPr>
            <a:spLocks/>
          </p:cNvSpPr>
          <p:nvPr/>
        </p:nvSpPr>
        <p:spPr bwMode="auto">
          <a:xfrm rot="16200000">
            <a:off x="1505858" y="4020975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 dirty="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18" name="Rectangle 83">
            <a:extLst>
              <a:ext uri="{FF2B5EF4-FFF2-40B4-BE49-F238E27FC236}">
                <a16:creationId xmlns:a16="http://schemas.microsoft.com/office/drawing/2014/main" id="{E5FCC45E-A0FA-4B38-B806-DC4614E96D85}"/>
              </a:ext>
            </a:extLst>
          </p:cNvPr>
          <p:cNvSpPr>
            <a:spLocks/>
          </p:cNvSpPr>
          <p:nvPr/>
        </p:nvSpPr>
        <p:spPr bwMode="auto">
          <a:xfrm rot="16200000">
            <a:off x="1365057" y="3883408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19" name="Rectangle 84">
            <a:extLst>
              <a:ext uri="{FF2B5EF4-FFF2-40B4-BE49-F238E27FC236}">
                <a16:creationId xmlns:a16="http://schemas.microsoft.com/office/drawing/2014/main" id="{30E91EDE-9139-4F98-BA54-10CCFE42D48F}"/>
              </a:ext>
            </a:extLst>
          </p:cNvPr>
          <p:cNvSpPr>
            <a:spLocks/>
          </p:cNvSpPr>
          <p:nvPr/>
        </p:nvSpPr>
        <p:spPr bwMode="auto">
          <a:xfrm rot="16200000">
            <a:off x="1857861" y="3827918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0" name="Rectangle 85">
            <a:extLst>
              <a:ext uri="{FF2B5EF4-FFF2-40B4-BE49-F238E27FC236}">
                <a16:creationId xmlns:a16="http://schemas.microsoft.com/office/drawing/2014/main" id="{74DD1360-8DAA-4EFB-B7CA-50AEC10F604D}"/>
              </a:ext>
            </a:extLst>
          </p:cNvPr>
          <p:cNvSpPr>
            <a:spLocks/>
          </p:cNvSpPr>
          <p:nvPr/>
        </p:nvSpPr>
        <p:spPr bwMode="auto">
          <a:xfrm rot="16200000">
            <a:off x="1717059" y="4020975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1" name="Rectangle 86">
            <a:extLst>
              <a:ext uri="{FF2B5EF4-FFF2-40B4-BE49-F238E27FC236}">
                <a16:creationId xmlns:a16="http://schemas.microsoft.com/office/drawing/2014/main" id="{D8051209-6824-4C6B-925B-E6DE608DBA02}"/>
              </a:ext>
            </a:extLst>
          </p:cNvPr>
          <p:cNvSpPr>
            <a:spLocks/>
          </p:cNvSpPr>
          <p:nvPr/>
        </p:nvSpPr>
        <p:spPr bwMode="auto">
          <a:xfrm rot="16200000">
            <a:off x="1576258" y="3466083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2" name="Rectangle 87">
            <a:extLst>
              <a:ext uri="{FF2B5EF4-FFF2-40B4-BE49-F238E27FC236}">
                <a16:creationId xmlns:a16="http://schemas.microsoft.com/office/drawing/2014/main" id="{DAF4D2C4-7AD5-42AA-B905-FC4AA74AA0E2}"/>
              </a:ext>
            </a:extLst>
          </p:cNvPr>
          <p:cNvSpPr>
            <a:spLocks/>
          </p:cNvSpPr>
          <p:nvPr/>
        </p:nvSpPr>
        <p:spPr bwMode="auto">
          <a:xfrm rot="16200000">
            <a:off x="1762527" y="3455675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3" name="Rectangle 88">
            <a:extLst>
              <a:ext uri="{FF2B5EF4-FFF2-40B4-BE49-F238E27FC236}">
                <a16:creationId xmlns:a16="http://schemas.microsoft.com/office/drawing/2014/main" id="{519594C0-1B3B-4F3B-9EE3-135BA919CB0D}"/>
              </a:ext>
            </a:extLst>
          </p:cNvPr>
          <p:cNvSpPr>
            <a:spLocks/>
          </p:cNvSpPr>
          <p:nvPr/>
        </p:nvSpPr>
        <p:spPr bwMode="auto">
          <a:xfrm rot="16200000">
            <a:off x="2267064" y="4002480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4" name="Rectangle 89">
            <a:extLst>
              <a:ext uri="{FF2B5EF4-FFF2-40B4-BE49-F238E27FC236}">
                <a16:creationId xmlns:a16="http://schemas.microsoft.com/office/drawing/2014/main" id="{190F7040-CC28-49F1-9D26-5E4DFA6505A2}"/>
              </a:ext>
            </a:extLst>
          </p:cNvPr>
          <p:cNvSpPr>
            <a:spLocks/>
          </p:cNvSpPr>
          <p:nvPr/>
        </p:nvSpPr>
        <p:spPr bwMode="auto">
          <a:xfrm rot="16200000">
            <a:off x="1998662" y="3529662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5" name="Rectangle 90">
            <a:extLst>
              <a:ext uri="{FF2B5EF4-FFF2-40B4-BE49-F238E27FC236}">
                <a16:creationId xmlns:a16="http://schemas.microsoft.com/office/drawing/2014/main" id="{E881F3BC-156B-4BFF-9E77-1B4AA2321FEB}"/>
              </a:ext>
            </a:extLst>
          </p:cNvPr>
          <p:cNvSpPr>
            <a:spLocks/>
          </p:cNvSpPr>
          <p:nvPr/>
        </p:nvSpPr>
        <p:spPr bwMode="auto">
          <a:xfrm rot="16200000">
            <a:off x="2561866" y="3973578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6" name="Rectangle 91">
            <a:extLst>
              <a:ext uri="{FF2B5EF4-FFF2-40B4-BE49-F238E27FC236}">
                <a16:creationId xmlns:a16="http://schemas.microsoft.com/office/drawing/2014/main" id="{F40D3FC6-69A3-4B26-A213-88263E6CC857}"/>
              </a:ext>
            </a:extLst>
          </p:cNvPr>
          <p:cNvSpPr>
            <a:spLocks/>
          </p:cNvSpPr>
          <p:nvPr/>
        </p:nvSpPr>
        <p:spPr bwMode="auto">
          <a:xfrm rot="16200000">
            <a:off x="2843468" y="3807111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sp>
        <p:nvSpPr>
          <p:cNvPr id="27" name="Rectangle 92">
            <a:extLst>
              <a:ext uri="{FF2B5EF4-FFF2-40B4-BE49-F238E27FC236}">
                <a16:creationId xmlns:a16="http://schemas.microsoft.com/office/drawing/2014/main" id="{9768E4A8-B9A5-4AE8-A913-81369DA3BDFC}"/>
              </a:ext>
            </a:extLst>
          </p:cNvPr>
          <p:cNvSpPr>
            <a:spLocks/>
          </p:cNvSpPr>
          <p:nvPr/>
        </p:nvSpPr>
        <p:spPr bwMode="auto">
          <a:xfrm rot="16200000">
            <a:off x="2519333" y="3751621"/>
            <a:ext cx="20067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93000"/>
              </a:lnSpc>
            </a:pPr>
            <a:r>
              <a:rPr lang="en-US" sz="1400">
                <a:solidFill>
                  <a:srgbClr val="3926A2"/>
                </a:solidFill>
                <a:ea typeface="Arial" charset="0"/>
                <a:cs typeface="Arial" charset="0"/>
              </a:rPr>
              <a:t>e-</a:t>
            </a:r>
          </a:p>
        </p:txBody>
      </p:sp>
      <p:grpSp>
        <p:nvGrpSpPr>
          <p:cNvPr id="28" name="Group 93">
            <a:extLst>
              <a:ext uri="{FF2B5EF4-FFF2-40B4-BE49-F238E27FC236}">
                <a16:creationId xmlns:a16="http://schemas.microsoft.com/office/drawing/2014/main" id="{201FD711-BA3C-43C5-A0C7-0AF19B6B867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2017741" y="3177440"/>
            <a:ext cx="423107" cy="1366946"/>
            <a:chOff x="0" y="0"/>
            <a:chExt cx="366" cy="932"/>
          </a:xfrm>
        </p:grpSpPr>
        <p:sp>
          <p:nvSpPr>
            <p:cNvPr id="29" name="AutoShape 94">
              <a:extLst>
                <a:ext uri="{FF2B5EF4-FFF2-40B4-BE49-F238E27FC236}">
                  <a16:creationId xmlns:a16="http://schemas.microsoft.com/office/drawing/2014/main" id="{BA794962-B1BD-4A32-B4CD-54DFEF095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406"/>
              <a:ext cx="275" cy="526"/>
            </a:xfrm>
            <a:custGeom>
              <a:avLst/>
              <a:gdLst>
                <a:gd name="T0" fmla="*/ 0 w 20588"/>
                <a:gd name="T1" fmla="*/ 0 h 21182"/>
                <a:gd name="T2" fmla="*/ 20588 w 20588"/>
                <a:gd name="T3" fmla="*/ 21182 h 21182"/>
              </a:gdLst>
              <a:ahLst/>
              <a:cxnLst/>
              <a:rect l="T0" t="T1" r="T2" b="T3"/>
              <a:pathLst>
                <a:path w="20588" h="21182">
                  <a:moveTo>
                    <a:pt x="10500" y="1516"/>
                  </a:moveTo>
                  <a:cubicBezTo>
                    <a:pt x="12150" y="1275"/>
                    <a:pt x="13275" y="1194"/>
                    <a:pt x="14700" y="710"/>
                  </a:cubicBezTo>
                  <a:cubicBezTo>
                    <a:pt x="16050" y="-418"/>
                    <a:pt x="18000" y="106"/>
                    <a:pt x="20400" y="227"/>
                  </a:cubicBezTo>
                  <a:cubicBezTo>
                    <a:pt x="20925" y="1073"/>
                    <a:pt x="20475" y="1919"/>
                    <a:pt x="20100" y="2806"/>
                  </a:cubicBezTo>
                  <a:cubicBezTo>
                    <a:pt x="19275" y="4458"/>
                    <a:pt x="18225" y="6110"/>
                    <a:pt x="17400" y="7803"/>
                  </a:cubicBezTo>
                  <a:cubicBezTo>
                    <a:pt x="17325" y="7803"/>
                    <a:pt x="16650" y="8972"/>
                    <a:pt x="16500" y="9254"/>
                  </a:cubicBezTo>
                  <a:cubicBezTo>
                    <a:pt x="16350" y="9415"/>
                    <a:pt x="16500" y="9657"/>
                    <a:pt x="16200" y="9737"/>
                  </a:cubicBezTo>
                  <a:cubicBezTo>
                    <a:pt x="14925" y="9939"/>
                    <a:pt x="15525" y="9778"/>
                    <a:pt x="14400" y="10221"/>
                  </a:cubicBezTo>
                  <a:cubicBezTo>
                    <a:pt x="12975" y="11309"/>
                    <a:pt x="13425" y="10785"/>
                    <a:pt x="12900" y="11672"/>
                  </a:cubicBezTo>
                  <a:cubicBezTo>
                    <a:pt x="11775" y="11591"/>
                    <a:pt x="10575" y="11672"/>
                    <a:pt x="9600" y="11510"/>
                  </a:cubicBezTo>
                  <a:cubicBezTo>
                    <a:pt x="9300" y="11430"/>
                    <a:pt x="9450" y="11148"/>
                    <a:pt x="9300" y="11027"/>
                  </a:cubicBezTo>
                  <a:cubicBezTo>
                    <a:pt x="8625" y="10382"/>
                    <a:pt x="7500" y="9576"/>
                    <a:pt x="6600" y="9092"/>
                  </a:cubicBezTo>
                  <a:cubicBezTo>
                    <a:pt x="5850" y="8689"/>
                    <a:pt x="3900" y="8448"/>
                    <a:pt x="3900" y="8448"/>
                  </a:cubicBezTo>
                  <a:cubicBezTo>
                    <a:pt x="525" y="8730"/>
                    <a:pt x="2175" y="9213"/>
                    <a:pt x="1500" y="11188"/>
                  </a:cubicBezTo>
                  <a:cubicBezTo>
                    <a:pt x="1275" y="11712"/>
                    <a:pt x="225" y="12357"/>
                    <a:pt x="0" y="12961"/>
                  </a:cubicBezTo>
                  <a:cubicBezTo>
                    <a:pt x="2250" y="13364"/>
                    <a:pt x="-675" y="12760"/>
                    <a:pt x="1800" y="13606"/>
                  </a:cubicBezTo>
                  <a:cubicBezTo>
                    <a:pt x="2550" y="13848"/>
                    <a:pt x="3375" y="14009"/>
                    <a:pt x="4200" y="14251"/>
                  </a:cubicBezTo>
                  <a:cubicBezTo>
                    <a:pt x="4500" y="14331"/>
                    <a:pt x="4800" y="14452"/>
                    <a:pt x="5100" y="14573"/>
                  </a:cubicBezTo>
                  <a:cubicBezTo>
                    <a:pt x="5175" y="14734"/>
                    <a:pt x="5175" y="14895"/>
                    <a:pt x="5400" y="15057"/>
                  </a:cubicBezTo>
                  <a:cubicBezTo>
                    <a:pt x="5625" y="15178"/>
                    <a:pt x="6075" y="15178"/>
                    <a:pt x="6300" y="15379"/>
                  </a:cubicBezTo>
                  <a:cubicBezTo>
                    <a:pt x="6600" y="15661"/>
                    <a:pt x="6900" y="16346"/>
                    <a:pt x="6900" y="16346"/>
                  </a:cubicBezTo>
                  <a:cubicBezTo>
                    <a:pt x="6675" y="17676"/>
                    <a:pt x="6525" y="18724"/>
                    <a:pt x="6300" y="20054"/>
                  </a:cubicBezTo>
                  <a:cubicBezTo>
                    <a:pt x="6150" y="20416"/>
                    <a:pt x="6000" y="21182"/>
                    <a:pt x="6000" y="211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95">
              <a:extLst>
                <a:ext uri="{FF2B5EF4-FFF2-40B4-BE49-F238E27FC236}">
                  <a16:creationId xmlns:a16="http://schemas.microsoft.com/office/drawing/2014/main" id="{BEA62FD6-8BE0-4CE8-A165-C47EAF8C1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6" cy="412"/>
            </a:xfrm>
            <a:custGeom>
              <a:avLst/>
              <a:gdLst>
                <a:gd name="T0" fmla="*/ 0 w 20795"/>
                <a:gd name="T1" fmla="*/ 0 h 21392"/>
                <a:gd name="T2" fmla="*/ 20795 w 20795"/>
                <a:gd name="T3" fmla="*/ 21392 h 21392"/>
              </a:gdLst>
              <a:ahLst/>
              <a:cxnLst/>
              <a:rect l="T0" t="T1" r="T2" b="T3"/>
              <a:pathLst>
                <a:path w="20795" h="21392">
                  <a:moveTo>
                    <a:pt x="6868" y="21392"/>
                  </a:moveTo>
                  <a:cubicBezTo>
                    <a:pt x="6925" y="20250"/>
                    <a:pt x="6811" y="19107"/>
                    <a:pt x="7096" y="18069"/>
                  </a:cubicBezTo>
                  <a:cubicBezTo>
                    <a:pt x="7096" y="17809"/>
                    <a:pt x="7495" y="17861"/>
                    <a:pt x="7780" y="17861"/>
                  </a:cubicBezTo>
                  <a:cubicBezTo>
                    <a:pt x="14733" y="16927"/>
                    <a:pt x="9832" y="17809"/>
                    <a:pt x="13023" y="17238"/>
                  </a:cubicBezTo>
                  <a:cubicBezTo>
                    <a:pt x="13992" y="16615"/>
                    <a:pt x="14904" y="16044"/>
                    <a:pt x="15987" y="15577"/>
                  </a:cubicBezTo>
                  <a:cubicBezTo>
                    <a:pt x="16443" y="14175"/>
                    <a:pt x="15702" y="15629"/>
                    <a:pt x="17355" y="14746"/>
                  </a:cubicBezTo>
                  <a:cubicBezTo>
                    <a:pt x="18095" y="14279"/>
                    <a:pt x="18323" y="13344"/>
                    <a:pt x="19178" y="12877"/>
                  </a:cubicBezTo>
                  <a:cubicBezTo>
                    <a:pt x="19862" y="10955"/>
                    <a:pt x="18665" y="13915"/>
                    <a:pt x="20090" y="11423"/>
                  </a:cubicBezTo>
                  <a:cubicBezTo>
                    <a:pt x="20090" y="11371"/>
                    <a:pt x="20717" y="9761"/>
                    <a:pt x="20774" y="9761"/>
                  </a:cubicBezTo>
                  <a:cubicBezTo>
                    <a:pt x="20660" y="8619"/>
                    <a:pt x="21173" y="6594"/>
                    <a:pt x="20090" y="5607"/>
                  </a:cubicBezTo>
                  <a:cubicBezTo>
                    <a:pt x="19406" y="4984"/>
                    <a:pt x="17810" y="4154"/>
                    <a:pt x="17810" y="4154"/>
                  </a:cubicBezTo>
                  <a:cubicBezTo>
                    <a:pt x="17639" y="3738"/>
                    <a:pt x="17469" y="3323"/>
                    <a:pt x="17355" y="2907"/>
                  </a:cubicBezTo>
                  <a:cubicBezTo>
                    <a:pt x="17241" y="2700"/>
                    <a:pt x="17298" y="2388"/>
                    <a:pt x="17127" y="2284"/>
                  </a:cubicBezTo>
                  <a:cubicBezTo>
                    <a:pt x="16671" y="1973"/>
                    <a:pt x="15759" y="1454"/>
                    <a:pt x="15759" y="1454"/>
                  </a:cubicBezTo>
                  <a:cubicBezTo>
                    <a:pt x="15189" y="-52"/>
                    <a:pt x="15759" y="311"/>
                    <a:pt x="14619" y="0"/>
                  </a:cubicBezTo>
                  <a:cubicBezTo>
                    <a:pt x="10800" y="311"/>
                    <a:pt x="6925" y="-208"/>
                    <a:pt x="3220" y="415"/>
                  </a:cubicBezTo>
                  <a:cubicBezTo>
                    <a:pt x="2765" y="467"/>
                    <a:pt x="3164" y="1246"/>
                    <a:pt x="2993" y="1661"/>
                  </a:cubicBezTo>
                  <a:cubicBezTo>
                    <a:pt x="2765" y="2025"/>
                    <a:pt x="1967" y="2440"/>
                    <a:pt x="1625" y="2700"/>
                  </a:cubicBezTo>
                  <a:cubicBezTo>
                    <a:pt x="1283" y="3479"/>
                    <a:pt x="1169" y="3842"/>
                    <a:pt x="257" y="4154"/>
                  </a:cubicBezTo>
                  <a:cubicBezTo>
                    <a:pt x="-427" y="4984"/>
                    <a:pt x="29" y="5348"/>
                    <a:pt x="941" y="6023"/>
                  </a:cubicBezTo>
                  <a:cubicBezTo>
                    <a:pt x="1340" y="6282"/>
                    <a:pt x="2309" y="6854"/>
                    <a:pt x="2309" y="6854"/>
                  </a:cubicBezTo>
                  <a:cubicBezTo>
                    <a:pt x="2594" y="7684"/>
                    <a:pt x="3277" y="8827"/>
                    <a:pt x="1853" y="9138"/>
                  </a:cubicBezTo>
                  <a:cubicBezTo>
                    <a:pt x="257" y="9450"/>
                    <a:pt x="827" y="8982"/>
                    <a:pt x="257" y="95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Oval 97">
            <a:extLst>
              <a:ext uri="{FF2B5EF4-FFF2-40B4-BE49-F238E27FC236}">
                <a16:creationId xmlns:a16="http://schemas.microsoft.com/office/drawing/2014/main" id="{E9FB5FFD-E4A1-4A71-9046-3FB6574A0AA7}"/>
              </a:ext>
            </a:extLst>
          </p:cNvPr>
          <p:cNvSpPr>
            <a:spLocks/>
          </p:cNvSpPr>
          <p:nvPr/>
        </p:nvSpPr>
        <p:spPr bwMode="auto">
          <a:xfrm rot="16200000">
            <a:off x="1301009" y="3604910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98">
            <a:extLst>
              <a:ext uri="{FF2B5EF4-FFF2-40B4-BE49-F238E27FC236}">
                <a16:creationId xmlns:a16="http://schemas.microsoft.com/office/drawing/2014/main" id="{EDB83CF3-702E-417F-8426-7185E7A06BD8}"/>
              </a:ext>
            </a:extLst>
          </p:cNvPr>
          <p:cNvSpPr>
            <a:spLocks/>
          </p:cNvSpPr>
          <p:nvPr/>
        </p:nvSpPr>
        <p:spPr bwMode="auto">
          <a:xfrm rot="16200000">
            <a:off x="1582611" y="3882358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99">
            <a:extLst>
              <a:ext uri="{FF2B5EF4-FFF2-40B4-BE49-F238E27FC236}">
                <a16:creationId xmlns:a16="http://schemas.microsoft.com/office/drawing/2014/main" id="{AEAD15F6-C2BE-49FA-AFA7-DD9D483C8320}"/>
              </a:ext>
            </a:extLst>
          </p:cNvPr>
          <p:cNvSpPr>
            <a:spLocks/>
          </p:cNvSpPr>
          <p:nvPr/>
        </p:nvSpPr>
        <p:spPr bwMode="auto">
          <a:xfrm rot="16200000">
            <a:off x="1512210" y="4215295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100">
            <a:extLst>
              <a:ext uri="{FF2B5EF4-FFF2-40B4-BE49-F238E27FC236}">
                <a16:creationId xmlns:a16="http://schemas.microsoft.com/office/drawing/2014/main" id="{C5FC0C4D-9005-4CCC-95A4-9E98C9BA6BE2}"/>
              </a:ext>
            </a:extLst>
          </p:cNvPr>
          <p:cNvSpPr>
            <a:spLocks/>
          </p:cNvSpPr>
          <p:nvPr/>
        </p:nvSpPr>
        <p:spPr bwMode="auto">
          <a:xfrm rot="16200000">
            <a:off x="1793812" y="3937847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101">
            <a:extLst>
              <a:ext uri="{FF2B5EF4-FFF2-40B4-BE49-F238E27FC236}">
                <a16:creationId xmlns:a16="http://schemas.microsoft.com/office/drawing/2014/main" id="{4F2A124B-433F-4B40-A6A9-9C33D5AF234E}"/>
              </a:ext>
            </a:extLst>
          </p:cNvPr>
          <p:cNvSpPr>
            <a:spLocks/>
          </p:cNvSpPr>
          <p:nvPr/>
        </p:nvSpPr>
        <p:spPr bwMode="auto">
          <a:xfrm rot="16200000">
            <a:off x="1723412" y="3660400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102">
            <a:extLst>
              <a:ext uri="{FF2B5EF4-FFF2-40B4-BE49-F238E27FC236}">
                <a16:creationId xmlns:a16="http://schemas.microsoft.com/office/drawing/2014/main" id="{53601595-7657-47B4-8235-14A99A6A7056}"/>
              </a:ext>
            </a:extLst>
          </p:cNvPr>
          <p:cNvSpPr>
            <a:spLocks/>
          </p:cNvSpPr>
          <p:nvPr/>
        </p:nvSpPr>
        <p:spPr bwMode="auto">
          <a:xfrm rot="16200000">
            <a:off x="1934614" y="3604910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103">
            <a:extLst>
              <a:ext uri="{FF2B5EF4-FFF2-40B4-BE49-F238E27FC236}">
                <a16:creationId xmlns:a16="http://schemas.microsoft.com/office/drawing/2014/main" id="{BB3DC233-EDCB-48B9-8C43-2B5BDC2DD301}"/>
              </a:ext>
            </a:extLst>
          </p:cNvPr>
          <p:cNvSpPr>
            <a:spLocks/>
          </p:cNvSpPr>
          <p:nvPr/>
        </p:nvSpPr>
        <p:spPr bwMode="auto">
          <a:xfrm rot="16200000">
            <a:off x="2005015" y="3993337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104">
            <a:extLst>
              <a:ext uri="{FF2B5EF4-FFF2-40B4-BE49-F238E27FC236}">
                <a16:creationId xmlns:a16="http://schemas.microsoft.com/office/drawing/2014/main" id="{FE3BF029-91DB-4153-87D2-B371C21F80B6}"/>
              </a:ext>
            </a:extLst>
          </p:cNvPr>
          <p:cNvSpPr>
            <a:spLocks/>
          </p:cNvSpPr>
          <p:nvPr/>
        </p:nvSpPr>
        <p:spPr bwMode="auto">
          <a:xfrm rot="16200000">
            <a:off x="2216216" y="3660400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05">
            <a:extLst>
              <a:ext uri="{FF2B5EF4-FFF2-40B4-BE49-F238E27FC236}">
                <a16:creationId xmlns:a16="http://schemas.microsoft.com/office/drawing/2014/main" id="{86EA0C1A-311A-4234-BA11-84DB040BDA64}"/>
              </a:ext>
            </a:extLst>
          </p:cNvPr>
          <p:cNvSpPr>
            <a:spLocks/>
          </p:cNvSpPr>
          <p:nvPr/>
        </p:nvSpPr>
        <p:spPr bwMode="auto">
          <a:xfrm rot="16200000">
            <a:off x="2427417" y="4048826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06">
            <a:extLst>
              <a:ext uri="{FF2B5EF4-FFF2-40B4-BE49-F238E27FC236}">
                <a16:creationId xmlns:a16="http://schemas.microsoft.com/office/drawing/2014/main" id="{A3112907-2DD0-4F35-B983-35E6C22CC3FD}"/>
              </a:ext>
            </a:extLst>
          </p:cNvPr>
          <p:cNvSpPr>
            <a:spLocks/>
          </p:cNvSpPr>
          <p:nvPr/>
        </p:nvSpPr>
        <p:spPr bwMode="auto">
          <a:xfrm rot="16200000">
            <a:off x="2709020" y="3993337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107">
            <a:extLst>
              <a:ext uri="{FF2B5EF4-FFF2-40B4-BE49-F238E27FC236}">
                <a16:creationId xmlns:a16="http://schemas.microsoft.com/office/drawing/2014/main" id="{BF1B12CC-6ACC-4360-88DC-4CA5CD6327DF}"/>
              </a:ext>
            </a:extLst>
          </p:cNvPr>
          <p:cNvSpPr>
            <a:spLocks/>
          </p:cNvSpPr>
          <p:nvPr/>
        </p:nvSpPr>
        <p:spPr bwMode="auto">
          <a:xfrm rot="16200000">
            <a:off x="2920222" y="3993337"/>
            <a:ext cx="55489" cy="70400"/>
          </a:xfrm>
          <a:prstGeom prst="ellipse">
            <a:avLst/>
          </a:prstGeom>
          <a:solidFill>
            <a:srgbClr val="008A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187">
            <a:extLst>
              <a:ext uri="{FF2B5EF4-FFF2-40B4-BE49-F238E27FC236}">
                <a16:creationId xmlns:a16="http://schemas.microsoft.com/office/drawing/2014/main" id="{9DDB9AB5-7BF7-48C4-B701-F6D330EDC9B0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538193" y="3570230"/>
            <a:ext cx="1336371" cy="1485380"/>
            <a:chOff x="0" y="0"/>
            <a:chExt cx="1156" cy="1013"/>
          </a:xfrm>
        </p:grpSpPr>
        <p:sp>
          <p:nvSpPr>
            <p:cNvPr id="43" name="Line 188">
              <a:extLst>
                <a:ext uri="{FF2B5EF4-FFF2-40B4-BE49-F238E27FC236}">
                  <a16:creationId xmlns:a16="http://schemas.microsoft.com/office/drawing/2014/main" id="{6250E4D4-9B6A-4689-AA58-C4FDFC444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" y="0"/>
              <a:ext cx="70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89">
              <a:extLst>
                <a:ext uri="{FF2B5EF4-FFF2-40B4-BE49-F238E27FC236}">
                  <a16:creationId xmlns:a16="http://schemas.microsoft.com/office/drawing/2014/main" id="{4AB21873-5C36-4938-9530-AF656DD499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96"/>
              <a:ext cx="6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90">
              <a:extLst>
                <a:ext uri="{FF2B5EF4-FFF2-40B4-BE49-F238E27FC236}">
                  <a16:creationId xmlns:a16="http://schemas.microsoft.com/office/drawing/2014/main" id="{4A2D32FA-CF49-4F92-A42E-85FB2D9D34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" y="148"/>
              <a:ext cx="97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91">
              <a:extLst>
                <a:ext uri="{FF2B5EF4-FFF2-40B4-BE49-F238E27FC236}">
                  <a16:creationId xmlns:a16="http://schemas.microsoft.com/office/drawing/2014/main" id="{26E5458A-AB5B-4FBC-AE83-98BA8DBFA0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" y="240"/>
              <a:ext cx="52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92">
              <a:extLst>
                <a:ext uri="{FF2B5EF4-FFF2-40B4-BE49-F238E27FC236}">
                  <a16:creationId xmlns:a16="http://schemas.microsoft.com/office/drawing/2014/main" id="{A4C17B27-7263-48A2-860C-84D79AE738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" y="276"/>
              <a:ext cx="11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93">
              <a:extLst>
                <a:ext uri="{FF2B5EF4-FFF2-40B4-BE49-F238E27FC236}">
                  <a16:creationId xmlns:a16="http://schemas.microsoft.com/office/drawing/2014/main" id="{A810E39D-E06E-40C9-9E2B-11DEDD082E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" y="48"/>
              <a:ext cx="4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94">
              <a:extLst>
                <a:ext uri="{FF2B5EF4-FFF2-40B4-BE49-F238E27FC236}">
                  <a16:creationId xmlns:a16="http://schemas.microsoft.com/office/drawing/2014/main" id="{AAC8751A-C4CD-431A-87EB-E1B1340901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76" y="339"/>
              <a:ext cx="748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95">
              <a:extLst>
                <a:ext uri="{FF2B5EF4-FFF2-40B4-BE49-F238E27FC236}">
                  <a16:creationId xmlns:a16="http://schemas.microsoft.com/office/drawing/2014/main" id="{AB2A921D-7209-4798-B709-6B937EBF24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" y="432"/>
              <a:ext cx="101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96">
              <a:extLst>
                <a:ext uri="{FF2B5EF4-FFF2-40B4-BE49-F238E27FC236}">
                  <a16:creationId xmlns:a16="http://schemas.microsoft.com/office/drawing/2014/main" id="{57B27E73-8959-4F52-9735-1A19A9ED53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" y="620"/>
              <a:ext cx="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97">
              <a:extLst>
                <a:ext uri="{FF2B5EF4-FFF2-40B4-BE49-F238E27FC236}">
                  <a16:creationId xmlns:a16="http://schemas.microsoft.com/office/drawing/2014/main" id="{B008ECB8-34BD-46AF-844E-A0DE01926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" y="776"/>
              <a:ext cx="89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98">
              <a:extLst>
                <a:ext uri="{FF2B5EF4-FFF2-40B4-BE49-F238E27FC236}">
                  <a16:creationId xmlns:a16="http://schemas.microsoft.com/office/drawing/2014/main" id="{7A7C4C16-4ED3-498C-83B8-87AC32326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" y="83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99">
              <a:extLst>
                <a:ext uri="{FF2B5EF4-FFF2-40B4-BE49-F238E27FC236}">
                  <a16:creationId xmlns:a16="http://schemas.microsoft.com/office/drawing/2014/main" id="{AE6E8940-AA83-4032-9657-649E6FE041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8" y="1012"/>
              <a:ext cx="82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201">
            <a:extLst>
              <a:ext uri="{FF2B5EF4-FFF2-40B4-BE49-F238E27FC236}">
                <a16:creationId xmlns:a16="http://schemas.microsoft.com/office/drawing/2014/main" id="{BF2BEC36-423E-4339-8172-3207358735A9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2160482" y="3882358"/>
            <a:ext cx="55489" cy="70400"/>
            <a:chOff x="0" y="0"/>
            <a:chExt cx="48" cy="48"/>
          </a:xfrm>
        </p:grpSpPr>
        <p:sp>
          <p:nvSpPr>
            <p:cNvPr id="56" name="Oval 202">
              <a:extLst>
                <a:ext uri="{FF2B5EF4-FFF2-40B4-BE49-F238E27FC236}">
                  <a16:creationId xmlns:a16="http://schemas.microsoft.com/office/drawing/2014/main" id="{CDCBF743-CE2D-4291-ADAA-3F90FBE9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180">
            <a:extLst>
              <a:ext uri="{FF2B5EF4-FFF2-40B4-BE49-F238E27FC236}">
                <a16:creationId xmlns:a16="http://schemas.microsoft.com/office/drawing/2014/main" id="{27310B70-2889-4507-9200-DB5B13F6DC3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009006" y="3215248"/>
            <a:ext cx="777363" cy="352002"/>
            <a:chOff x="0" y="0"/>
            <a:chExt cx="672" cy="240"/>
          </a:xfrm>
        </p:grpSpPr>
        <p:sp>
          <p:nvSpPr>
            <p:cNvPr id="58" name="Oval 181">
              <a:extLst>
                <a:ext uri="{FF2B5EF4-FFF2-40B4-BE49-F238E27FC236}">
                  <a16:creationId xmlns:a16="http://schemas.microsoft.com/office/drawing/2014/main" id="{98101013-65D1-4116-BA90-583A04C33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" cy="240"/>
            </a:xfrm>
            <a:prstGeom prst="ellipse">
              <a:avLst/>
            </a:prstGeom>
            <a:noFill/>
            <a:ln w="9525">
              <a:solidFill>
                <a:srgbClr val="B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182">
              <a:extLst>
                <a:ext uri="{FF2B5EF4-FFF2-40B4-BE49-F238E27FC236}">
                  <a16:creationId xmlns:a16="http://schemas.microsoft.com/office/drawing/2014/main" id="{6FECCA13-6B1B-4EEB-994C-C8C62BE504DC}"/>
                </a:ext>
              </a:extLst>
            </p:cNvPr>
            <p:cNvSpPr>
              <a:spLocks/>
            </p:cNvSpPr>
            <p:nvPr/>
          </p:nvSpPr>
          <p:spPr bwMode="auto">
            <a:xfrm rot="120000">
              <a:off x="192" y="54"/>
              <a:ext cx="480" cy="91"/>
            </a:xfrm>
            <a:custGeom>
              <a:avLst/>
              <a:gdLst>
                <a:gd name="T0" fmla="*/ 0 w 21600"/>
                <a:gd name="T1" fmla="*/ 0 h 19938"/>
                <a:gd name="T2" fmla="*/ 21600 w 21600"/>
                <a:gd name="T3" fmla="*/ 19938 h 19938"/>
              </a:gdLst>
              <a:ahLst/>
              <a:cxnLst/>
              <a:rect l="T0" t="T1" r="T2" b="T3"/>
              <a:pathLst>
                <a:path w="21600" h="19938">
                  <a:moveTo>
                    <a:pt x="0" y="19938"/>
                  </a:moveTo>
                  <a:cubicBezTo>
                    <a:pt x="960" y="9969"/>
                    <a:pt x="1920" y="0"/>
                    <a:pt x="2880" y="0"/>
                  </a:cubicBezTo>
                  <a:cubicBezTo>
                    <a:pt x="3840" y="0"/>
                    <a:pt x="4800" y="19938"/>
                    <a:pt x="5760" y="19938"/>
                  </a:cubicBezTo>
                  <a:cubicBezTo>
                    <a:pt x="6720" y="19938"/>
                    <a:pt x="7680" y="0"/>
                    <a:pt x="8640" y="0"/>
                  </a:cubicBezTo>
                  <a:cubicBezTo>
                    <a:pt x="9600" y="0"/>
                    <a:pt x="10560" y="19938"/>
                    <a:pt x="11520" y="19938"/>
                  </a:cubicBezTo>
                  <a:cubicBezTo>
                    <a:pt x="12480" y="19938"/>
                    <a:pt x="13440" y="0"/>
                    <a:pt x="14400" y="0"/>
                  </a:cubicBezTo>
                  <a:cubicBezTo>
                    <a:pt x="15360" y="0"/>
                    <a:pt x="16080" y="18277"/>
                    <a:pt x="17280" y="19938"/>
                  </a:cubicBezTo>
                  <a:cubicBezTo>
                    <a:pt x="18480" y="21600"/>
                    <a:pt x="20040" y="15785"/>
                    <a:pt x="21600" y="996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183">
            <a:extLst>
              <a:ext uri="{FF2B5EF4-FFF2-40B4-BE49-F238E27FC236}">
                <a16:creationId xmlns:a16="http://schemas.microsoft.com/office/drawing/2014/main" id="{57B1909B-6CC7-4A8C-9FC3-0B3350E830DA}"/>
              </a:ext>
            </a:extLst>
          </p:cNvPr>
          <p:cNvGrpSpPr>
            <a:grpSpLocks/>
          </p:cNvGrpSpPr>
          <p:nvPr/>
        </p:nvGrpSpPr>
        <p:grpSpPr bwMode="auto">
          <a:xfrm rot="17760000">
            <a:off x="2103149" y="3284655"/>
            <a:ext cx="777363" cy="352002"/>
            <a:chOff x="0" y="0"/>
            <a:chExt cx="672" cy="240"/>
          </a:xfrm>
        </p:grpSpPr>
        <p:sp>
          <p:nvSpPr>
            <p:cNvPr id="61" name="Oval 184">
              <a:extLst>
                <a:ext uri="{FF2B5EF4-FFF2-40B4-BE49-F238E27FC236}">
                  <a16:creationId xmlns:a16="http://schemas.microsoft.com/office/drawing/2014/main" id="{3A4ACABF-39E5-4DF9-8812-00E8E7A17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" cy="240"/>
            </a:xfrm>
            <a:prstGeom prst="ellipse">
              <a:avLst/>
            </a:prstGeom>
            <a:noFill/>
            <a:ln w="9525">
              <a:solidFill>
                <a:srgbClr val="B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AutoShape 185">
              <a:extLst>
                <a:ext uri="{FF2B5EF4-FFF2-40B4-BE49-F238E27FC236}">
                  <a16:creationId xmlns:a16="http://schemas.microsoft.com/office/drawing/2014/main" id="{053DAA2B-D0EE-452A-A9B8-CA7026E6B835}"/>
                </a:ext>
              </a:extLst>
            </p:cNvPr>
            <p:cNvSpPr>
              <a:spLocks/>
            </p:cNvSpPr>
            <p:nvPr/>
          </p:nvSpPr>
          <p:spPr bwMode="auto">
            <a:xfrm rot="120000">
              <a:off x="192" y="54"/>
              <a:ext cx="480" cy="92"/>
            </a:xfrm>
            <a:custGeom>
              <a:avLst/>
              <a:gdLst>
                <a:gd name="T0" fmla="*/ 0 w 21600"/>
                <a:gd name="T1" fmla="*/ 0 h 19938"/>
                <a:gd name="T2" fmla="*/ 21600 w 21600"/>
                <a:gd name="T3" fmla="*/ 19938 h 19938"/>
              </a:gdLst>
              <a:ahLst/>
              <a:cxnLst/>
              <a:rect l="T0" t="T1" r="T2" b="T3"/>
              <a:pathLst>
                <a:path w="21600" h="19938">
                  <a:moveTo>
                    <a:pt x="0" y="19938"/>
                  </a:moveTo>
                  <a:cubicBezTo>
                    <a:pt x="960" y="9969"/>
                    <a:pt x="1920" y="0"/>
                    <a:pt x="2880" y="0"/>
                  </a:cubicBezTo>
                  <a:cubicBezTo>
                    <a:pt x="3840" y="0"/>
                    <a:pt x="4800" y="19938"/>
                    <a:pt x="5760" y="19938"/>
                  </a:cubicBezTo>
                  <a:cubicBezTo>
                    <a:pt x="6720" y="19938"/>
                    <a:pt x="7680" y="0"/>
                    <a:pt x="8640" y="0"/>
                  </a:cubicBezTo>
                  <a:cubicBezTo>
                    <a:pt x="9600" y="0"/>
                    <a:pt x="10560" y="19938"/>
                    <a:pt x="11520" y="19938"/>
                  </a:cubicBezTo>
                  <a:cubicBezTo>
                    <a:pt x="12480" y="19938"/>
                    <a:pt x="13440" y="0"/>
                    <a:pt x="14400" y="0"/>
                  </a:cubicBezTo>
                  <a:cubicBezTo>
                    <a:pt x="15360" y="0"/>
                    <a:pt x="16080" y="18277"/>
                    <a:pt x="17280" y="19938"/>
                  </a:cubicBezTo>
                  <a:cubicBezTo>
                    <a:pt x="18480" y="21600"/>
                    <a:pt x="20040" y="15785"/>
                    <a:pt x="21600" y="996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TextBox 51">
            <a:extLst>
              <a:ext uri="{FF2B5EF4-FFF2-40B4-BE49-F238E27FC236}">
                <a16:creationId xmlns:a16="http://schemas.microsoft.com/office/drawing/2014/main" id="{59120CCE-B617-4F32-8D72-A067DEC638B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75886" y="3915121"/>
            <a:ext cx="9532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Ionization</a:t>
            </a:r>
          </a:p>
        </p:txBody>
      </p:sp>
      <p:sp>
        <p:nvSpPr>
          <p:cNvPr id="64" name="TextBox 52">
            <a:extLst>
              <a:ext uri="{FF2B5EF4-FFF2-40B4-BE49-F238E27FC236}">
                <a16:creationId xmlns:a16="http://schemas.microsoft.com/office/drawing/2014/main" id="{80CE13D0-3A2A-491A-B6B9-C2C44C576B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2019" y="2699731"/>
            <a:ext cx="1092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Scintillation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645B23-E56C-45CE-9C53-13C5790CAACF}"/>
              </a:ext>
            </a:extLst>
          </p:cNvPr>
          <p:cNvSpPr txBox="1"/>
          <p:nvPr/>
        </p:nvSpPr>
        <p:spPr>
          <a:xfrm>
            <a:off x="275946" y="1152566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8FAFDB-1718-4647-8931-CB16328787EA}"/>
              </a:ext>
            </a:extLst>
          </p:cNvPr>
          <p:cNvSpPr txBox="1"/>
          <p:nvPr/>
        </p:nvSpPr>
        <p:spPr>
          <a:xfrm>
            <a:off x="805838" y="5771060"/>
            <a:ext cx="19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Segmented Anode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DC6E7B-D02F-4903-98AD-18E03C6D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30,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28D48-7B0C-45BD-8414-C41AF62B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557D-E685-4BC2-9ED6-F936FC3A5FEA}" type="slidenum">
              <a:rPr lang="en-US" smtClean="0"/>
              <a:t>9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9445B3-A9B8-4DB5-8CCF-90651DDC9694}"/>
              </a:ext>
            </a:extLst>
          </p:cNvPr>
          <p:cNvCxnSpPr/>
          <p:nvPr/>
        </p:nvCxnSpPr>
        <p:spPr>
          <a:xfrm flipV="1">
            <a:off x="735980" y="2432237"/>
            <a:ext cx="0" cy="2176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3131F2-D83E-4698-A835-77994275A74D}"/>
                  </a:ext>
                </a:extLst>
              </p:cNvPr>
              <p:cNvSpPr txBox="1"/>
              <p:nvPr/>
            </p:nvSpPr>
            <p:spPr>
              <a:xfrm rot="16200000">
                <a:off x="159972" y="3166182"/>
                <a:ext cx="620751" cy="552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3131F2-D83E-4698-A835-77994275A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9972" y="3166182"/>
                <a:ext cx="620751" cy="552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F2B19-2AF0-49DC-AB8E-3F78D083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Brunner</a:t>
            </a:r>
          </a:p>
        </p:txBody>
      </p:sp>
    </p:spTree>
    <p:extLst>
      <p:ext uri="{BB962C8B-B14F-4D97-AF65-F5344CB8AC3E}">
        <p14:creationId xmlns:p14="http://schemas.microsoft.com/office/powerpoint/2010/main" val="2915710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EB5E9266BD73418F98E0774741F2D9" ma:contentTypeVersion="13" ma:contentTypeDescription="Create a new document." ma:contentTypeScope="" ma:versionID="f1d7333236cd87f5ef0384189a077985">
  <xsd:schema xmlns:xsd="http://www.w3.org/2001/XMLSchema" xmlns:xs="http://www.w3.org/2001/XMLSchema" xmlns:p="http://schemas.microsoft.com/office/2006/metadata/properties" xmlns:ns1="http://schemas.microsoft.com/sharepoint/v3" xmlns:ns3="d2e2f4de-0929-48d4-a79e-6399da6f894f" xmlns:ns4="0b0f7eb8-dbea-4558-b514-4a234b825e5f" targetNamespace="http://schemas.microsoft.com/office/2006/metadata/properties" ma:root="true" ma:fieldsID="171dc217ee93e8fe5e2eb113d09bc2f6" ns1:_="" ns3:_="" ns4:_="">
    <xsd:import namespace="http://schemas.microsoft.com/sharepoint/v3"/>
    <xsd:import namespace="d2e2f4de-0929-48d4-a79e-6399da6f894f"/>
    <xsd:import namespace="0b0f7eb8-dbea-4558-b514-4a234b825e5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2f4de-0929-48d4-a79e-6399da6f89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0f7eb8-dbea-4558-b514-4a234b825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E6AE3D-8BAF-4BC1-AC90-E867285FDC6A}">
  <ds:schemaRefs>
    <ds:schemaRef ds:uri="http://purl.org/dc/elements/1.1/"/>
    <ds:schemaRef ds:uri="http://schemas.microsoft.com/sharepoint/v3"/>
    <ds:schemaRef ds:uri="d2e2f4de-0929-48d4-a79e-6399da6f894f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0b0f7eb8-dbea-4558-b514-4a234b825e5f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A9309C-B813-4C11-8222-2657062F39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e2f4de-0929-48d4-a79e-6399da6f894f"/>
    <ds:schemaRef ds:uri="0b0f7eb8-dbea-4558-b514-4a234b825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813D53-01EA-47D0-BEE4-D17C167F9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5535</Words>
  <Application>Microsoft Macintosh PowerPoint</Application>
  <PresentationFormat>Widescreen</PresentationFormat>
  <Paragraphs>865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Comic Sans MS</vt:lpstr>
      <vt:lpstr>Courier New</vt:lpstr>
      <vt:lpstr>Helvetica</vt:lpstr>
      <vt:lpstr>HelveticaNeue</vt:lpstr>
      <vt:lpstr>MS Shell Dlg 2</vt:lpstr>
      <vt:lpstr>Myriad Pro</vt:lpstr>
      <vt:lpstr>Myriad Pro Black SemiCond</vt:lpstr>
      <vt:lpstr>Symbol</vt:lpstr>
      <vt:lpstr>Times</vt:lpstr>
      <vt:lpstr>Times New Roman</vt:lpstr>
      <vt:lpstr>Wingdings</vt:lpstr>
      <vt:lpstr>Office Theme</vt:lpstr>
      <vt:lpstr>Equation</vt:lpstr>
      <vt:lpstr>Hunting for Majorana neutrinos with nEXO</vt:lpstr>
      <vt:lpstr>PowerPoint Presentation</vt:lpstr>
      <vt:lpstr>What we know about neutrinos</vt:lpstr>
      <vt:lpstr>Double beta decay</vt:lpstr>
      <vt:lpstr>Neutrinoless double beta decay</vt:lpstr>
      <vt:lpstr>Neutrinoless double beta decay</vt:lpstr>
      <vt:lpstr>Challenges of double-b decay experiments</vt:lpstr>
      <vt:lpstr>Double Beta Decay</vt:lpstr>
      <vt:lpstr>Searching for 0nbb in 136Xe with liquid Xe TPC</vt:lpstr>
      <vt:lpstr>Searching for 0nbb in 136Xe</vt:lpstr>
      <vt:lpstr>EXO-200 Detector</vt:lpstr>
      <vt:lpstr>Final EXO-200 Results</vt:lpstr>
      <vt:lpstr>PowerPoint Presentation</vt:lpstr>
      <vt:lpstr>EXO-200 publications to date (0νββ &amp; exotic searches)</vt:lpstr>
      <vt:lpstr>The nEXO detector</vt:lpstr>
      <vt:lpstr>PowerPoint Presentation</vt:lpstr>
      <vt:lpstr>0nbb search with EXO</vt:lpstr>
      <vt:lpstr>PowerPoint Presentation</vt:lpstr>
      <vt:lpstr>PowerPoint Presentation</vt:lpstr>
      <vt:lpstr>Backup</vt:lpstr>
      <vt:lpstr>Current best 0nbb sensitivities</vt:lpstr>
      <vt:lpstr>g backgrounds – a challenge in 0nbb search</vt:lpstr>
      <vt:lpstr>Self-shielding in monolithic detectors</vt:lpstr>
      <vt:lpstr>PowerPoint Presentation</vt:lpstr>
      <vt:lpstr>PowerPoint Presentation</vt:lpstr>
      <vt:lpstr>PowerPoint Presentation</vt:lpstr>
      <vt:lpstr>Analog SiPMs - baseline solution for nEXO</vt:lpstr>
      <vt:lpstr>PowerPoint Presentation</vt:lpstr>
      <vt:lpstr>PowerPoint Presentation</vt:lpstr>
      <vt:lpstr>Beyond baseline nEXO R&amp;D– 3DdSiPMs</vt:lpstr>
      <vt:lpstr>Analog SiPMs - baseline solution for nEXO</vt:lpstr>
      <vt:lpstr>PowerPoint Presentation</vt:lpstr>
      <vt:lpstr>Position and multiplicity (EXO-200 data)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EXO-200 TPC</vt:lpstr>
      <vt:lpstr>The 2014 incidents</vt:lpstr>
      <vt:lpstr>nEXO publications (since 2018)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EXO-200 and nEXO</dc:title>
  <dc:creator>Thomas Brunner</dc:creator>
  <cp:lastModifiedBy>Daryl Haggard</cp:lastModifiedBy>
  <cp:revision>5</cp:revision>
  <dcterms:created xsi:type="dcterms:W3CDTF">2019-06-04T00:15:55Z</dcterms:created>
  <dcterms:modified xsi:type="dcterms:W3CDTF">2020-01-30T20:55:15Z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0x01010048EB5E9266BD73418F98E0774741F2D9</vt:lpwstr>
  </property>
</Properties>
</file>