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490" r:id="rId3"/>
    <p:sldId id="257" r:id="rId4"/>
    <p:sldId id="513" r:id="rId5"/>
    <p:sldId id="419" r:id="rId6"/>
    <p:sldId id="468" r:id="rId7"/>
    <p:sldId id="421" r:id="rId8"/>
    <p:sldId id="521" r:id="rId9"/>
    <p:sldId id="469" r:id="rId10"/>
    <p:sldId id="434" r:id="rId11"/>
    <p:sldId id="433" r:id="rId12"/>
    <p:sldId id="436" r:id="rId13"/>
    <p:sldId id="446" r:id="rId14"/>
    <p:sldId id="429" r:id="rId15"/>
    <p:sldId id="479" r:id="rId16"/>
    <p:sldId id="470" r:id="rId17"/>
    <p:sldId id="514" r:id="rId18"/>
    <p:sldId id="413" r:id="rId19"/>
    <p:sldId id="515" r:id="rId20"/>
    <p:sldId id="491" r:id="rId21"/>
    <p:sldId id="461" r:id="rId22"/>
    <p:sldId id="519" r:id="rId23"/>
    <p:sldId id="517" r:id="rId24"/>
    <p:sldId id="518" r:id="rId25"/>
    <p:sldId id="520" r:id="rId26"/>
    <p:sldId id="516" r:id="rId27"/>
    <p:sldId id="463" r:id="rId28"/>
    <p:sldId id="496" r:id="rId29"/>
    <p:sldId id="512" r:id="rId30"/>
    <p:sldId id="464" r:id="rId31"/>
    <p:sldId id="492" r:id="rId32"/>
    <p:sldId id="493" r:id="rId33"/>
    <p:sldId id="494" r:id="rId34"/>
    <p:sldId id="495" r:id="rId35"/>
    <p:sldId id="416" r:id="rId36"/>
    <p:sldId id="376" r:id="rId37"/>
  </p:sldIdLst>
  <p:sldSz cx="9144000" cy="6858000" type="screen4x3"/>
  <p:notesSz cx="6881813" cy="100028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  <a:srgbClr val="1BD8F1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41" autoAdjust="0"/>
    <p:restoredTop sz="94660"/>
  </p:normalViewPr>
  <p:slideViewPr>
    <p:cSldViewPr>
      <p:cViewPr varScale="1">
        <p:scale>
          <a:sx n="74" d="100"/>
          <a:sy n="74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cuments\&#1502;&#1505;&#1502;&#1499;&#1497;&#1501;%20&#1500;&#1489;&#1491;&#1497;&#1511;&#1492;\LiLiT%20neutron%20spectra\LiLiT%20neutron%20spectra%20v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9792840006902"/>
          <c:y val="7.5540605841828784E-2"/>
          <c:w val="0.76195709540352774"/>
          <c:h val="0.76631758775617698"/>
        </c:manualLayout>
      </c:layout>
      <c:scatterChart>
        <c:scatterStyle val="smoothMarker"/>
        <c:varyColors val="0"/>
        <c:ser>
          <c:idx val="0"/>
          <c:order val="0"/>
          <c:tx>
            <c:v>Li+d@40 MeV 80 mm</c:v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'40 MeV d'!$B$7:$B$158</c:f>
              <c:numCache>
                <c:formatCode>0.00E+00</c:formatCode>
                <c:ptCount val="152"/>
                <c:pt idx="0">
                  <c:v>1020.03</c:v>
                </c:pt>
                <c:pt idx="1">
                  <c:v>1061.6099999999999</c:v>
                </c:pt>
                <c:pt idx="2">
                  <c:v>1092.3400000000001</c:v>
                </c:pt>
                <c:pt idx="3">
                  <c:v>1130.3799999999999</c:v>
                </c:pt>
                <c:pt idx="4">
                  <c:v>1169.78</c:v>
                </c:pt>
                <c:pt idx="5">
                  <c:v>1210.5300000000002</c:v>
                </c:pt>
                <c:pt idx="6">
                  <c:v>1252.71</c:v>
                </c:pt>
                <c:pt idx="7">
                  <c:v>1311.22</c:v>
                </c:pt>
                <c:pt idx="8">
                  <c:v>1356.94</c:v>
                </c:pt>
                <c:pt idx="9">
                  <c:v>1396.21</c:v>
                </c:pt>
                <c:pt idx="10">
                  <c:v>1444.8300000000002</c:v>
                </c:pt>
                <c:pt idx="11">
                  <c:v>1486.65</c:v>
                </c:pt>
                <c:pt idx="12">
                  <c:v>1538.43</c:v>
                </c:pt>
                <c:pt idx="13">
                  <c:v>1601.14</c:v>
                </c:pt>
                <c:pt idx="14">
                  <c:v>1656.93</c:v>
                </c:pt>
                <c:pt idx="15">
                  <c:v>1704.89</c:v>
                </c:pt>
                <c:pt idx="16">
                  <c:v>1764.28</c:v>
                </c:pt>
                <c:pt idx="17">
                  <c:v>1815.3600000000001</c:v>
                </c:pt>
                <c:pt idx="18">
                  <c:v>1878.5700000000002</c:v>
                </c:pt>
                <c:pt idx="19">
                  <c:v>1932.94</c:v>
                </c:pt>
                <c:pt idx="20">
                  <c:v>2011.74</c:v>
                </c:pt>
                <c:pt idx="21">
                  <c:v>2081.84</c:v>
                </c:pt>
                <c:pt idx="22">
                  <c:v>2142.09</c:v>
                </c:pt>
                <c:pt idx="23">
                  <c:v>2216.6800000000003</c:v>
                </c:pt>
                <c:pt idx="24">
                  <c:v>2307.02</c:v>
                </c:pt>
                <c:pt idx="25">
                  <c:v>2373.84</c:v>
                </c:pt>
                <c:pt idx="26">
                  <c:v>2442.5500000000002</c:v>
                </c:pt>
                <c:pt idx="27">
                  <c:v>2498.9499999999998</c:v>
                </c:pt>
                <c:pt idx="28">
                  <c:v>2571.19</c:v>
                </c:pt>
                <c:pt idx="29">
                  <c:v>2645.67</c:v>
                </c:pt>
                <c:pt idx="30">
                  <c:v>2722.27</c:v>
                </c:pt>
                <c:pt idx="31">
                  <c:v>2801.1</c:v>
                </c:pt>
                <c:pt idx="32">
                  <c:v>2865.83</c:v>
                </c:pt>
                <c:pt idx="33">
                  <c:v>2982.56</c:v>
                </c:pt>
                <c:pt idx="34">
                  <c:v>3068.8900000000003</c:v>
                </c:pt>
                <c:pt idx="35">
                  <c:v>3175.6099999999997</c:v>
                </c:pt>
                <c:pt idx="36">
                  <c:v>3286.3</c:v>
                </c:pt>
                <c:pt idx="37">
                  <c:v>3420.19</c:v>
                </c:pt>
                <c:pt idx="38">
                  <c:v>3519.18</c:v>
                </c:pt>
                <c:pt idx="39">
                  <c:v>3662.5299999999997</c:v>
                </c:pt>
                <c:pt idx="40">
                  <c:v>3790.06</c:v>
                </c:pt>
                <c:pt idx="41">
                  <c:v>3899.7099999999996</c:v>
                </c:pt>
                <c:pt idx="42">
                  <c:v>4012.59</c:v>
                </c:pt>
                <c:pt idx="43">
                  <c:v>4105.2699999999995</c:v>
                </c:pt>
                <c:pt idx="44">
                  <c:v>4152.57</c:v>
                </c:pt>
                <c:pt idx="45">
                  <c:v>4248.3100000000004</c:v>
                </c:pt>
                <c:pt idx="46">
                  <c:v>4396.29</c:v>
                </c:pt>
                <c:pt idx="47">
                  <c:v>4497.8900000000003</c:v>
                </c:pt>
                <c:pt idx="48">
                  <c:v>4627.88</c:v>
                </c:pt>
                <c:pt idx="49">
                  <c:v>4734.68</c:v>
                </c:pt>
                <c:pt idx="50">
                  <c:v>4844.1499999999996</c:v>
                </c:pt>
                <c:pt idx="51">
                  <c:v>5013.04</c:v>
                </c:pt>
                <c:pt idx="52">
                  <c:v>5307.38</c:v>
                </c:pt>
                <c:pt idx="53">
                  <c:v>5460.88</c:v>
                </c:pt>
                <c:pt idx="54">
                  <c:v>5650.97</c:v>
                </c:pt>
                <c:pt idx="55">
                  <c:v>5847.8</c:v>
                </c:pt>
                <c:pt idx="56">
                  <c:v>6016.8</c:v>
                </c:pt>
                <c:pt idx="57">
                  <c:v>6261.68</c:v>
                </c:pt>
                <c:pt idx="58">
                  <c:v>6405.98</c:v>
                </c:pt>
                <c:pt idx="59">
                  <c:v>6628.9</c:v>
                </c:pt>
                <c:pt idx="60">
                  <c:v>6743</c:v>
                </c:pt>
                <c:pt idx="61">
                  <c:v>6937.9400000000005</c:v>
                </c:pt>
                <c:pt idx="62">
                  <c:v>7138.6</c:v>
                </c:pt>
                <c:pt idx="63">
                  <c:v>7303.19</c:v>
                </c:pt>
                <c:pt idx="64">
                  <c:v>7471.57</c:v>
                </c:pt>
                <c:pt idx="65">
                  <c:v>7775.7300000000005</c:v>
                </c:pt>
                <c:pt idx="66">
                  <c:v>8046.41</c:v>
                </c:pt>
                <c:pt idx="67">
                  <c:v>8326.59</c:v>
                </c:pt>
                <c:pt idx="68">
                  <c:v>8567.41</c:v>
                </c:pt>
                <c:pt idx="69">
                  <c:v>8815.2799999999988</c:v>
                </c:pt>
                <c:pt idx="70">
                  <c:v>9070.24</c:v>
                </c:pt>
                <c:pt idx="71">
                  <c:v>9279.4600000000009</c:v>
                </c:pt>
                <c:pt idx="72">
                  <c:v>9602.58</c:v>
                </c:pt>
                <c:pt idx="73">
                  <c:v>9936.74</c:v>
                </c:pt>
                <c:pt idx="74">
                  <c:v>10341.5</c:v>
                </c:pt>
                <c:pt idx="75">
                  <c:v>10640.7</c:v>
                </c:pt>
                <c:pt idx="76">
                  <c:v>11011.1</c:v>
                </c:pt>
                <c:pt idx="77">
                  <c:v>11329.5</c:v>
                </c:pt>
                <c:pt idx="78">
                  <c:v>11791.1</c:v>
                </c:pt>
                <c:pt idx="79">
                  <c:v>12063</c:v>
                </c:pt>
                <c:pt idx="80">
                  <c:v>12411.9</c:v>
                </c:pt>
                <c:pt idx="81">
                  <c:v>12917.400000000001</c:v>
                </c:pt>
                <c:pt idx="82">
                  <c:v>13215.5</c:v>
                </c:pt>
                <c:pt idx="83">
                  <c:v>13675.599999999999</c:v>
                </c:pt>
                <c:pt idx="84">
                  <c:v>14232.8</c:v>
                </c:pt>
                <c:pt idx="85">
                  <c:v>14728.400000000001</c:v>
                </c:pt>
                <c:pt idx="86">
                  <c:v>15241.199999999999</c:v>
                </c:pt>
                <c:pt idx="87">
                  <c:v>15682.5</c:v>
                </c:pt>
                <c:pt idx="88">
                  <c:v>16228.8</c:v>
                </c:pt>
                <c:pt idx="89">
                  <c:v>16890.2</c:v>
                </c:pt>
                <c:pt idx="90">
                  <c:v>17478.5</c:v>
                </c:pt>
                <c:pt idx="91">
                  <c:v>17984.400000000001</c:v>
                </c:pt>
                <c:pt idx="92">
                  <c:v>18505.3</c:v>
                </c:pt>
                <c:pt idx="93">
                  <c:v>19041.5</c:v>
                </c:pt>
                <c:pt idx="94">
                  <c:v>19705.400000000001</c:v>
                </c:pt>
                <c:pt idx="95">
                  <c:v>20392.900000000001</c:v>
                </c:pt>
                <c:pt idx="96">
                  <c:v>20984</c:v>
                </c:pt>
                <c:pt idx="97">
                  <c:v>21469.4</c:v>
                </c:pt>
                <c:pt idx="98">
                  <c:v>22092</c:v>
                </c:pt>
                <c:pt idx="99">
                  <c:v>22474.399999999998</c:v>
                </c:pt>
                <c:pt idx="100">
                  <c:v>22863.399999999998</c:v>
                </c:pt>
                <c:pt idx="101">
                  <c:v>23392.800000000003</c:v>
                </c:pt>
                <c:pt idx="102">
                  <c:v>23934.7</c:v>
                </c:pt>
                <c:pt idx="103">
                  <c:v>24488.9</c:v>
                </c:pt>
                <c:pt idx="104">
                  <c:v>24913.399999999998</c:v>
                </c:pt>
                <c:pt idx="105">
                  <c:v>25344.899999999998</c:v>
                </c:pt>
                <c:pt idx="106">
                  <c:v>25931.7</c:v>
                </c:pt>
                <c:pt idx="107">
                  <c:v>26381.200000000001</c:v>
                </c:pt>
                <c:pt idx="108">
                  <c:v>26838.400000000001</c:v>
                </c:pt>
                <c:pt idx="109">
                  <c:v>27303.599999999999</c:v>
                </c:pt>
                <c:pt idx="110">
                  <c:v>27935.8</c:v>
                </c:pt>
                <c:pt idx="111">
                  <c:v>28420.6</c:v>
                </c:pt>
                <c:pt idx="112">
                  <c:v>29078.600000000002</c:v>
                </c:pt>
                <c:pt idx="113">
                  <c:v>29582.899999999998</c:v>
                </c:pt>
                <c:pt idx="114">
                  <c:v>29754.100000000002</c:v>
                </c:pt>
                <c:pt idx="115">
                  <c:v>30269.8</c:v>
                </c:pt>
                <c:pt idx="116">
                  <c:v>30445.3</c:v>
                </c:pt>
                <c:pt idx="117">
                  <c:v>30797.1</c:v>
                </c:pt>
                <c:pt idx="118">
                  <c:v>31331.800000000003</c:v>
                </c:pt>
                <c:pt idx="119">
                  <c:v>32058.7</c:v>
                </c:pt>
                <c:pt idx="120">
                  <c:v>32430.500000000004</c:v>
                </c:pt>
                <c:pt idx="121">
                  <c:v>32805.5</c:v>
                </c:pt>
                <c:pt idx="122">
                  <c:v>33184.9</c:v>
                </c:pt>
                <c:pt idx="123">
                  <c:v>33760.800000000003</c:v>
                </c:pt>
                <c:pt idx="124">
                  <c:v>34151.899999999994</c:v>
                </c:pt>
                <c:pt idx="125">
                  <c:v>34546.5</c:v>
                </c:pt>
                <c:pt idx="126">
                  <c:v>34747.199999999997</c:v>
                </c:pt>
                <c:pt idx="127">
                  <c:v>35349.800000000003</c:v>
                </c:pt>
                <c:pt idx="128">
                  <c:v>35555.199999999997</c:v>
                </c:pt>
                <c:pt idx="129">
                  <c:v>35966.400000000001</c:v>
                </c:pt>
                <c:pt idx="130">
                  <c:v>36175.600000000006</c:v>
                </c:pt>
                <c:pt idx="131">
                  <c:v>36385.399999999994</c:v>
                </c:pt>
                <c:pt idx="132">
                  <c:v>36596.400000000001</c:v>
                </c:pt>
                <c:pt idx="133">
                  <c:v>36809.300000000003</c:v>
                </c:pt>
                <c:pt idx="134">
                  <c:v>37448.1</c:v>
                </c:pt>
                <c:pt idx="135">
                  <c:v>37665.599999999999</c:v>
                </c:pt>
                <c:pt idx="136">
                  <c:v>38100.400000000001</c:v>
                </c:pt>
                <c:pt idx="137">
                  <c:v>38541.4</c:v>
                </c:pt>
                <c:pt idx="138">
                  <c:v>38765.700000000004</c:v>
                </c:pt>
                <c:pt idx="139">
                  <c:v>39662</c:v>
                </c:pt>
                <c:pt idx="140">
                  <c:v>41044</c:v>
                </c:pt>
                <c:pt idx="141">
                  <c:v>41993</c:v>
                </c:pt>
                <c:pt idx="142">
                  <c:v>42720.3</c:v>
                </c:pt>
                <c:pt idx="143">
                  <c:v>43954.5</c:v>
                </c:pt>
                <c:pt idx="144">
                  <c:v>44972.700000000004</c:v>
                </c:pt>
                <c:pt idx="145">
                  <c:v>46008.1</c:v>
                </c:pt>
                <c:pt idx="146">
                  <c:v>47068.9</c:v>
                </c:pt>
                <c:pt idx="147">
                  <c:v>48986</c:v>
                </c:pt>
                <c:pt idx="148">
                  <c:v>49836.1</c:v>
                </c:pt>
                <c:pt idx="149">
                  <c:v>50125.599999999999</c:v>
                </c:pt>
                <c:pt idx="150">
                  <c:v>50703.7</c:v>
                </c:pt>
                <c:pt idx="151">
                  <c:v>51288.4</c:v>
                </c:pt>
              </c:numCache>
            </c:numRef>
          </c:xVal>
          <c:yVal>
            <c:numRef>
              <c:f>'40 MeV d'!$E$7:$E$158</c:f>
              <c:numCache>
                <c:formatCode>0.00E+00</c:formatCode>
                <c:ptCount val="152"/>
                <c:pt idx="0">
                  <c:v>126176000000</c:v>
                </c:pt>
                <c:pt idx="1">
                  <c:v>124041000000</c:v>
                </c:pt>
                <c:pt idx="2">
                  <c:v>124054000000</c:v>
                </c:pt>
                <c:pt idx="3">
                  <c:v>124070000000</c:v>
                </c:pt>
                <c:pt idx="4">
                  <c:v>119886000000</c:v>
                </c:pt>
                <c:pt idx="5">
                  <c:v>119901000000</c:v>
                </c:pt>
                <c:pt idx="6">
                  <c:v>117870000000</c:v>
                </c:pt>
                <c:pt idx="7">
                  <c:v>117890000000</c:v>
                </c:pt>
                <c:pt idx="8">
                  <c:v>111970000000</c:v>
                </c:pt>
                <c:pt idx="9">
                  <c:v>111982000000</c:v>
                </c:pt>
                <c:pt idx="10">
                  <c:v>113941000000</c:v>
                </c:pt>
                <c:pt idx="11">
                  <c:v>113953000000</c:v>
                </c:pt>
                <c:pt idx="12">
                  <c:v>113968000000</c:v>
                </c:pt>
                <c:pt idx="13">
                  <c:v>112040000000</c:v>
                </c:pt>
                <c:pt idx="14">
                  <c:v>110141000000</c:v>
                </c:pt>
                <c:pt idx="15">
                  <c:v>110153000000</c:v>
                </c:pt>
                <c:pt idx="16">
                  <c:v>110167000000</c:v>
                </c:pt>
                <c:pt idx="17">
                  <c:v>108298000000</c:v>
                </c:pt>
                <c:pt idx="18">
                  <c:v>110193000000</c:v>
                </c:pt>
                <c:pt idx="19">
                  <c:v>110205000000</c:v>
                </c:pt>
                <c:pt idx="20">
                  <c:v>108340000000</c:v>
                </c:pt>
                <c:pt idx="21">
                  <c:v>106504000000</c:v>
                </c:pt>
                <c:pt idx="22">
                  <c:v>106516000000</c:v>
                </c:pt>
                <c:pt idx="23">
                  <c:v>108379000000</c:v>
                </c:pt>
                <c:pt idx="24">
                  <c:v>108396000000</c:v>
                </c:pt>
                <c:pt idx="25">
                  <c:v>104738000000</c:v>
                </c:pt>
                <c:pt idx="26">
                  <c:v>104749000000</c:v>
                </c:pt>
                <c:pt idx="27">
                  <c:v>104758000000</c:v>
                </c:pt>
                <c:pt idx="28">
                  <c:v>110322000000</c:v>
                </c:pt>
                <c:pt idx="29">
                  <c:v>106600000000</c:v>
                </c:pt>
                <c:pt idx="30">
                  <c:v>104792000000</c:v>
                </c:pt>
                <c:pt idx="31">
                  <c:v>103014000000</c:v>
                </c:pt>
                <c:pt idx="32">
                  <c:v>99536000000</c:v>
                </c:pt>
                <c:pt idx="33">
                  <c:v>103038000000</c:v>
                </c:pt>
                <c:pt idx="34">
                  <c:v>103049000000</c:v>
                </c:pt>
                <c:pt idx="35">
                  <c:v>112327000000</c:v>
                </c:pt>
                <c:pt idx="36">
                  <c:v>108539000000</c:v>
                </c:pt>
                <c:pt idx="37">
                  <c:v>110440000000</c:v>
                </c:pt>
                <c:pt idx="38">
                  <c:v>110452000000</c:v>
                </c:pt>
                <c:pt idx="39">
                  <c:v>114338000000</c:v>
                </c:pt>
                <c:pt idx="40">
                  <c:v>116339000000</c:v>
                </c:pt>
                <c:pt idx="41">
                  <c:v>118371000000</c:v>
                </c:pt>
                <c:pt idx="42">
                  <c:v>118384000000</c:v>
                </c:pt>
                <c:pt idx="43">
                  <c:v>116373000000</c:v>
                </c:pt>
                <c:pt idx="44">
                  <c:v>108634000000</c:v>
                </c:pt>
                <c:pt idx="45">
                  <c:v>114402000000</c:v>
                </c:pt>
                <c:pt idx="46">
                  <c:v>114416000000</c:v>
                </c:pt>
                <c:pt idx="47">
                  <c:v>110553000000</c:v>
                </c:pt>
                <c:pt idx="48">
                  <c:v>118447000000</c:v>
                </c:pt>
                <c:pt idx="49">
                  <c:v>120514000000</c:v>
                </c:pt>
                <c:pt idx="50">
                  <c:v>114458000000</c:v>
                </c:pt>
                <c:pt idx="51">
                  <c:v>108710000000</c:v>
                </c:pt>
                <c:pt idx="52">
                  <c:v>110622000000</c:v>
                </c:pt>
                <c:pt idx="53">
                  <c:v>114509000000</c:v>
                </c:pt>
                <c:pt idx="54">
                  <c:v>118536000000</c:v>
                </c:pt>
                <c:pt idx="55">
                  <c:v>118551000000</c:v>
                </c:pt>
                <c:pt idx="56">
                  <c:v>127016000000</c:v>
                </c:pt>
                <c:pt idx="57">
                  <c:v>138454000000</c:v>
                </c:pt>
                <c:pt idx="58">
                  <c:v>148337000000</c:v>
                </c:pt>
                <c:pt idx="59">
                  <c:v>156219000000</c:v>
                </c:pt>
                <c:pt idx="60">
                  <c:v>170273000000</c:v>
                </c:pt>
                <c:pt idx="61">
                  <c:v>179317000000</c:v>
                </c:pt>
                <c:pt idx="62">
                  <c:v>185618000000</c:v>
                </c:pt>
                <c:pt idx="63">
                  <c:v>195473000000</c:v>
                </c:pt>
                <c:pt idx="64">
                  <c:v>205852000000</c:v>
                </c:pt>
                <c:pt idx="65">
                  <c:v>220559000000</c:v>
                </c:pt>
                <c:pt idx="66">
                  <c:v>228315000000</c:v>
                </c:pt>
                <c:pt idx="67">
                  <c:v>232309000000</c:v>
                </c:pt>
                <c:pt idx="68">
                  <c:v>240473000000</c:v>
                </c:pt>
                <c:pt idx="69">
                  <c:v>244675000000</c:v>
                </c:pt>
                <c:pt idx="70">
                  <c:v>253273000000</c:v>
                </c:pt>
                <c:pt idx="71">
                  <c:v>262168000000</c:v>
                </c:pt>
                <c:pt idx="72">
                  <c:v>266754000000</c:v>
                </c:pt>
                <c:pt idx="73">
                  <c:v>280929000000</c:v>
                </c:pt>
                <c:pt idx="74">
                  <c:v>290814000000</c:v>
                </c:pt>
                <c:pt idx="75">
                  <c:v>295895000000</c:v>
                </c:pt>
                <c:pt idx="76">
                  <c:v>306300000000</c:v>
                </c:pt>
                <c:pt idx="77">
                  <c:v>317064000000</c:v>
                </c:pt>
                <c:pt idx="78">
                  <c:v>322617000000</c:v>
                </c:pt>
                <c:pt idx="79">
                  <c:v>339746000000</c:v>
                </c:pt>
                <c:pt idx="80">
                  <c:v>351685000000</c:v>
                </c:pt>
                <c:pt idx="81">
                  <c:v>364059000000</c:v>
                </c:pt>
                <c:pt idx="82">
                  <c:v>370413000000</c:v>
                </c:pt>
                <c:pt idx="83">
                  <c:v>383438000000</c:v>
                </c:pt>
                <c:pt idx="84">
                  <c:v>390154000000</c:v>
                </c:pt>
                <c:pt idx="85">
                  <c:v>396980000000</c:v>
                </c:pt>
                <c:pt idx="86">
                  <c:v>403925000000</c:v>
                </c:pt>
                <c:pt idx="87">
                  <c:v>397073000000</c:v>
                </c:pt>
                <c:pt idx="88">
                  <c:v>397124000000</c:v>
                </c:pt>
                <c:pt idx="89">
                  <c:v>397183000000</c:v>
                </c:pt>
                <c:pt idx="90">
                  <c:v>397234000000</c:v>
                </c:pt>
                <c:pt idx="91">
                  <c:v>397276000000</c:v>
                </c:pt>
                <c:pt idx="92">
                  <c:v>383872000000</c:v>
                </c:pt>
                <c:pt idx="93">
                  <c:v>364588000000</c:v>
                </c:pt>
                <c:pt idx="94">
                  <c:v>346280000000</c:v>
                </c:pt>
                <c:pt idx="95">
                  <c:v>317761000000</c:v>
                </c:pt>
                <c:pt idx="96">
                  <c:v>296647000000</c:v>
                </c:pt>
                <c:pt idx="97">
                  <c:v>276931000000</c:v>
                </c:pt>
                <c:pt idx="98">
                  <c:v>254117000000</c:v>
                </c:pt>
                <c:pt idx="99">
                  <c:v>237222000000</c:v>
                </c:pt>
                <c:pt idx="100">
                  <c:v>221451000000</c:v>
                </c:pt>
                <c:pt idx="101">
                  <c:v>199735000000</c:v>
                </c:pt>
                <c:pt idx="102">
                  <c:v>177074000000</c:v>
                </c:pt>
                <c:pt idx="103">
                  <c:v>159710000000</c:v>
                </c:pt>
                <c:pt idx="104">
                  <c:v>144046000000</c:v>
                </c:pt>
                <c:pt idx="105">
                  <c:v>132174000000</c:v>
                </c:pt>
                <c:pt idx="106">
                  <c:v>119213000000</c:v>
                </c:pt>
                <c:pt idx="107">
                  <c:v>107520000000</c:v>
                </c:pt>
                <c:pt idx="108">
                  <c:v>96974800000</c:v>
                </c:pt>
                <c:pt idx="109">
                  <c:v>87463500000</c:v>
                </c:pt>
                <c:pt idx="110">
                  <c:v>78886800000</c:v>
                </c:pt>
                <c:pt idx="111">
                  <c:v>68741500000</c:v>
                </c:pt>
                <c:pt idx="112">
                  <c:v>62000700000</c:v>
                </c:pt>
                <c:pt idx="113">
                  <c:v>54965200000</c:v>
                </c:pt>
                <c:pt idx="114">
                  <c:v>49572100000</c:v>
                </c:pt>
                <c:pt idx="115">
                  <c:v>44710100000</c:v>
                </c:pt>
                <c:pt idx="116">
                  <c:v>39635000000</c:v>
                </c:pt>
                <c:pt idx="117">
                  <c:v>35136700000</c:v>
                </c:pt>
                <c:pt idx="118">
                  <c:v>30095300000</c:v>
                </c:pt>
                <c:pt idx="119">
                  <c:v>25337800000</c:v>
                </c:pt>
                <c:pt idx="120">
                  <c:v>20967400000</c:v>
                </c:pt>
                <c:pt idx="121">
                  <c:v>18270500000</c:v>
                </c:pt>
                <c:pt idx="122">
                  <c:v>15920500000</c:v>
                </c:pt>
                <c:pt idx="123">
                  <c:v>13873000000</c:v>
                </c:pt>
                <c:pt idx="124">
                  <c:v>11679500000</c:v>
                </c:pt>
                <c:pt idx="125">
                  <c:v>10353900000</c:v>
                </c:pt>
                <c:pt idx="126">
                  <c:v>9021990000</c:v>
                </c:pt>
                <c:pt idx="127">
                  <c:v>7998230000</c:v>
                </c:pt>
                <c:pt idx="128">
                  <c:v>6969320000</c:v>
                </c:pt>
                <c:pt idx="129">
                  <c:v>6072890000</c:v>
                </c:pt>
                <c:pt idx="130">
                  <c:v>5201340000</c:v>
                </c:pt>
                <c:pt idx="131">
                  <c:v>4610930000</c:v>
                </c:pt>
                <c:pt idx="132">
                  <c:v>4087530000</c:v>
                </c:pt>
                <c:pt idx="133">
                  <c:v>3500910000</c:v>
                </c:pt>
                <c:pt idx="134">
                  <c:v>3050670000</c:v>
                </c:pt>
                <c:pt idx="135">
                  <c:v>2658230000</c:v>
                </c:pt>
                <c:pt idx="136">
                  <c:v>2397460000</c:v>
                </c:pt>
                <c:pt idx="137">
                  <c:v>2053430000</c:v>
                </c:pt>
                <c:pt idx="138">
                  <c:v>1758730000</c:v>
                </c:pt>
                <c:pt idx="139">
                  <c:v>1670350000</c:v>
                </c:pt>
                <c:pt idx="140">
                  <c:v>1642050000</c:v>
                </c:pt>
                <c:pt idx="141">
                  <c:v>1559530000</c:v>
                </c:pt>
                <c:pt idx="142">
                  <c:v>1430990000</c:v>
                </c:pt>
                <c:pt idx="143">
                  <c:v>1559790000</c:v>
                </c:pt>
                <c:pt idx="144">
                  <c:v>1382830000</c:v>
                </c:pt>
                <c:pt idx="145">
                  <c:v>1533430000</c:v>
                </c:pt>
                <c:pt idx="146">
                  <c:v>1614850000</c:v>
                </c:pt>
                <c:pt idx="147">
                  <c:v>1671670000</c:v>
                </c:pt>
                <c:pt idx="148">
                  <c:v>1456680000</c:v>
                </c:pt>
                <c:pt idx="149">
                  <c:v>1269290000</c:v>
                </c:pt>
                <c:pt idx="150">
                  <c:v>1164650000</c:v>
                </c:pt>
                <c:pt idx="151">
                  <c:v>1068640000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3E2-4D35-AB2D-BE172963AA7B}"/>
            </c:ext>
          </c:extLst>
        </c:ser>
        <c:ser>
          <c:idx val="1"/>
          <c:order val="1"/>
          <c:tx>
            <c:v>LiF+d@4.64 MeV 6 mm</c:v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'4.64 MeV d'!$B$7:$B$104</c:f>
              <c:numCache>
                <c:formatCode>0.00E+00</c:formatCode>
                <c:ptCount val="98"/>
                <c:pt idx="0">
                  <c:v>35.587200000000003</c:v>
                </c:pt>
                <c:pt idx="1">
                  <c:v>142.34899999999999</c:v>
                </c:pt>
                <c:pt idx="2">
                  <c:v>177.93600000000001</c:v>
                </c:pt>
                <c:pt idx="3">
                  <c:v>249.10999999999999</c:v>
                </c:pt>
                <c:pt idx="4">
                  <c:v>249.10999999999999</c:v>
                </c:pt>
                <c:pt idx="5">
                  <c:v>284.69799999999998</c:v>
                </c:pt>
                <c:pt idx="6">
                  <c:v>355.87200000000001</c:v>
                </c:pt>
                <c:pt idx="7">
                  <c:v>427.04599999999999</c:v>
                </c:pt>
                <c:pt idx="8">
                  <c:v>462.63300000000004</c:v>
                </c:pt>
                <c:pt idx="9">
                  <c:v>533.80799999999999</c:v>
                </c:pt>
                <c:pt idx="10">
                  <c:v>569.39499999999998</c:v>
                </c:pt>
                <c:pt idx="11">
                  <c:v>676.15700000000004</c:v>
                </c:pt>
                <c:pt idx="12">
                  <c:v>711.74400000000003</c:v>
                </c:pt>
                <c:pt idx="13">
                  <c:v>889.68000000000006</c:v>
                </c:pt>
                <c:pt idx="14">
                  <c:v>1032.03</c:v>
                </c:pt>
                <c:pt idx="15">
                  <c:v>1245.55</c:v>
                </c:pt>
                <c:pt idx="16">
                  <c:v>1459.0700000000002</c:v>
                </c:pt>
                <c:pt idx="17">
                  <c:v>1708.18</c:v>
                </c:pt>
                <c:pt idx="18">
                  <c:v>1886.1200000000001</c:v>
                </c:pt>
                <c:pt idx="19">
                  <c:v>2135.23</c:v>
                </c:pt>
                <c:pt idx="20">
                  <c:v>2384.3399999999997</c:v>
                </c:pt>
                <c:pt idx="21">
                  <c:v>2633.45</c:v>
                </c:pt>
                <c:pt idx="22">
                  <c:v>2882.56</c:v>
                </c:pt>
                <c:pt idx="23">
                  <c:v>3238.4300000000003</c:v>
                </c:pt>
                <c:pt idx="24">
                  <c:v>3772.2400000000002</c:v>
                </c:pt>
                <c:pt idx="25">
                  <c:v>4056.94</c:v>
                </c:pt>
                <c:pt idx="26">
                  <c:v>4341.6400000000003</c:v>
                </c:pt>
                <c:pt idx="27">
                  <c:v>4590.75</c:v>
                </c:pt>
                <c:pt idx="28">
                  <c:v>4839.8599999999997</c:v>
                </c:pt>
                <c:pt idx="29">
                  <c:v>5124.5599999999995</c:v>
                </c:pt>
                <c:pt idx="30">
                  <c:v>5302.49</c:v>
                </c:pt>
                <c:pt idx="31">
                  <c:v>5587.19</c:v>
                </c:pt>
                <c:pt idx="32">
                  <c:v>5836.2999999999993</c:v>
                </c:pt>
                <c:pt idx="33">
                  <c:v>6049.8200000000006</c:v>
                </c:pt>
                <c:pt idx="34">
                  <c:v>6263.35</c:v>
                </c:pt>
                <c:pt idx="35">
                  <c:v>6441.28</c:v>
                </c:pt>
                <c:pt idx="36">
                  <c:v>6654.8</c:v>
                </c:pt>
                <c:pt idx="37">
                  <c:v>6939.5</c:v>
                </c:pt>
                <c:pt idx="38">
                  <c:v>7188.61</c:v>
                </c:pt>
                <c:pt idx="39">
                  <c:v>7402.1299999999992</c:v>
                </c:pt>
                <c:pt idx="40">
                  <c:v>7651.25</c:v>
                </c:pt>
                <c:pt idx="41">
                  <c:v>7864.77</c:v>
                </c:pt>
                <c:pt idx="42">
                  <c:v>8042.7</c:v>
                </c:pt>
                <c:pt idx="43">
                  <c:v>8220.64</c:v>
                </c:pt>
                <c:pt idx="44">
                  <c:v>8469.75</c:v>
                </c:pt>
                <c:pt idx="45">
                  <c:v>8647.69</c:v>
                </c:pt>
                <c:pt idx="46">
                  <c:v>8861.2099999999991</c:v>
                </c:pt>
                <c:pt idx="47">
                  <c:v>9181.49</c:v>
                </c:pt>
                <c:pt idx="48">
                  <c:v>9395.02</c:v>
                </c:pt>
                <c:pt idx="49">
                  <c:v>9644.130000000001</c:v>
                </c:pt>
                <c:pt idx="50">
                  <c:v>9928.83</c:v>
                </c:pt>
                <c:pt idx="51">
                  <c:v>10284.700000000001</c:v>
                </c:pt>
                <c:pt idx="52">
                  <c:v>10569.4</c:v>
                </c:pt>
                <c:pt idx="53">
                  <c:v>10676.199999999999</c:v>
                </c:pt>
                <c:pt idx="54">
                  <c:v>10854.1</c:v>
                </c:pt>
                <c:pt idx="55">
                  <c:v>11067.6</c:v>
                </c:pt>
                <c:pt idx="56">
                  <c:v>11281.1</c:v>
                </c:pt>
                <c:pt idx="57">
                  <c:v>11459.099999999999</c:v>
                </c:pt>
                <c:pt idx="58">
                  <c:v>11708.199999999999</c:v>
                </c:pt>
                <c:pt idx="59">
                  <c:v>11992.900000000001</c:v>
                </c:pt>
                <c:pt idx="60">
                  <c:v>12206.4</c:v>
                </c:pt>
                <c:pt idx="61">
                  <c:v>12384.3</c:v>
                </c:pt>
                <c:pt idx="62">
                  <c:v>12597.9</c:v>
                </c:pt>
                <c:pt idx="63">
                  <c:v>12989.3</c:v>
                </c:pt>
                <c:pt idx="64">
                  <c:v>13309.6</c:v>
                </c:pt>
                <c:pt idx="65">
                  <c:v>13523.099999999999</c:v>
                </c:pt>
                <c:pt idx="66">
                  <c:v>13701.1</c:v>
                </c:pt>
                <c:pt idx="67">
                  <c:v>13914.6</c:v>
                </c:pt>
                <c:pt idx="68">
                  <c:v>14092.5</c:v>
                </c:pt>
                <c:pt idx="69">
                  <c:v>14306</c:v>
                </c:pt>
                <c:pt idx="70">
                  <c:v>14555.199999999999</c:v>
                </c:pt>
                <c:pt idx="71">
                  <c:v>14768.7</c:v>
                </c:pt>
                <c:pt idx="72">
                  <c:v>15089</c:v>
                </c:pt>
                <c:pt idx="73">
                  <c:v>15373.699999999999</c:v>
                </c:pt>
                <c:pt idx="74">
                  <c:v>15622.8</c:v>
                </c:pt>
                <c:pt idx="75">
                  <c:v>15907.5</c:v>
                </c:pt>
                <c:pt idx="76">
                  <c:v>16156.6</c:v>
                </c:pt>
                <c:pt idx="77">
                  <c:v>16405.7</c:v>
                </c:pt>
                <c:pt idx="78">
                  <c:v>16690.400000000001</c:v>
                </c:pt>
                <c:pt idx="79">
                  <c:v>16903.900000000001</c:v>
                </c:pt>
                <c:pt idx="80">
                  <c:v>17188.600000000002</c:v>
                </c:pt>
                <c:pt idx="81">
                  <c:v>17437.7</c:v>
                </c:pt>
                <c:pt idx="82">
                  <c:v>17651.2</c:v>
                </c:pt>
                <c:pt idx="83">
                  <c:v>17900.400000000001</c:v>
                </c:pt>
                <c:pt idx="84">
                  <c:v>18078.3</c:v>
                </c:pt>
                <c:pt idx="85">
                  <c:v>18327.400000000001</c:v>
                </c:pt>
                <c:pt idx="86">
                  <c:v>18505.3</c:v>
                </c:pt>
                <c:pt idx="87">
                  <c:v>18612.100000000002</c:v>
                </c:pt>
                <c:pt idx="88">
                  <c:v>18718.900000000001</c:v>
                </c:pt>
                <c:pt idx="89">
                  <c:v>18861.2</c:v>
                </c:pt>
                <c:pt idx="90">
                  <c:v>18968</c:v>
                </c:pt>
                <c:pt idx="91">
                  <c:v>19074.7</c:v>
                </c:pt>
                <c:pt idx="92">
                  <c:v>19217.099999999999</c:v>
                </c:pt>
                <c:pt idx="93">
                  <c:v>19323.8</c:v>
                </c:pt>
                <c:pt idx="94">
                  <c:v>19501.8</c:v>
                </c:pt>
                <c:pt idx="95">
                  <c:v>19644.100000000002</c:v>
                </c:pt>
                <c:pt idx="96">
                  <c:v>19750.900000000001</c:v>
                </c:pt>
                <c:pt idx="97">
                  <c:v>19893.2</c:v>
                </c:pt>
              </c:numCache>
            </c:numRef>
          </c:xVal>
          <c:yVal>
            <c:numRef>
              <c:f>'4.64 MeV d'!$J$7:$J$104</c:f>
              <c:numCache>
                <c:formatCode>0.00E+00</c:formatCode>
                <c:ptCount val="98"/>
                <c:pt idx="0">
                  <c:v>19852629.680749968</c:v>
                </c:pt>
                <c:pt idx="1">
                  <c:v>25607732.57181621</c:v>
                </c:pt>
                <c:pt idx="2">
                  <c:v>35405829.952768043</c:v>
                </c:pt>
                <c:pt idx="3">
                  <c:v>44624882.215990141</c:v>
                </c:pt>
                <c:pt idx="4">
                  <c:v>60288009.264439747</c:v>
                </c:pt>
                <c:pt idx="5">
                  <c:v>72548932.267586619</c:v>
                </c:pt>
                <c:pt idx="6">
                  <c:v>91439714.071965754</c:v>
                </c:pt>
                <c:pt idx="7">
                  <c:v>120708460.4281946</c:v>
                </c:pt>
                <c:pt idx="8">
                  <c:v>155700523.61965409</c:v>
                </c:pt>
                <c:pt idx="9">
                  <c:v>196242359.0886209</c:v>
                </c:pt>
                <c:pt idx="10">
                  <c:v>241682718.04742852</c:v>
                </c:pt>
                <c:pt idx="11">
                  <c:v>290835560.45289975</c:v>
                </c:pt>
                <c:pt idx="12">
                  <c:v>334155935.63025659</c:v>
                </c:pt>
                <c:pt idx="13">
                  <c:v>375145790.07587206</c:v>
                </c:pt>
                <c:pt idx="14">
                  <c:v>392916752.78673184</c:v>
                </c:pt>
                <c:pt idx="15">
                  <c:v>411529863.2987538</c:v>
                </c:pt>
                <c:pt idx="16">
                  <c:v>421164326.42962074</c:v>
                </c:pt>
                <c:pt idx="17">
                  <c:v>421164326.42962074</c:v>
                </c:pt>
                <c:pt idx="18">
                  <c:v>411529863.2987538</c:v>
                </c:pt>
                <c:pt idx="19">
                  <c:v>392916752.78673184</c:v>
                </c:pt>
                <c:pt idx="20">
                  <c:v>375145790.07587206</c:v>
                </c:pt>
                <c:pt idx="21">
                  <c:v>366564011.69645792</c:v>
                </c:pt>
                <c:pt idx="22">
                  <c:v>334155935.63025659</c:v>
                </c:pt>
                <c:pt idx="23">
                  <c:v>297644444.16630971</c:v>
                </c:pt>
                <c:pt idx="24">
                  <c:v>247340727.32541063</c:v>
                </c:pt>
                <c:pt idx="25">
                  <c:v>210350618.23911121</c:v>
                </c:pt>
                <c:pt idx="26">
                  <c:v>183080831.17013139</c:v>
                </c:pt>
                <c:pt idx="27">
                  <c:v>155700523.61965409</c:v>
                </c:pt>
                <c:pt idx="28">
                  <c:v>141935243.31876945</c:v>
                </c:pt>
                <c:pt idx="29">
                  <c:v>123534496.5418562</c:v>
                </c:pt>
                <c:pt idx="30">
                  <c:v>112612606.81040549</c:v>
                </c:pt>
                <c:pt idx="31">
                  <c:v>100308297.66782781</c:v>
                </c:pt>
                <c:pt idx="32">
                  <c:v>91439714.071965754</c:v>
                </c:pt>
                <c:pt idx="33">
                  <c:v>83355277.859290004</c:v>
                </c:pt>
                <c:pt idx="34">
                  <c:v>75986027.90291582</c:v>
                </c:pt>
                <c:pt idx="35">
                  <c:v>70889754.956511542</c:v>
                </c:pt>
                <c:pt idx="36">
                  <c:v>64622056.245475382</c:v>
                </c:pt>
                <c:pt idx="37">
                  <c:v>57561076.227162212</c:v>
                </c:pt>
                <c:pt idx="38">
                  <c:v>52472110.42003049</c:v>
                </c:pt>
                <c:pt idx="39">
                  <c:v>46738746.268300101</c:v>
                </c:pt>
                <c:pt idx="40">
                  <c:v>41631923.639571071</c:v>
                </c:pt>
                <c:pt idx="41">
                  <c:v>37951180.579122521</c:v>
                </c:pt>
                <c:pt idx="42">
                  <c:v>36234733.563998774</c:v>
                </c:pt>
                <c:pt idx="43">
                  <c:v>33031146.69804823</c:v>
                </c:pt>
                <c:pt idx="44">
                  <c:v>30110848.487770639</c:v>
                </c:pt>
                <c:pt idx="45">
                  <c:v>26820809.030301657</c:v>
                </c:pt>
                <c:pt idx="46">
                  <c:v>23890235.155422036</c:v>
                </c:pt>
                <c:pt idx="47">
                  <c:v>21778060.879068855</c:v>
                </c:pt>
                <c:pt idx="48">
                  <c:v>19852629.680749968</c:v>
                </c:pt>
                <c:pt idx="49">
                  <c:v>18097454.827481668</c:v>
                </c:pt>
                <c:pt idx="50">
                  <c:v>16120051.601086715</c:v>
                </c:pt>
                <c:pt idx="51">
                  <c:v>12497217.619373187</c:v>
                </c:pt>
                <c:pt idx="52">
                  <c:v>10385134.68226091</c:v>
                </c:pt>
                <c:pt idx="53">
                  <c:v>9038794.2712922022</c:v>
                </c:pt>
                <c:pt idx="54">
                  <c:v>8051143.0593651552</c:v>
                </c:pt>
                <c:pt idx="55">
                  <c:v>7007409.5535212308</c:v>
                </c:pt>
                <c:pt idx="56">
                  <c:v>6847109.1857295018</c:v>
                </c:pt>
                <c:pt idx="57">
                  <c:v>6241758.3666185709</c:v>
                </c:pt>
                <c:pt idx="58">
                  <c:v>6098949.4634605264</c:v>
                </c:pt>
                <c:pt idx="59">
                  <c:v>5823104.9559214823</c:v>
                </c:pt>
                <c:pt idx="60">
                  <c:v>5559728.2547662407</c:v>
                </c:pt>
                <c:pt idx="61">
                  <c:v>5432538.3618032876</c:v>
                </c:pt>
                <c:pt idx="62">
                  <c:v>5432538.3618032876</c:v>
                </c:pt>
                <c:pt idx="63">
                  <c:v>5559728.2547662407</c:v>
                </c:pt>
                <c:pt idx="64">
                  <c:v>5959428.7729751328</c:v>
                </c:pt>
                <c:pt idx="65">
                  <c:v>6537423.4894344267</c:v>
                </c:pt>
                <c:pt idx="66">
                  <c:v>7339336.3549771532</c:v>
                </c:pt>
                <c:pt idx="67">
                  <c:v>8051143.0593651552</c:v>
                </c:pt>
                <c:pt idx="68">
                  <c:v>8832002.2298788261</c:v>
                </c:pt>
                <c:pt idx="69">
                  <c:v>9915422.635896828</c:v>
                </c:pt>
                <c:pt idx="70">
                  <c:v>10877087.833785841</c:v>
                </c:pt>
                <c:pt idx="71">
                  <c:v>11659043.075190393</c:v>
                </c:pt>
                <c:pt idx="72">
                  <c:v>12497217.619373187</c:v>
                </c:pt>
                <c:pt idx="73">
                  <c:v>12497217.619373187</c:v>
                </c:pt>
                <c:pt idx="74">
                  <c:v>13089232.909311701</c:v>
                </c:pt>
                <c:pt idx="75">
                  <c:v>13395676.062554577</c:v>
                </c:pt>
                <c:pt idx="76">
                  <c:v>13395676.062554577</c:v>
                </c:pt>
                <c:pt idx="77">
                  <c:v>13089232.909311701</c:v>
                </c:pt>
                <c:pt idx="78">
                  <c:v>13089232.909311701</c:v>
                </c:pt>
                <c:pt idx="79">
                  <c:v>12211325.795334376</c:v>
                </c:pt>
                <c:pt idx="80">
                  <c:v>11659043.075190393</c:v>
                </c:pt>
                <c:pt idx="81">
                  <c:v>11392332.491742048</c:v>
                </c:pt>
                <c:pt idx="82">
                  <c:v>10628234.071934806</c:v>
                </c:pt>
                <c:pt idx="83">
                  <c:v>9688581.6311043724</c:v>
                </c:pt>
                <c:pt idx="84">
                  <c:v>8629959.8289926127</c:v>
                </c:pt>
                <c:pt idx="85">
                  <c:v>7007409.5535212308</c:v>
                </c:pt>
                <c:pt idx="86">
                  <c:v>5432538.3618032876</c:v>
                </c:pt>
                <c:pt idx="87">
                  <c:v>4728267.1447901102</c:v>
                </c:pt>
                <c:pt idx="88">
                  <c:v>3839285.1478528166</c:v>
                </c:pt>
                <c:pt idx="89">
                  <c:v>3341559.3563025659</c:v>
                </c:pt>
                <c:pt idx="90">
                  <c:v>2976444.4416630967</c:v>
                </c:pt>
                <c:pt idx="91">
                  <c:v>2651226.5074517918</c:v>
                </c:pt>
                <c:pt idx="92">
                  <c:v>2361539.5379532971</c:v>
                </c:pt>
                <c:pt idx="93">
                  <c:v>1962423.5908862094</c:v>
                </c:pt>
                <c:pt idx="94">
                  <c:v>1668941.47592803</c:v>
                </c:pt>
                <c:pt idx="95">
                  <c:v>1452581.6490296493</c:v>
                </c:pt>
                <c:pt idx="96">
                  <c:v>1293866.0170676566</c:v>
                </c:pt>
                <c:pt idx="97">
                  <c:v>1179472.7517557698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3E2-4D35-AB2D-BE172963AA7B}"/>
            </c:ext>
          </c:extLst>
        </c:ser>
        <c:ser>
          <c:idx val="2"/>
          <c:order val="2"/>
          <c:tx>
            <c:v>Li+p@4 MeV 6 mm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'4.0 MeV p'!$C$7:$C$152</c:f>
              <c:numCache>
                <c:formatCode>0.00E+00</c:formatCode>
                <c:ptCount val="146"/>
                <c:pt idx="0">
                  <c:v>6.0497399999999999</c:v>
                </c:pt>
                <c:pt idx="1">
                  <c:v>20.104199999999999</c:v>
                </c:pt>
                <c:pt idx="2">
                  <c:v>33.956800000000001</c:v>
                </c:pt>
                <c:pt idx="3">
                  <c:v>50.438899999999997</c:v>
                </c:pt>
                <c:pt idx="4">
                  <c:v>64.136799999999994</c:v>
                </c:pt>
                <c:pt idx="5">
                  <c:v>83.188400000000001</c:v>
                </c:pt>
                <c:pt idx="6">
                  <c:v>96.856200000000001</c:v>
                </c:pt>
                <c:pt idx="7">
                  <c:v>115.78700000000001</c:v>
                </c:pt>
                <c:pt idx="8">
                  <c:v>129.292</c:v>
                </c:pt>
                <c:pt idx="9">
                  <c:v>140.072</c:v>
                </c:pt>
                <c:pt idx="10">
                  <c:v>159.029</c:v>
                </c:pt>
                <c:pt idx="11">
                  <c:v>172.49100000000001</c:v>
                </c:pt>
                <c:pt idx="12">
                  <c:v>188.74100000000001</c:v>
                </c:pt>
                <c:pt idx="13">
                  <c:v>199.52199999999999</c:v>
                </c:pt>
                <c:pt idx="14">
                  <c:v>215.75399999999999</c:v>
                </c:pt>
                <c:pt idx="15">
                  <c:v>237.44800000000001</c:v>
                </c:pt>
                <c:pt idx="16">
                  <c:v>248.27600000000001</c:v>
                </c:pt>
                <c:pt idx="17">
                  <c:v>267.27999999999997</c:v>
                </c:pt>
                <c:pt idx="18">
                  <c:v>278.14299999999997</c:v>
                </c:pt>
                <c:pt idx="19">
                  <c:v>291.733</c:v>
                </c:pt>
                <c:pt idx="20">
                  <c:v>308.04300000000001</c:v>
                </c:pt>
                <c:pt idx="21">
                  <c:v>324.358</c:v>
                </c:pt>
                <c:pt idx="22">
                  <c:v>337.983</c:v>
                </c:pt>
                <c:pt idx="23">
                  <c:v>354.30599999999998</c:v>
                </c:pt>
                <c:pt idx="24">
                  <c:v>367.93099999999998</c:v>
                </c:pt>
                <c:pt idx="25">
                  <c:v>384.28399999999999</c:v>
                </c:pt>
                <c:pt idx="26">
                  <c:v>397.887</c:v>
                </c:pt>
                <c:pt idx="27">
                  <c:v>416.96899999999999</c:v>
                </c:pt>
                <c:pt idx="28">
                  <c:v>425.16699999999997</c:v>
                </c:pt>
                <c:pt idx="29">
                  <c:v>446.92099999999999</c:v>
                </c:pt>
                <c:pt idx="30">
                  <c:v>455.10199999999998</c:v>
                </c:pt>
                <c:pt idx="31">
                  <c:v>463.262</c:v>
                </c:pt>
                <c:pt idx="32">
                  <c:v>476.86900000000003</c:v>
                </c:pt>
                <c:pt idx="33">
                  <c:v>495.85599999999999</c:v>
                </c:pt>
                <c:pt idx="34">
                  <c:v>509.43</c:v>
                </c:pt>
                <c:pt idx="35">
                  <c:v>525.66300000000001</c:v>
                </c:pt>
                <c:pt idx="36">
                  <c:v>539.22299999999996</c:v>
                </c:pt>
                <c:pt idx="37">
                  <c:v>555.46</c:v>
                </c:pt>
                <c:pt idx="38">
                  <c:v>563.572</c:v>
                </c:pt>
                <c:pt idx="39">
                  <c:v>582.48199999999997</c:v>
                </c:pt>
                <c:pt idx="40">
                  <c:v>596.00400000000002</c:v>
                </c:pt>
                <c:pt idx="41">
                  <c:v>612.245</c:v>
                </c:pt>
                <c:pt idx="42">
                  <c:v>625.80100000000004</c:v>
                </c:pt>
                <c:pt idx="43">
                  <c:v>642.05999999999995</c:v>
                </c:pt>
                <c:pt idx="44">
                  <c:v>658.35699999999997</c:v>
                </c:pt>
                <c:pt idx="45">
                  <c:v>680.02099999999996</c:v>
                </c:pt>
                <c:pt idx="46">
                  <c:v>696.27200000000005</c:v>
                </c:pt>
                <c:pt idx="47">
                  <c:v>707.14700000000005</c:v>
                </c:pt>
                <c:pt idx="48">
                  <c:v>723.42200000000003</c:v>
                </c:pt>
                <c:pt idx="49">
                  <c:v>739.72400000000005</c:v>
                </c:pt>
                <c:pt idx="50">
                  <c:v>755.99099999999999</c:v>
                </c:pt>
                <c:pt idx="51">
                  <c:v>769.57799999999997</c:v>
                </c:pt>
                <c:pt idx="52">
                  <c:v>785.84500000000003</c:v>
                </c:pt>
                <c:pt idx="53">
                  <c:v>796.72400000000005</c:v>
                </c:pt>
                <c:pt idx="54">
                  <c:v>813.03399999999999</c:v>
                </c:pt>
                <c:pt idx="55">
                  <c:v>826.60799999999995</c:v>
                </c:pt>
                <c:pt idx="56">
                  <c:v>842.89599999999996</c:v>
                </c:pt>
                <c:pt idx="57">
                  <c:v>856.49599999999998</c:v>
                </c:pt>
                <c:pt idx="58">
                  <c:v>872.79700000000003</c:v>
                </c:pt>
                <c:pt idx="59">
                  <c:v>886.33199999999999</c:v>
                </c:pt>
                <c:pt idx="60">
                  <c:v>905.36599999999999</c:v>
                </c:pt>
                <c:pt idx="61">
                  <c:v>921.63800000000003</c:v>
                </c:pt>
                <c:pt idx="62">
                  <c:v>937.90099999999995</c:v>
                </c:pt>
                <c:pt idx="63">
                  <c:v>951.49099999999999</c:v>
                </c:pt>
                <c:pt idx="64">
                  <c:v>967.78399999999999</c:v>
                </c:pt>
                <c:pt idx="65">
                  <c:v>981.31899999999996</c:v>
                </c:pt>
                <c:pt idx="66">
                  <c:v>997.60299999999995</c:v>
                </c:pt>
                <c:pt idx="67">
                  <c:v>1016.61</c:v>
                </c:pt>
                <c:pt idx="68">
                  <c:v>1038.3</c:v>
                </c:pt>
                <c:pt idx="69">
                  <c:v>1046.42</c:v>
                </c:pt>
                <c:pt idx="70">
                  <c:v>1057.22</c:v>
                </c:pt>
                <c:pt idx="71">
                  <c:v>1070.71</c:v>
                </c:pt>
                <c:pt idx="72">
                  <c:v>1089.6600000000001</c:v>
                </c:pt>
                <c:pt idx="73">
                  <c:v>1105.8599999999999</c:v>
                </c:pt>
                <c:pt idx="74">
                  <c:v>1113.92</c:v>
                </c:pt>
                <c:pt idx="75">
                  <c:v>1130.1500000000001</c:v>
                </c:pt>
                <c:pt idx="76">
                  <c:v>1146.3800000000001</c:v>
                </c:pt>
                <c:pt idx="77">
                  <c:v>1165.29</c:v>
                </c:pt>
                <c:pt idx="78">
                  <c:v>1176.0899999999999</c:v>
                </c:pt>
                <c:pt idx="79">
                  <c:v>1189.5999999999999</c:v>
                </c:pt>
                <c:pt idx="80">
                  <c:v>1197.69</c:v>
                </c:pt>
                <c:pt idx="81">
                  <c:v>1216.6099999999999</c:v>
                </c:pt>
                <c:pt idx="82">
                  <c:v>1224.71</c:v>
                </c:pt>
                <c:pt idx="83">
                  <c:v>1240.92</c:v>
                </c:pt>
                <c:pt idx="84">
                  <c:v>1254.43</c:v>
                </c:pt>
                <c:pt idx="85">
                  <c:v>1273.3699999999999</c:v>
                </c:pt>
                <c:pt idx="86">
                  <c:v>1286.8699999999999</c:v>
                </c:pt>
                <c:pt idx="87">
                  <c:v>1297.7</c:v>
                </c:pt>
                <c:pt idx="88">
                  <c:v>1311.19</c:v>
                </c:pt>
                <c:pt idx="89">
                  <c:v>1327.46</c:v>
                </c:pt>
                <c:pt idx="90">
                  <c:v>1346.38</c:v>
                </c:pt>
                <c:pt idx="91">
                  <c:v>1357.21</c:v>
                </c:pt>
                <c:pt idx="92">
                  <c:v>1373.42</c:v>
                </c:pt>
                <c:pt idx="93">
                  <c:v>1392.36</c:v>
                </c:pt>
                <c:pt idx="94">
                  <c:v>1405.89</c:v>
                </c:pt>
                <c:pt idx="95">
                  <c:v>1430.23</c:v>
                </c:pt>
                <c:pt idx="96">
                  <c:v>1438.32</c:v>
                </c:pt>
                <c:pt idx="97">
                  <c:v>1454.56</c:v>
                </c:pt>
                <c:pt idx="98">
                  <c:v>1468.1</c:v>
                </c:pt>
                <c:pt idx="99">
                  <c:v>1478.9</c:v>
                </c:pt>
                <c:pt idx="100">
                  <c:v>1503.27</c:v>
                </c:pt>
                <c:pt idx="101">
                  <c:v>1511.4</c:v>
                </c:pt>
                <c:pt idx="102">
                  <c:v>1530.33</c:v>
                </c:pt>
                <c:pt idx="103">
                  <c:v>1538.44</c:v>
                </c:pt>
                <c:pt idx="104">
                  <c:v>1557.4</c:v>
                </c:pt>
                <c:pt idx="105">
                  <c:v>1573.64</c:v>
                </c:pt>
                <c:pt idx="106">
                  <c:v>1587.18</c:v>
                </c:pt>
                <c:pt idx="107">
                  <c:v>1600.7</c:v>
                </c:pt>
                <c:pt idx="108">
                  <c:v>1611.52</c:v>
                </c:pt>
                <c:pt idx="109">
                  <c:v>1633.19</c:v>
                </c:pt>
                <c:pt idx="110">
                  <c:v>1649.44</c:v>
                </c:pt>
                <c:pt idx="111">
                  <c:v>1657.54</c:v>
                </c:pt>
                <c:pt idx="112">
                  <c:v>1665.63</c:v>
                </c:pt>
                <c:pt idx="113">
                  <c:v>1687.31</c:v>
                </c:pt>
                <c:pt idx="114">
                  <c:v>1695.41</c:v>
                </c:pt>
                <c:pt idx="115">
                  <c:v>1711.67</c:v>
                </c:pt>
                <c:pt idx="116">
                  <c:v>1730.6</c:v>
                </c:pt>
                <c:pt idx="117">
                  <c:v>1741.41</c:v>
                </c:pt>
                <c:pt idx="118">
                  <c:v>1760.39</c:v>
                </c:pt>
                <c:pt idx="119">
                  <c:v>1768.47</c:v>
                </c:pt>
                <c:pt idx="120">
                  <c:v>1784.71</c:v>
                </c:pt>
                <c:pt idx="121">
                  <c:v>1798.26</c:v>
                </c:pt>
                <c:pt idx="122">
                  <c:v>1814.5</c:v>
                </c:pt>
                <c:pt idx="123">
                  <c:v>1836.17</c:v>
                </c:pt>
                <c:pt idx="124">
                  <c:v>1846.98</c:v>
                </c:pt>
                <c:pt idx="125">
                  <c:v>1863.23</c:v>
                </c:pt>
                <c:pt idx="126">
                  <c:v>1868.62</c:v>
                </c:pt>
                <c:pt idx="127">
                  <c:v>1887.58</c:v>
                </c:pt>
                <c:pt idx="128">
                  <c:v>1901.11</c:v>
                </c:pt>
                <c:pt idx="129">
                  <c:v>1906.5</c:v>
                </c:pt>
                <c:pt idx="130">
                  <c:v>1928.17</c:v>
                </c:pt>
                <c:pt idx="131">
                  <c:v>1938.99</c:v>
                </c:pt>
                <c:pt idx="132">
                  <c:v>1957.93</c:v>
                </c:pt>
                <c:pt idx="133">
                  <c:v>1971.47</c:v>
                </c:pt>
                <c:pt idx="134">
                  <c:v>1987.71</c:v>
                </c:pt>
                <c:pt idx="135">
                  <c:v>2003.96</c:v>
                </c:pt>
                <c:pt idx="136">
                  <c:v>2014.78</c:v>
                </c:pt>
                <c:pt idx="137">
                  <c:v>2028.31</c:v>
                </c:pt>
                <c:pt idx="138">
                  <c:v>2039.14</c:v>
                </c:pt>
                <c:pt idx="139">
                  <c:v>2060.8000000000002</c:v>
                </c:pt>
                <c:pt idx="140">
                  <c:v>2074.33</c:v>
                </c:pt>
                <c:pt idx="141">
                  <c:v>2090.58</c:v>
                </c:pt>
                <c:pt idx="142">
                  <c:v>2101.39</c:v>
                </c:pt>
                <c:pt idx="143">
                  <c:v>2114.9299999999998</c:v>
                </c:pt>
                <c:pt idx="144">
                  <c:v>2131.16</c:v>
                </c:pt>
                <c:pt idx="145">
                  <c:v>2147.41</c:v>
                </c:pt>
              </c:numCache>
            </c:numRef>
          </c:xVal>
          <c:yVal>
            <c:numRef>
              <c:f>'4.0 MeV p'!$J$7:$J$152</c:f>
              <c:numCache>
                <c:formatCode>0.00E+00</c:formatCode>
                <c:ptCount val="146"/>
                <c:pt idx="0">
                  <c:v>124225959.95630498</c:v>
                </c:pt>
                <c:pt idx="1">
                  <c:v>223602943.70030075</c:v>
                </c:pt>
                <c:pt idx="2">
                  <c:v>282711522.46769524</c:v>
                </c:pt>
                <c:pt idx="3">
                  <c:v>325541590.692505</c:v>
                </c:pt>
                <c:pt idx="4">
                  <c:v>353808767.91716504</c:v>
                </c:pt>
                <c:pt idx="5">
                  <c:v>368366888.89078343</c:v>
                </c:pt>
                <c:pt idx="6">
                  <c:v>390636552.75671828</c:v>
                </c:pt>
                <c:pt idx="7">
                  <c:v>381204620.29543561</c:v>
                </c:pt>
                <c:pt idx="8">
                  <c:v>370917263.07620108</c:v>
                </c:pt>
                <c:pt idx="9">
                  <c:v>358062041.57426739</c:v>
                </c:pt>
                <c:pt idx="10">
                  <c:v>353770607.70491445</c:v>
                </c:pt>
                <c:pt idx="11">
                  <c:v>334917872.84425551</c:v>
                </c:pt>
                <c:pt idx="12">
                  <c:v>331485043.75054187</c:v>
                </c:pt>
                <c:pt idx="13">
                  <c:v>318628232.23976445</c:v>
                </c:pt>
                <c:pt idx="14">
                  <c:v>311768934.08771223</c:v>
                </c:pt>
                <c:pt idx="15">
                  <c:v>312616408.80144513</c:v>
                </c:pt>
                <c:pt idx="16">
                  <c:v>309185169.71657526</c:v>
                </c:pt>
                <c:pt idx="17">
                  <c:v>314317718.2642861</c:v>
                </c:pt>
                <c:pt idx="18">
                  <c:v>317741007.30493712</c:v>
                </c:pt>
                <c:pt idx="19">
                  <c:v>324589175.39508283</c:v>
                </c:pt>
                <c:pt idx="20">
                  <c:v>333149783.00997591</c:v>
                </c:pt>
                <c:pt idx="21">
                  <c:v>342567405.39166462</c:v>
                </c:pt>
                <c:pt idx="22">
                  <c:v>356270101.60733122</c:v>
                </c:pt>
                <c:pt idx="23">
                  <c:v>367401753.52261108</c:v>
                </c:pt>
                <c:pt idx="24">
                  <c:v>381104449.73827767</c:v>
                </c:pt>
                <c:pt idx="25">
                  <c:v>398232025.00343895</c:v>
                </c:pt>
                <c:pt idx="26">
                  <c:v>407651237.39397144</c:v>
                </c:pt>
                <c:pt idx="27">
                  <c:v>428205281.71747142</c:v>
                </c:pt>
                <c:pt idx="28">
                  <c:v>441052553.17518616</c:v>
                </c:pt>
                <c:pt idx="29">
                  <c:v>453895054.60636955</c:v>
                </c:pt>
                <c:pt idx="30">
                  <c:v>463315857.00574589</c:v>
                </c:pt>
                <c:pt idx="31">
                  <c:v>468453175.57998794</c:v>
                </c:pt>
                <c:pt idx="32">
                  <c:v>478729402.73731607</c:v>
                </c:pt>
                <c:pt idx="33">
                  <c:v>480433892.21784443</c:v>
                </c:pt>
                <c:pt idx="34">
                  <c:v>483855591.24965173</c:v>
                </c:pt>
                <c:pt idx="35">
                  <c:v>476996293.09759957</c:v>
                </c:pt>
                <c:pt idx="36">
                  <c:v>477846947.82902002</c:v>
                </c:pt>
                <c:pt idx="37">
                  <c:v>471843074.43491966</c:v>
                </c:pt>
                <c:pt idx="38">
                  <c:v>467556410.59209794</c:v>
                </c:pt>
                <c:pt idx="39">
                  <c:v>453840994.30568123</c:v>
                </c:pt>
                <c:pt idx="40">
                  <c:v>446981696.15362906</c:v>
                </c:pt>
                <c:pt idx="41">
                  <c:v>441834837.52632427</c:v>
                </c:pt>
                <c:pt idx="42">
                  <c:v>441830067.49979281</c:v>
                </c:pt>
                <c:pt idx="43">
                  <c:v>440109677.93082666</c:v>
                </c:pt>
                <c:pt idx="44">
                  <c:v>446100831.25417674</c:v>
                </c:pt>
                <c:pt idx="45">
                  <c:v>440950792.60918444</c:v>
                </c:pt>
                <c:pt idx="46">
                  <c:v>437517963.51547074</c:v>
                </c:pt>
                <c:pt idx="47">
                  <c:v>443510706.84766471</c:v>
                </c:pt>
                <c:pt idx="48">
                  <c:v>445218376.34588075</c:v>
                </c:pt>
                <c:pt idx="49">
                  <c:v>452064954.42718273</c:v>
                </c:pt>
                <c:pt idx="50">
                  <c:v>452058594.39180762</c:v>
                </c:pt>
                <c:pt idx="51">
                  <c:v>458049747.71515775</c:v>
                </c:pt>
                <c:pt idx="52">
                  <c:v>458043387.67978263</c:v>
                </c:pt>
                <c:pt idx="53">
                  <c:v>464893145.77877218</c:v>
                </c:pt>
                <c:pt idx="54">
                  <c:v>473453753.39366531</c:v>
                </c:pt>
                <c:pt idx="55">
                  <c:v>476875452.42547256</c:v>
                </c:pt>
                <c:pt idx="56">
                  <c:v>481152576.2152316</c:v>
                </c:pt>
                <c:pt idx="57">
                  <c:v>489714773.8389684</c:v>
                </c:pt>
                <c:pt idx="58">
                  <c:v>496562941.92911416</c:v>
                </c:pt>
                <c:pt idx="59">
                  <c:v>492273098.06860489</c:v>
                </c:pt>
                <c:pt idx="60">
                  <c:v>503403159.97504103</c:v>
                </c:pt>
                <c:pt idx="61">
                  <c:v>504253814.70646149</c:v>
                </c:pt>
                <c:pt idx="62">
                  <c:v>503390439.90429091</c:v>
                </c:pt>
                <c:pt idx="63">
                  <c:v>510238607.99443662</c:v>
                </c:pt>
                <c:pt idx="64">
                  <c:v>515372746.55099112</c:v>
                </c:pt>
                <c:pt idx="65">
                  <c:v>511084492.69932574</c:v>
                </c:pt>
                <c:pt idx="66">
                  <c:v>514504601.72228909</c:v>
                </c:pt>
                <c:pt idx="67">
                  <c:v>520494165.03679556</c:v>
                </c:pt>
                <c:pt idx="68">
                  <c:v>520484624.98373282</c:v>
                </c:pt>
                <c:pt idx="69">
                  <c:v>517054975.9077068</c:v>
                </c:pt>
                <c:pt idx="70">
                  <c:v>509340252.99770284</c:v>
                </c:pt>
                <c:pt idx="71">
                  <c:v>495626426.72012973</c:v>
                </c:pt>
                <c:pt idx="72">
                  <c:v>488765538.55923378</c:v>
                </c:pt>
                <c:pt idx="73">
                  <c:v>476764151.80640811</c:v>
                </c:pt>
                <c:pt idx="74">
                  <c:v>461339476.01293159</c:v>
                </c:pt>
                <c:pt idx="75">
                  <c:v>453623163.09408379</c:v>
                </c:pt>
                <c:pt idx="76">
                  <c:v>445905260.16639233</c:v>
                </c:pt>
                <c:pt idx="77">
                  <c:v>432189843.8799755</c:v>
                </c:pt>
                <c:pt idx="78">
                  <c:v>423618106.2031759</c:v>
                </c:pt>
                <c:pt idx="79">
                  <c:v>414189353.75958079</c:v>
                </c:pt>
                <c:pt idx="80">
                  <c:v>406474630.84957677</c:v>
                </c:pt>
                <c:pt idx="81">
                  <c:v>394473244.09675115</c:v>
                </c:pt>
                <c:pt idx="82">
                  <c:v>387615535.95354277</c:v>
                </c:pt>
                <c:pt idx="83">
                  <c:v>375615739.20956093</c:v>
                </c:pt>
                <c:pt idx="84">
                  <c:v>367899426.29071313</c:v>
                </c:pt>
                <c:pt idx="85">
                  <c:v>360181523.36302161</c:v>
                </c:pt>
                <c:pt idx="86">
                  <c:v>349038741.38583535</c:v>
                </c:pt>
                <c:pt idx="87">
                  <c:v>344750487.53416985</c:v>
                </c:pt>
                <c:pt idx="88">
                  <c:v>332750690.79018801</c:v>
                </c:pt>
                <c:pt idx="89">
                  <c:v>331887315.98801732</c:v>
                </c:pt>
                <c:pt idx="90">
                  <c:v>319885929.2351917</c:v>
                </c:pt>
                <c:pt idx="91">
                  <c:v>317310114.90827364</c:v>
                </c:pt>
                <c:pt idx="92">
                  <c:v>306167332.93108737</c:v>
                </c:pt>
                <c:pt idx="93">
                  <c:v>298447839.99455202</c:v>
                </c:pt>
                <c:pt idx="94">
                  <c:v>293302571.376091</c:v>
                </c:pt>
                <c:pt idx="95">
                  <c:v>282155019.3723734</c:v>
                </c:pt>
                <c:pt idx="96">
                  <c:v>273584871.70441759</c:v>
                </c:pt>
                <c:pt idx="97">
                  <c:v>266723983.54352167</c:v>
                </c:pt>
                <c:pt idx="98">
                  <c:v>263292744.45865178</c:v>
                </c:pt>
                <c:pt idx="99">
                  <c:v>254721006.78185225</c:v>
                </c:pt>
                <c:pt idx="100">
                  <c:v>248713953.37006429</c:v>
                </c:pt>
                <c:pt idx="101">
                  <c:v>248710773.35237676</c:v>
                </c:pt>
                <c:pt idx="102">
                  <c:v>239278840.89109412</c:v>
                </c:pt>
                <c:pt idx="103">
                  <c:v>234135162.28147683</c:v>
                </c:pt>
                <c:pt idx="104">
                  <c:v>230700743.1789194</c:v>
                </c:pt>
                <c:pt idx="105">
                  <c:v>223839855.01802349</c:v>
                </c:pt>
                <c:pt idx="106">
                  <c:v>220407025.92430982</c:v>
                </c:pt>
                <c:pt idx="107">
                  <c:v>214404742.53905326</c:v>
                </c:pt>
                <c:pt idx="108">
                  <c:v>208404049.16264042</c:v>
                </c:pt>
                <c:pt idx="109">
                  <c:v>205825054.81803483</c:v>
                </c:pt>
                <c:pt idx="110">
                  <c:v>201535210.95752555</c:v>
                </c:pt>
                <c:pt idx="111">
                  <c:v>194677502.8143172</c:v>
                </c:pt>
                <c:pt idx="112">
                  <c:v>186962779.90431321</c:v>
                </c:pt>
                <c:pt idx="113">
                  <c:v>184383785.55970758</c:v>
                </c:pt>
                <c:pt idx="114">
                  <c:v>178384682.19213852</c:v>
                </c:pt>
                <c:pt idx="115">
                  <c:v>175807277.85637671</c:v>
                </c:pt>
                <c:pt idx="116">
                  <c:v>167232360.16188958</c:v>
                </c:pt>
                <c:pt idx="117">
                  <c:v>160374652.0186812</c:v>
                </c:pt>
                <c:pt idx="118">
                  <c:v>159509687.20766672</c:v>
                </c:pt>
                <c:pt idx="119">
                  <c:v>148369131.24286172</c:v>
                </c:pt>
                <c:pt idx="120">
                  <c:v>144078969.38058376</c:v>
                </c:pt>
                <c:pt idx="121">
                  <c:v>142360169.82046127</c:v>
                </c:pt>
                <c:pt idx="122">
                  <c:v>136356455.42724529</c:v>
                </c:pt>
                <c:pt idx="123">
                  <c:v>133777620.08352403</c:v>
                </c:pt>
                <c:pt idx="124">
                  <c:v>126062579.17175131</c:v>
                </c:pt>
                <c:pt idx="125">
                  <c:v>121772417.30947332</c:v>
                </c:pt>
                <c:pt idx="126">
                  <c:v>115773154.94101989</c:v>
                </c:pt>
                <c:pt idx="127">
                  <c:v>113195273.60260493</c:v>
                </c:pt>
                <c:pt idx="128">
                  <c:v>108049527.98149076</c:v>
                </c:pt>
                <c:pt idx="129">
                  <c:v>101193409.84712616</c:v>
                </c:pt>
                <c:pt idx="130">
                  <c:v>96901180.97335127</c:v>
                </c:pt>
                <c:pt idx="131">
                  <c:v>91756389.357543394</c:v>
                </c:pt>
                <c:pt idx="132">
                  <c:v>84038168.428083092</c:v>
                </c:pt>
                <c:pt idx="133">
                  <c:v>80605816.337022603</c:v>
                </c:pt>
                <c:pt idx="134">
                  <c:v>76315654.474744603</c:v>
                </c:pt>
                <c:pt idx="135">
                  <c:v>72025492.612466648</c:v>
                </c:pt>
                <c:pt idx="136">
                  <c:v>67737397.76168558</c:v>
                </c:pt>
                <c:pt idx="137">
                  <c:v>62591652.140571415</c:v>
                </c:pt>
                <c:pt idx="138">
                  <c:v>58303557.289790362</c:v>
                </c:pt>
                <c:pt idx="139">
                  <c:v>53154472.650104277</c:v>
                </c:pt>
                <c:pt idx="140">
                  <c:v>48008727.02899012</c:v>
                </c:pt>
                <c:pt idx="141">
                  <c:v>43718565.166712143</c:v>
                </c:pt>
                <c:pt idx="142">
                  <c:v>37717076.785877436</c:v>
                </c:pt>
                <c:pt idx="143">
                  <c:v>33427868.928905725</c:v>
                </c:pt>
                <c:pt idx="144">
                  <c:v>26567457.770662915</c:v>
                </c:pt>
                <c:pt idx="145">
                  <c:v>23134151.674296137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3E2-4D35-AB2D-BE172963AA7B}"/>
            </c:ext>
          </c:extLst>
        </c:ser>
        <c:ser>
          <c:idx val="3"/>
          <c:order val="3"/>
          <c:tx>
            <c:v>Li+p@1.912 MeV 6mm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'1917 keV p'!$C$7:$C$144</c:f>
              <c:numCache>
                <c:formatCode>0.00E+00</c:formatCode>
                <c:ptCount val="138"/>
                <c:pt idx="0">
                  <c:v>1.43655E-2</c:v>
                </c:pt>
                <c:pt idx="1">
                  <c:v>0.97037200000000001</c:v>
                </c:pt>
                <c:pt idx="2">
                  <c:v>2.1548400000000001</c:v>
                </c:pt>
                <c:pt idx="3">
                  <c:v>3.10575</c:v>
                </c:pt>
                <c:pt idx="4">
                  <c:v>4.0534100000000004</c:v>
                </c:pt>
                <c:pt idx="5">
                  <c:v>5.2346300000000001</c:v>
                </c:pt>
                <c:pt idx="6">
                  <c:v>6.6503399999999999</c:v>
                </c:pt>
                <c:pt idx="7">
                  <c:v>7.3607399999999998</c:v>
                </c:pt>
                <c:pt idx="8">
                  <c:v>8.0692900000000005</c:v>
                </c:pt>
                <c:pt idx="9">
                  <c:v>9.4873100000000008</c:v>
                </c:pt>
                <c:pt idx="10">
                  <c:v>10.1982</c:v>
                </c:pt>
                <c:pt idx="11">
                  <c:v>11.3771</c:v>
                </c:pt>
                <c:pt idx="12">
                  <c:v>12.5532</c:v>
                </c:pt>
                <c:pt idx="13">
                  <c:v>13.2631</c:v>
                </c:pt>
                <c:pt idx="14">
                  <c:v>15.3767</c:v>
                </c:pt>
                <c:pt idx="15">
                  <c:v>14.209</c:v>
                </c:pt>
                <c:pt idx="16">
                  <c:v>16.088999999999999</c:v>
                </c:pt>
                <c:pt idx="17">
                  <c:v>17.034300000000002</c:v>
                </c:pt>
                <c:pt idx="18">
                  <c:v>18.212800000000001</c:v>
                </c:pt>
                <c:pt idx="19">
                  <c:v>19.1553</c:v>
                </c:pt>
                <c:pt idx="20">
                  <c:v>20.096499999999999</c:v>
                </c:pt>
                <c:pt idx="21">
                  <c:v>21.741599999999998</c:v>
                </c:pt>
                <c:pt idx="22">
                  <c:v>21.9803</c:v>
                </c:pt>
                <c:pt idx="23">
                  <c:v>23.1555</c:v>
                </c:pt>
                <c:pt idx="24">
                  <c:v>24.332999999999998</c:v>
                </c:pt>
                <c:pt idx="25">
                  <c:v>24.808900000000001</c:v>
                </c:pt>
                <c:pt idx="26">
                  <c:v>26.221399999999999</c:v>
                </c:pt>
                <c:pt idx="27">
                  <c:v>27.360399999999998</c:v>
                </c:pt>
                <c:pt idx="28">
                  <c:v>28.2881</c:v>
                </c:pt>
                <c:pt idx="29">
                  <c:v>29.253399999999999</c:v>
                </c:pt>
                <c:pt idx="30">
                  <c:v>30.205300000000001</c:v>
                </c:pt>
                <c:pt idx="31">
                  <c:v>30.9147</c:v>
                </c:pt>
                <c:pt idx="32">
                  <c:v>32.556100000000001</c:v>
                </c:pt>
                <c:pt idx="33">
                  <c:v>33.487099999999998</c:v>
                </c:pt>
                <c:pt idx="34">
                  <c:v>34.179900000000004</c:v>
                </c:pt>
                <c:pt idx="35">
                  <c:v>35.112699999999997</c:v>
                </c:pt>
                <c:pt idx="36">
                  <c:v>36.052999999999997</c:v>
                </c:pt>
                <c:pt idx="37">
                  <c:v>37.463099999999997</c:v>
                </c:pt>
                <c:pt idx="38">
                  <c:v>37.934399999999997</c:v>
                </c:pt>
                <c:pt idx="39">
                  <c:v>39.108699999999999</c:v>
                </c:pt>
                <c:pt idx="40">
                  <c:v>40.513300000000001</c:v>
                </c:pt>
                <c:pt idx="41">
                  <c:v>42.153700000000001</c:v>
                </c:pt>
                <c:pt idx="42">
                  <c:v>43.323799999999999</c:v>
                </c:pt>
                <c:pt idx="43">
                  <c:v>44.260399999999997</c:v>
                </c:pt>
                <c:pt idx="44">
                  <c:v>45.665399999999998</c:v>
                </c:pt>
                <c:pt idx="45">
                  <c:v>46.6006</c:v>
                </c:pt>
                <c:pt idx="46">
                  <c:v>48.475999999999999</c:v>
                </c:pt>
                <c:pt idx="47">
                  <c:v>48.941200000000002</c:v>
                </c:pt>
                <c:pt idx="48">
                  <c:v>50.106699999999996</c:v>
                </c:pt>
                <c:pt idx="49">
                  <c:v>51.514499999999998</c:v>
                </c:pt>
                <c:pt idx="50">
                  <c:v>51.743400000000001</c:v>
                </c:pt>
                <c:pt idx="51">
                  <c:v>53.152200000000001</c:v>
                </c:pt>
                <c:pt idx="52">
                  <c:v>54.556800000000003</c:v>
                </c:pt>
                <c:pt idx="53">
                  <c:v>55.726399999999998</c:v>
                </c:pt>
                <c:pt idx="54">
                  <c:v>56.427999999999997</c:v>
                </c:pt>
                <c:pt idx="55">
                  <c:v>56.893700000000003</c:v>
                </c:pt>
                <c:pt idx="56">
                  <c:v>57.832599999999999</c:v>
                </c:pt>
                <c:pt idx="57">
                  <c:v>59.472099999999998</c:v>
                </c:pt>
                <c:pt idx="58">
                  <c:v>59.937399999999997</c:v>
                </c:pt>
                <c:pt idx="59">
                  <c:v>60.638500000000001</c:v>
                </c:pt>
                <c:pt idx="60">
                  <c:v>61.808199999999999</c:v>
                </c:pt>
                <c:pt idx="61">
                  <c:v>62.742800000000003</c:v>
                </c:pt>
                <c:pt idx="62">
                  <c:v>63.677999999999997</c:v>
                </c:pt>
                <c:pt idx="63">
                  <c:v>63.676099999999998</c:v>
                </c:pt>
                <c:pt idx="64">
                  <c:v>65.315700000000007</c:v>
                </c:pt>
                <c:pt idx="65">
                  <c:v>65.781899999999993</c:v>
                </c:pt>
                <c:pt idx="66">
                  <c:v>67.656800000000004</c:v>
                </c:pt>
                <c:pt idx="67">
                  <c:v>68.123500000000007</c:v>
                </c:pt>
                <c:pt idx="68">
                  <c:v>69.059100000000001</c:v>
                </c:pt>
                <c:pt idx="69">
                  <c:v>69.996099999999998</c:v>
                </c:pt>
                <c:pt idx="70">
                  <c:v>71.400199999999998</c:v>
                </c:pt>
                <c:pt idx="71">
                  <c:v>73.036500000000004</c:v>
                </c:pt>
                <c:pt idx="72">
                  <c:v>73.962800000000001</c:v>
                </c:pt>
                <c:pt idx="73">
                  <c:v>75.140299999999996</c:v>
                </c:pt>
                <c:pt idx="74">
                  <c:v>76.544499999999999</c:v>
                </c:pt>
                <c:pt idx="75">
                  <c:v>77.246099999999998</c:v>
                </c:pt>
                <c:pt idx="76">
                  <c:v>78.417100000000005</c:v>
                </c:pt>
                <c:pt idx="77">
                  <c:v>79.586699999999993</c:v>
                </c:pt>
                <c:pt idx="78">
                  <c:v>80.522800000000004</c:v>
                </c:pt>
                <c:pt idx="79">
                  <c:v>80.989900000000006</c:v>
                </c:pt>
                <c:pt idx="80">
                  <c:v>82.160499999999999</c:v>
                </c:pt>
                <c:pt idx="81">
                  <c:v>82.854699999999994</c:v>
                </c:pt>
                <c:pt idx="82">
                  <c:v>84.0197</c:v>
                </c:pt>
                <c:pt idx="83">
                  <c:v>85.194400000000002</c:v>
                </c:pt>
                <c:pt idx="84">
                  <c:v>86.13</c:v>
                </c:pt>
                <c:pt idx="85">
                  <c:v>86.596699999999998</c:v>
                </c:pt>
                <c:pt idx="86">
                  <c:v>87.532700000000006</c:v>
                </c:pt>
                <c:pt idx="87">
                  <c:v>88.470200000000006</c:v>
                </c:pt>
                <c:pt idx="88">
                  <c:v>89.170400000000001</c:v>
                </c:pt>
                <c:pt idx="89">
                  <c:v>91.043000000000006</c:v>
                </c:pt>
                <c:pt idx="90">
                  <c:v>92.9161</c:v>
                </c:pt>
                <c:pt idx="91">
                  <c:v>93.851299999999995</c:v>
                </c:pt>
                <c:pt idx="92">
                  <c:v>94.551900000000003</c:v>
                </c:pt>
                <c:pt idx="93">
                  <c:v>95.956500000000005</c:v>
                </c:pt>
                <c:pt idx="94">
                  <c:v>97.360200000000006</c:v>
                </c:pt>
                <c:pt idx="95">
                  <c:v>98.530299999999997</c:v>
                </c:pt>
                <c:pt idx="96">
                  <c:v>100.17</c:v>
                </c:pt>
                <c:pt idx="97">
                  <c:v>102.276</c:v>
                </c:pt>
                <c:pt idx="98">
                  <c:v>103.681</c:v>
                </c:pt>
                <c:pt idx="99">
                  <c:v>105.32</c:v>
                </c:pt>
                <c:pt idx="100">
                  <c:v>106.49</c:v>
                </c:pt>
                <c:pt idx="101">
                  <c:v>107.895</c:v>
                </c:pt>
                <c:pt idx="102">
                  <c:v>109.3</c:v>
                </c:pt>
                <c:pt idx="103">
                  <c:v>110.938</c:v>
                </c:pt>
                <c:pt idx="104">
                  <c:v>112.10899999999999</c:v>
                </c:pt>
                <c:pt idx="105">
                  <c:v>113.514</c:v>
                </c:pt>
                <c:pt idx="106">
                  <c:v>114.92</c:v>
                </c:pt>
                <c:pt idx="107">
                  <c:v>116.324</c:v>
                </c:pt>
                <c:pt idx="108">
                  <c:v>117.495</c:v>
                </c:pt>
                <c:pt idx="109">
                  <c:v>118.666</c:v>
                </c:pt>
                <c:pt idx="110">
                  <c:v>120.07</c:v>
                </c:pt>
                <c:pt idx="111">
                  <c:v>121.711</c:v>
                </c:pt>
                <c:pt idx="112">
                  <c:v>122.88200000000001</c:v>
                </c:pt>
                <c:pt idx="113">
                  <c:v>124.289</c:v>
                </c:pt>
                <c:pt idx="114">
                  <c:v>125.46</c:v>
                </c:pt>
                <c:pt idx="115">
                  <c:v>126.63200000000001</c:v>
                </c:pt>
                <c:pt idx="116">
                  <c:v>128.03800000000001</c:v>
                </c:pt>
                <c:pt idx="117">
                  <c:v>129.678</c:v>
                </c:pt>
                <c:pt idx="118">
                  <c:v>131.55199999999999</c:v>
                </c:pt>
                <c:pt idx="119">
                  <c:v>132.959</c:v>
                </c:pt>
                <c:pt idx="120">
                  <c:v>134.13</c:v>
                </c:pt>
                <c:pt idx="121">
                  <c:v>135.53700000000001</c:v>
                </c:pt>
                <c:pt idx="122">
                  <c:v>136.708</c:v>
                </c:pt>
                <c:pt idx="123">
                  <c:v>139.05199999999999</c:v>
                </c:pt>
                <c:pt idx="124">
                  <c:v>140.69300000000001</c:v>
                </c:pt>
                <c:pt idx="125">
                  <c:v>141.86500000000001</c:v>
                </c:pt>
                <c:pt idx="126">
                  <c:v>143.97499999999999</c:v>
                </c:pt>
                <c:pt idx="127">
                  <c:v>145.38200000000001</c:v>
                </c:pt>
                <c:pt idx="128">
                  <c:v>147.02199999999999</c:v>
                </c:pt>
                <c:pt idx="129">
                  <c:v>148.898</c:v>
                </c:pt>
                <c:pt idx="130">
                  <c:v>150.07</c:v>
                </c:pt>
                <c:pt idx="131">
                  <c:v>152.41499999999999</c:v>
                </c:pt>
                <c:pt idx="132">
                  <c:v>154.05600000000001</c:v>
                </c:pt>
                <c:pt idx="133">
                  <c:v>155.93100000000001</c:v>
                </c:pt>
                <c:pt idx="134">
                  <c:v>157.80799999999999</c:v>
                </c:pt>
                <c:pt idx="135">
                  <c:v>159.215</c:v>
                </c:pt>
                <c:pt idx="136">
                  <c:v>160.62200000000001</c:v>
                </c:pt>
                <c:pt idx="137">
                  <c:v>162.49700000000001</c:v>
                </c:pt>
              </c:numCache>
            </c:numRef>
          </c:xVal>
          <c:yVal>
            <c:numRef>
              <c:f>'1917 keV p'!$J$7:$J$144</c:f>
              <c:numCache>
                <c:formatCode>0.00E+00</c:formatCode>
                <c:ptCount val="138"/>
                <c:pt idx="0">
                  <c:v>5648683.2878374271</c:v>
                </c:pt>
                <c:pt idx="1">
                  <c:v>12756419.047619047</c:v>
                </c:pt>
                <c:pt idx="2">
                  <c:v>17495499.666363358</c:v>
                </c:pt>
                <c:pt idx="3">
                  <c:v>22598716.408856533</c:v>
                </c:pt>
                <c:pt idx="4">
                  <c:v>26426516.226872914</c:v>
                </c:pt>
                <c:pt idx="5">
                  <c:v>29889921.747042764</c:v>
                </c:pt>
                <c:pt idx="6">
                  <c:v>33353696.087352134</c:v>
                </c:pt>
                <c:pt idx="7">
                  <c:v>36087944.191689409</c:v>
                </c:pt>
                <c:pt idx="8">
                  <c:v>38093034.880194113</c:v>
                </c:pt>
                <c:pt idx="9">
                  <c:v>42467979.375189565</c:v>
                </c:pt>
                <c:pt idx="10">
                  <c:v>45384240.218380339</c:v>
                </c:pt>
                <c:pt idx="11">
                  <c:v>47936659.993933871</c:v>
                </c:pt>
                <c:pt idx="12">
                  <c:v>49395712.465878069</c:v>
                </c:pt>
                <c:pt idx="13">
                  <c:v>51947579.011222318</c:v>
                </c:pt>
                <c:pt idx="14">
                  <c:v>53225540.794661805</c:v>
                </c:pt>
                <c:pt idx="15">
                  <c:v>55046405.823475882</c:v>
                </c:pt>
                <c:pt idx="16">
                  <c:v>56688393.084622376</c:v>
                </c:pt>
                <c:pt idx="17">
                  <c:v>59605022.747952677</c:v>
                </c:pt>
                <c:pt idx="18">
                  <c:v>61975245.374582946</c:v>
                </c:pt>
                <c:pt idx="19">
                  <c:v>63798507.734303907</c:v>
                </c:pt>
                <c:pt idx="20">
                  <c:v>65074994.237185314</c:v>
                </c:pt>
                <c:pt idx="21">
                  <c:v>66534599.939338781</c:v>
                </c:pt>
                <c:pt idx="22">
                  <c:v>68174927.509857431</c:v>
                </c:pt>
                <c:pt idx="23">
                  <c:v>69269401.273885339</c:v>
                </c:pt>
                <c:pt idx="24">
                  <c:v>71275229.60266909</c:v>
                </c:pt>
                <c:pt idx="25">
                  <c:v>74009108.886866838</c:v>
                </c:pt>
                <c:pt idx="26">
                  <c:v>76197318.774643615</c:v>
                </c:pt>
                <c:pt idx="27">
                  <c:v>63078386.41188959</c:v>
                </c:pt>
                <c:pt idx="28">
                  <c:v>59070417.955717318</c:v>
                </c:pt>
                <c:pt idx="29">
                  <c:v>69822631.483166501</c:v>
                </c:pt>
                <c:pt idx="30">
                  <c:v>75290390.051562011</c:v>
                </c:pt>
                <c:pt idx="31">
                  <c:v>77660059.447983012</c:v>
                </c:pt>
                <c:pt idx="32">
                  <c:v>77661903.548680618</c:v>
                </c:pt>
                <c:pt idx="33">
                  <c:v>74929499.545040935</c:v>
                </c:pt>
                <c:pt idx="34">
                  <c:v>70739149.529875636</c:v>
                </c:pt>
                <c:pt idx="35">
                  <c:v>68735534.12192902</c:v>
                </c:pt>
                <c:pt idx="36">
                  <c:v>69647810.737033665</c:v>
                </c:pt>
                <c:pt idx="37">
                  <c:v>70924850.470124349</c:v>
                </c:pt>
                <c:pt idx="38">
                  <c:v>71836389.44494994</c:v>
                </c:pt>
                <c:pt idx="39">
                  <c:v>72566653.321201086</c:v>
                </c:pt>
                <c:pt idx="40">
                  <c:v>71656958.447073087</c:v>
                </c:pt>
                <c:pt idx="41">
                  <c:v>71294223.839854404</c:v>
                </c:pt>
                <c:pt idx="42">
                  <c:v>70384344.555656657</c:v>
                </c:pt>
                <c:pt idx="43">
                  <c:v>69838675.159235656</c:v>
                </c:pt>
                <c:pt idx="44">
                  <c:v>69111361.844100684</c:v>
                </c:pt>
                <c:pt idx="45">
                  <c:v>68019101.00090991</c:v>
                </c:pt>
                <c:pt idx="46">
                  <c:v>67838747.952684239</c:v>
                </c:pt>
                <c:pt idx="47">
                  <c:v>66381539.581437662</c:v>
                </c:pt>
                <c:pt idx="48">
                  <c:v>63649504.397937506</c:v>
                </c:pt>
                <c:pt idx="49">
                  <c:v>64015373.976342119</c:v>
                </c:pt>
                <c:pt idx="50">
                  <c:v>61829008.189262964</c:v>
                </c:pt>
                <c:pt idx="51">
                  <c:v>62559272.065514095</c:v>
                </c:pt>
                <c:pt idx="52">
                  <c:v>61649761.60145586</c:v>
                </c:pt>
                <c:pt idx="53">
                  <c:v>60557685.168334842</c:v>
                </c:pt>
                <c:pt idx="54">
                  <c:v>59829449.802851073</c:v>
                </c:pt>
                <c:pt idx="55">
                  <c:v>58554438.580527753</c:v>
                </c:pt>
                <c:pt idx="56">
                  <c:v>58919939.338792838</c:v>
                </c:pt>
                <c:pt idx="57">
                  <c:v>58192810.433727629</c:v>
                </c:pt>
                <c:pt idx="58">
                  <c:v>56735417.652411275</c:v>
                </c:pt>
                <c:pt idx="59">
                  <c:v>55825169.548074007</c:v>
                </c:pt>
                <c:pt idx="60">
                  <c:v>54733093.114952989</c:v>
                </c:pt>
                <c:pt idx="61">
                  <c:v>53458450.712769181</c:v>
                </c:pt>
                <c:pt idx="62">
                  <c:v>52366189.869578399</c:v>
                </c:pt>
                <c:pt idx="63">
                  <c:v>51637216.863815583</c:v>
                </c:pt>
                <c:pt idx="64">
                  <c:v>50910087.958750375</c:v>
                </c:pt>
                <c:pt idx="65">
                  <c:v>49817273.885350309</c:v>
                </c:pt>
                <c:pt idx="66">
                  <c:v>49454723.68820139</c:v>
                </c:pt>
                <c:pt idx="67">
                  <c:v>48544106.763724595</c:v>
                </c:pt>
                <c:pt idx="68">
                  <c:v>47634043.069457076</c:v>
                </c:pt>
                <c:pt idx="69">
                  <c:v>47270570.821959347</c:v>
                </c:pt>
                <c:pt idx="70">
                  <c:v>46178863.208977848</c:v>
                </c:pt>
                <c:pt idx="71">
                  <c:v>44176169.851380035</c:v>
                </c:pt>
                <c:pt idx="72">
                  <c:v>39621425.53836821</c:v>
                </c:pt>
                <c:pt idx="73">
                  <c:v>41627253.867151953</c:v>
                </c:pt>
                <c:pt idx="74">
                  <c:v>40535361.844100691</c:v>
                </c:pt>
                <c:pt idx="75">
                  <c:v>39807310.888686679</c:v>
                </c:pt>
                <c:pt idx="76">
                  <c:v>39261825.90233545</c:v>
                </c:pt>
                <c:pt idx="77">
                  <c:v>38169749.469214432</c:v>
                </c:pt>
                <c:pt idx="78">
                  <c:v>37441882.923870176</c:v>
                </c:pt>
                <c:pt idx="79">
                  <c:v>36713463.148316644</c:v>
                </c:pt>
                <c:pt idx="80">
                  <c:v>35985781.013042152</c:v>
                </c:pt>
                <c:pt idx="81">
                  <c:v>32342022.444646645</c:v>
                </c:pt>
                <c:pt idx="82">
                  <c:v>29427790.11222323</c:v>
                </c:pt>
                <c:pt idx="83">
                  <c:v>30340066.727327868</c:v>
                </c:pt>
                <c:pt idx="84">
                  <c:v>29430003.033060353</c:v>
                </c:pt>
                <c:pt idx="85">
                  <c:v>28519386.108583558</c:v>
                </c:pt>
                <c:pt idx="86">
                  <c:v>27791519.563239302</c:v>
                </c:pt>
                <c:pt idx="87">
                  <c:v>27610244.464664843</c:v>
                </c:pt>
                <c:pt idx="88">
                  <c:v>26335417.652411278</c:v>
                </c:pt>
                <c:pt idx="89">
                  <c:v>25061881.710646041</c:v>
                </c:pt>
                <c:pt idx="90">
                  <c:v>23970542.917804062</c:v>
                </c:pt>
                <c:pt idx="91">
                  <c:v>22878282.074613284</c:v>
                </c:pt>
                <c:pt idx="92">
                  <c:v>21785652.411282983</c:v>
                </c:pt>
                <c:pt idx="93">
                  <c:v>20876141.947224747</c:v>
                </c:pt>
                <c:pt idx="94">
                  <c:v>19602052.775250226</c:v>
                </c:pt>
                <c:pt idx="95">
                  <c:v>18692173.491052471</c:v>
                </c:pt>
                <c:pt idx="96">
                  <c:v>17965007.703973304</c:v>
                </c:pt>
                <c:pt idx="97">
                  <c:v>16509477.464361541</c:v>
                </c:pt>
                <c:pt idx="98">
                  <c:v>15599874.795268424</c:v>
                </c:pt>
                <c:pt idx="99">
                  <c:v>14508296.26933576</c:v>
                </c:pt>
                <c:pt idx="100">
                  <c:v>13598435.426144978</c:v>
                </c:pt>
                <c:pt idx="101">
                  <c:v>12871029.905975128</c:v>
                </c:pt>
                <c:pt idx="102">
                  <c:v>12143642.826812252</c:v>
                </c:pt>
                <c:pt idx="103">
                  <c:v>10869848.710949346</c:v>
                </c:pt>
                <c:pt idx="104">
                  <c:v>10324437.488626024</c:v>
                </c:pt>
                <c:pt idx="105">
                  <c:v>9597031.9684561715</c:v>
                </c:pt>
                <c:pt idx="106">
                  <c:v>9051878.9202305116</c:v>
                </c:pt>
                <c:pt idx="107">
                  <c:v>8142257.8101304201</c:v>
                </c:pt>
                <c:pt idx="108">
                  <c:v>7596846.5878070965</c:v>
                </c:pt>
                <c:pt idx="109">
                  <c:v>6869219.7755535329</c:v>
                </c:pt>
                <c:pt idx="110">
                  <c:v>5959598.6654534414</c:v>
                </c:pt>
                <c:pt idx="111">
                  <c:v>5779134.9711859254</c:v>
                </c:pt>
                <c:pt idx="112">
                  <c:v>5051489.7179253865</c:v>
                </c:pt>
                <c:pt idx="113">
                  <c:v>5053001.8804974211</c:v>
                </c:pt>
                <c:pt idx="114">
                  <c:v>4689806.2481043367</c:v>
                </c:pt>
                <c:pt idx="115">
                  <c:v>4326629.0567182284</c:v>
                </c:pt>
                <c:pt idx="116">
                  <c:v>3963691.5984228081</c:v>
                </c:pt>
                <c:pt idx="117">
                  <c:v>3418778.2832878367</c:v>
                </c:pt>
                <c:pt idx="118">
                  <c:v>2874104.7012435542</c:v>
                </c:pt>
                <c:pt idx="119">
                  <c:v>2693401.2738853497</c:v>
                </c:pt>
                <c:pt idx="120">
                  <c:v>2330205.6414922653</c:v>
                </c:pt>
                <c:pt idx="121">
                  <c:v>2331717.8040643008</c:v>
                </c:pt>
                <c:pt idx="122">
                  <c:v>1968522.1716712159</c:v>
                </c:pt>
                <c:pt idx="123">
                  <c:v>1606586.0600545949</c:v>
                </c:pt>
                <c:pt idx="124">
                  <c:v>1426122.3657870791</c:v>
                </c:pt>
                <c:pt idx="125">
                  <c:v>1062930.4215953897</c:v>
                </c:pt>
                <c:pt idx="126">
                  <c:v>1065193.1331513496</c:v>
                </c:pt>
                <c:pt idx="127">
                  <c:v>884476.79708826204</c:v>
                </c:pt>
                <c:pt idx="128">
                  <c:v>704013.10282074613</c:v>
                </c:pt>
                <c:pt idx="129">
                  <c:v>706023.17258113436</c:v>
                </c:pt>
                <c:pt idx="130">
                  <c:v>525056.03882317257</c:v>
                </c:pt>
                <c:pt idx="131">
                  <c:v>345346.5817409766</c:v>
                </c:pt>
                <c:pt idx="132">
                  <c:v>347105.85380649072</c:v>
                </c:pt>
                <c:pt idx="133">
                  <c:v>348535.03184713371</c:v>
                </c:pt>
                <c:pt idx="134">
                  <c:v>351125.99332726718</c:v>
                </c:pt>
                <c:pt idx="135">
                  <c:v>352634.46769790718</c:v>
                </c:pt>
                <c:pt idx="136">
                  <c:v>354142.94206854713</c:v>
                </c:pt>
                <c:pt idx="137">
                  <c:v>356153.01182893536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3E2-4D35-AB2D-BE172963A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914848"/>
        <c:axId val="362909360"/>
      </c:scatterChart>
      <c:valAx>
        <c:axId val="362914848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neutron energy (</a:t>
                </a:r>
                <a:r>
                  <a:rPr lang="en-US" sz="1800" dirty="0" err="1"/>
                  <a:t>keV</a:t>
                </a:r>
                <a:r>
                  <a:rPr lang="en-US" sz="18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909360"/>
        <c:crosses val="autoZero"/>
        <c:crossBetween val="midCat"/>
      </c:valAx>
      <c:valAx>
        <c:axId val="362909360"/>
        <c:scaling>
          <c:logBase val="10"/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neutron flux (n/s/cm</a:t>
                </a:r>
                <a:r>
                  <a:rPr lang="en-US" sz="1800" baseline="30000"/>
                  <a:t>2</a:t>
                </a:r>
                <a:r>
                  <a:rPr lang="en-US" sz="1800"/>
                  <a:t>/mA/keV)</a:t>
                </a:r>
              </a:p>
            </c:rich>
          </c:tx>
          <c:layout>
            <c:manualLayout>
              <c:xMode val="edge"/>
              <c:yMode val="edge"/>
              <c:x val="2.488349670576892E-2"/>
              <c:y val="0.145147054899135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914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93906304735549"/>
          <c:y val="0.15373535419390755"/>
          <c:w val="0.38436421992465514"/>
          <c:h val="0.252592629460075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0.32151</cdr:x>
      <cdr:y>0.76705</cdr:y>
    </cdr:from>
    <cdr:to>
      <cdr:x>0.51367</cdr:x>
      <cdr:y>0.82928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4821" y="3733799"/>
          <a:ext cx="1359633" cy="302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T=3x10</a:t>
          </a:r>
          <a:r>
            <a:rPr lang="en-US" sz="1600" baseline="30000" dirty="0">
              <a:solidFill>
                <a:srgbClr val="FF0000"/>
              </a:solidFill>
            </a:rPr>
            <a:t>10</a:t>
          </a:r>
          <a:r>
            <a:rPr lang="en-US" sz="1600" baseline="0" dirty="0">
              <a:solidFill>
                <a:srgbClr val="FF0000"/>
              </a:solidFill>
            </a:rPr>
            <a:t> n/s/mA</a:t>
          </a:r>
          <a:endParaRPr lang="he-IL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0.58434</cdr:x>
      <cdr:y>0.66848</cdr:y>
    </cdr:from>
    <cdr:to>
      <cdr:x>0.78445</cdr:x>
      <cdr:y>0.73452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82879" y="3915165"/>
          <a:ext cx="1706371" cy="386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B050"/>
              </a:solidFill>
            </a:rPr>
            <a:t>T=3x10</a:t>
          </a:r>
          <a:r>
            <a:rPr lang="en-US" sz="1600" baseline="30000" dirty="0">
              <a:solidFill>
                <a:srgbClr val="00B050"/>
              </a:solidFill>
            </a:rPr>
            <a:t>12</a:t>
          </a:r>
          <a:r>
            <a:rPr lang="en-US" sz="1600" baseline="0" dirty="0">
              <a:solidFill>
                <a:srgbClr val="00B050"/>
              </a:solidFill>
            </a:rPr>
            <a:t> n/s/mA</a:t>
          </a:r>
          <a:endParaRPr lang="he-IL" sz="16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0.65006</cdr:x>
      <cdr:y>0.76683</cdr:y>
    </cdr:from>
    <cdr:to>
      <cdr:x>0.85353</cdr:x>
      <cdr:y>0.82171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543296" y="4491229"/>
          <a:ext cx="1735090" cy="321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FF"/>
              </a:solidFill>
            </a:rPr>
            <a:t>T=8x10</a:t>
          </a:r>
          <a:r>
            <a:rPr lang="en-US" sz="1600" baseline="30000" dirty="0">
              <a:solidFill>
                <a:srgbClr val="0000FF"/>
              </a:solidFill>
            </a:rPr>
            <a:t>12</a:t>
          </a:r>
          <a:r>
            <a:rPr lang="en-US" sz="1600" baseline="0" dirty="0">
              <a:solidFill>
                <a:srgbClr val="0000FF"/>
              </a:solidFill>
            </a:rPr>
            <a:t> n/s/mA</a:t>
          </a:r>
          <a:endParaRPr lang="he-IL" sz="16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0.67869</cdr:x>
      <cdr:y>0.34881</cdr:y>
    </cdr:from>
    <cdr:to>
      <cdr:x>0.8902</cdr:x>
      <cdr:y>0.41037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787436" y="2042957"/>
          <a:ext cx="1803628" cy="360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FFC000"/>
              </a:solidFill>
            </a:rPr>
            <a:t>T=3.8x10</a:t>
          </a:r>
          <a:r>
            <a:rPr lang="en-US" sz="1600" baseline="30000" dirty="0">
              <a:solidFill>
                <a:srgbClr val="FFC000"/>
              </a:solidFill>
            </a:rPr>
            <a:t>14</a:t>
          </a:r>
          <a:r>
            <a:rPr lang="en-US" sz="1600" baseline="0" dirty="0">
              <a:solidFill>
                <a:srgbClr val="FFC000"/>
              </a:solidFill>
            </a:rPr>
            <a:t> n/s/mA</a:t>
          </a:r>
          <a:endParaRPr lang="he-IL" sz="1600" dirty="0">
            <a:solidFill>
              <a:srgbClr val="FFC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890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6037E6-7346-4A7B-984F-91DEA006EBDB}" type="datetimeFigureOut">
              <a:rPr lang="he-IL" smtClean="0"/>
              <a:pPr/>
              <a:t>ט"ו/תמוז/תשע"ט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9890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0B0AA8-337B-45AE-9FD4-E7DA025AEF3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915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9695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94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1"/>
          <a:lstStyle>
            <a:lvl1pPr algn="l">
              <a:defRPr sz="1200"/>
            </a:lvl1pPr>
          </a:lstStyle>
          <a:p>
            <a:fld id="{4B321A6B-4634-40BE-9C89-C47463C50E96}" type="datetimeFigureOut">
              <a:rPr lang="he-IL" smtClean="0"/>
              <a:pPr/>
              <a:t>ט"ו/תמוז/תשע"ט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2309" tIns="46154" rIns="92309" bIns="46154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99695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4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1" anchor="b"/>
          <a:lstStyle>
            <a:lvl1pPr algn="l">
              <a:defRPr sz="1200"/>
            </a:lvl1pPr>
          </a:lstStyle>
          <a:p>
            <a:fld id="{8140E046-87F8-4DAF-9EE4-51F348F0B93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60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E046-87F8-4DAF-9EE4-51F348F0B939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370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Zooming in you can get a better idea of our geographical location. The distance between the Venue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NRC is 30 km.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76036-739F-40ED-9BAA-615F16EDFF5E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74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3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0616" indent="-284853" defTabSz="96533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39409" indent="-227882" defTabSz="96533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95173" indent="-227882" defTabSz="96533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0937" indent="-227882" defTabSz="96533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06700" indent="-227882" algn="ctr" defTabSz="965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62464" indent="-227882" algn="ctr" defTabSz="965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18228" indent="-227882" algn="ctr" defTabSz="965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73992" indent="-227882" algn="ctr" defTabSz="965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0BE3199-090F-41F3-8FC3-E2A46CC275E0}" type="slidenum">
              <a:rPr lang="he-IL" smtClean="0"/>
              <a:pPr eaLnBrk="1" hangingPunct="1"/>
              <a:t>4</a:t>
            </a:fld>
            <a:endParaRPr lang="en-US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1590" y="9500961"/>
            <a:ext cx="2981589" cy="5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0" tIns="48220" rIns="96440" bIns="48220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/>
            <a:fld id="{60DEE2E2-29A1-454C-AAE3-4FFC407136F7}" type="slidenum">
              <a:rPr lang="he-IL">
                <a:latin typeface="Arial" pitchFamily="34" charset="0"/>
              </a:rPr>
              <a:pPr algn="l" eaLnBrk="1" hangingPunct="1"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0888"/>
            <a:ext cx="5002213" cy="3752850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0" tIns="48220" rIns="96440" bIns="4822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0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693867" indent="-266872"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067487" indent="-213497"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494483" indent="-213497"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921478" indent="-213497"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348472" indent="-213497" algn="ctr" defTabSz="90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775468" indent="-213497" algn="ctr" defTabSz="90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202462" indent="-213497" algn="ctr" defTabSz="90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629458" indent="-213497" algn="ctr" defTabSz="90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D6A72139-B770-44C7-8938-68589A7DB630}" type="slidenum">
              <a:rPr lang="he-IL"/>
              <a:pPr eaLnBrk="1" hangingPunct="1"/>
              <a:t>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42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שמור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5F7CE-B24B-49A8-A399-299C2D73FE73}" type="slidenum">
              <a:rPr lang="he-IL"/>
              <a:pPr/>
              <a:t>6</a:t>
            </a:fld>
            <a:endParaRPr lang="en-US"/>
          </a:p>
        </p:txBody>
      </p:sp>
      <p:sp>
        <p:nvSpPr>
          <p:cNvPr id="2099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0888"/>
            <a:ext cx="5003800" cy="3752850"/>
          </a:xfrm>
          <a:ln/>
        </p:spPr>
      </p:sp>
      <p:sp>
        <p:nvSpPr>
          <p:cNvPr id="20992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lIns="92283" tIns="46141" rIns="92283" bIns="46141"/>
          <a:lstStyle/>
          <a:p>
            <a:endParaRPr lang="he-IL"/>
          </a:p>
        </p:txBody>
      </p:sp>
      <p:sp>
        <p:nvSpPr>
          <p:cNvPr id="209924" name="מציין מיקום של מספר שקופית 3"/>
          <p:cNvSpPr txBox="1">
            <a:spLocks noGrp="1"/>
          </p:cNvSpPr>
          <p:nvPr/>
        </p:nvSpPr>
        <p:spPr bwMode="auto">
          <a:xfrm>
            <a:off x="1595" y="9500960"/>
            <a:ext cx="2982119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3" tIns="46141" rIns="92283" bIns="46141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1675" indent="-2698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9500" indent="-215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indent="-215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1513" indent="-2174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8713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5913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13113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70313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9F529A05-9AA7-4919-AD38-CBBEB1A458C7}" type="slidenum">
              <a:rPr lang="he-IL" sz="1200"/>
              <a:pPr algn="l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886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693867" indent="-266872"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067487" indent="-213497"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494483" indent="-213497"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921478" indent="-213497" defTabSz="904399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348472" indent="-213497" algn="ctr" defTabSz="90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775468" indent="-213497" algn="ctr" defTabSz="90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202462" indent="-213497" algn="ctr" defTabSz="90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629458" indent="-213497" algn="ctr" defTabSz="90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94B323E6-B384-4D55-A0CD-C83B4BD42729}" type="slidenum">
              <a:rPr lang="he-IL" smtClean="0"/>
              <a:pPr eaLnBrk="1" hangingPunct="1"/>
              <a:t>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 dirty="0"/>
          </a:p>
        </p:txBody>
      </p:sp>
      <p:sp>
        <p:nvSpPr>
          <p:cNvPr id="99331" name="מציין מיקום של מספר שקופית 3"/>
          <p:cNvSpPr txBox="1">
            <a:spLocks noGrp="1"/>
          </p:cNvSpPr>
          <p:nvPr/>
        </p:nvSpPr>
        <p:spPr bwMode="auto"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12C09D1-3E71-42C0-8408-7497777C5033}" type="slidenum">
              <a:rPr lang="ar-SA" altLang="en-US" sz="1200" smtClean="0">
                <a:solidFill>
                  <a:prstClr val="black"/>
                </a:solidFill>
                <a:latin typeface="Calibri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e-IL" alt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1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he-IL" altLang="en-US"/>
          </a:p>
        </p:txBody>
      </p:sp>
      <p:sp>
        <p:nvSpPr>
          <p:cNvPr id="61444" name="מציין מיקום של מספר שקופית 3"/>
          <p:cNvSpPr txBox="1">
            <a:spLocks noGrp="1"/>
          </p:cNvSpPr>
          <p:nvPr/>
        </p:nvSpPr>
        <p:spPr bwMode="auto"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98D314A-90E1-415E-BB88-1CB4F49E355D}" type="slidenum">
              <a:rPr lang="ar-SA" altLang="en-US" sz="1200">
                <a:solidFill>
                  <a:prstClr val="black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e-IL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09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שמור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5F7CE-B24B-49A8-A399-299C2D73FE73}" type="slidenum">
              <a:rPr lang="he-IL"/>
              <a:pPr/>
              <a:t>21</a:t>
            </a:fld>
            <a:endParaRPr lang="en-US"/>
          </a:p>
        </p:txBody>
      </p:sp>
      <p:sp>
        <p:nvSpPr>
          <p:cNvPr id="2099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0888"/>
            <a:ext cx="5003800" cy="3752850"/>
          </a:xfrm>
          <a:ln/>
        </p:spPr>
      </p:sp>
      <p:sp>
        <p:nvSpPr>
          <p:cNvPr id="20992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lIns="92283" tIns="46141" rIns="92283" bIns="46141"/>
          <a:lstStyle/>
          <a:p>
            <a:endParaRPr lang="he-IL"/>
          </a:p>
        </p:txBody>
      </p:sp>
      <p:sp>
        <p:nvSpPr>
          <p:cNvPr id="209924" name="מציין מיקום של מספר שקופית 3"/>
          <p:cNvSpPr txBox="1">
            <a:spLocks noGrp="1"/>
          </p:cNvSpPr>
          <p:nvPr/>
        </p:nvSpPr>
        <p:spPr bwMode="auto">
          <a:xfrm>
            <a:off x="1595" y="9500960"/>
            <a:ext cx="2982119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3" tIns="46141" rIns="92283" bIns="46141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1675" indent="-2698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9500" indent="-215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indent="-215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1513" indent="-2174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8713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5913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13113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70313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9F529A05-9AA7-4919-AD38-CBBEB1A458C7}" type="slidenum">
              <a:rPr lang="he-IL" sz="1200"/>
              <a:pPr algn="l"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111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757D-BE84-4F18-80C0-B5C8CB77650E}" type="datetime8">
              <a:rPr lang="he-IL" smtClean="0"/>
              <a:t>18 יולי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3D0A-CB49-4FC2-B2C8-28CD1840F6C1}" type="datetime8">
              <a:rPr lang="he-IL" smtClean="0"/>
              <a:t>18 יולי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A7E1-FACE-4E0B-8E4C-ADF1BDC513CB}" type="datetime8">
              <a:rPr lang="he-IL" smtClean="0"/>
              <a:t>18 יולי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6812" cy="95726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2875" y="1628800"/>
            <a:ext cx="8858250" cy="511256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96971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4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1023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9EA7-5018-4994-80E7-8A7636F80A33}" type="datetime8">
              <a:rPr lang="he-IL" smtClean="0"/>
              <a:t>18 יולי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A0AA-72B0-45CA-8564-E0509267FB2D}" type="datetime8">
              <a:rPr lang="he-IL" smtClean="0"/>
              <a:t>18 יולי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C697-4882-4753-ACCE-1E4DD1578663}" type="datetime8">
              <a:rPr lang="he-IL" smtClean="0"/>
              <a:t>18 יולי 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E14-B38A-4D8C-8F1C-C352A941D5B8}" type="datetime8">
              <a:rPr lang="he-IL" smtClean="0"/>
              <a:t>18 יולי 19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8D97-53AD-43AE-8E1B-CC7BEAEB9A2B}" type="datetime8">
              <a:rPr lang="he-IL" smtClean="0"/>
              <a:t>18 יולי 19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5EE-A36E-4D3D-A7D4-A7D79134E827}" type="datetime8">
              <a:rPr lang="he-IL" smtClean="0"/>
              <a:t>18 יולי 19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D4E-BF1C-423A-B2E4-238116C3B3B2}" type="datetime8">
              <a:rPr lang="he-IL" smtClean="0"/>
              <a:t>18 יולי 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4CE-A64B-43D3-A764-5683C82CB447}" type="datetime8">
              <a:rPr lang="he-IL" smtClean="0"/>
              <a:t>18 יולי 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2347-381A-4BCC-9FDF-577FC2A4B58F}" type="datetime8">
              <a:rPr lang="he-IL" smtClean="0"/>
              <a:t>18 יולי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5E77-3A9B-40A4-8B0F-8B6D32E5A84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RR2.png"/>
          <p:cNvPicPr>
            <a:picLocks noChangeAspect="1"/>
          </p:cNvPicPr>
          <p:nvPr/>
        </p:nvPicPr>
        <p:blipFill>
          <a:blip r:embed="rId5" cstate="email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1" name="Freeform 33"/>
          <p:cNvSpPr>
            <a:spLocks/>
          </p:cNvSpPr>
          <p:nvPr/>
        </p:nvSpPr>
        <p:spPr bwMode="auto">
          <a:xfrm>
            <a:off x="-4763" y="-600075"/>
            <a:ext cx="9156700" cy="1997075"/>
          </a:xfrm>
          <a:custGeom>
            <a:avLst/>
            <a:gdLst/>
            <a:ahLst/>
            <a:cxnLst>
              <a:cxn ang="0">
                <a:pos x="5760" y="378"/>
              </a:cxn>
              <a:cxn ang="0">
                <a:pos x="0" y="362"/>
              </a:cxn>
              <a:cxn ang="0">
                <a:pos x="0" y="629"/>
              </a:cxn>
              <a:cxn ang="0">
                <a:pos x="5768" y="629"/>
              </a:cxn>
              <a:cxn ang="0">
                <a:pos x="5760" y="378"/>
              </a:cxn>
            </a:cxnLst>
            <a:rect l="0" t="0" r="r" b="b"/>
            <a:pathLst>
              <a:path w="5768" h="1258">
                <a:moveTo>
                  <a:pt x="5760" y="378"/>
                </a:moveTo>
                <a:cubicBezTo>
                  <a:pt x="5688" y="382"/>
                  <a:pt x="112" y="366"/>
                  <a:pt x="0" y="362"/>
                </a:cubicBezTo>
                <a:cubicBezTo>
                  <a:pt x="8" y="430"/>
                  <a:pt x="0" y="629"/>
                  <a:pt x="0" y="629"/>
                </a:cubicBezTo>
                <a:cubicBezTo>
                  <a:pt x="1923" y="0"/>
                  <a:pt x="3845" y="1258"/>
                  <a:pt x="5768" y="629"/>
                </a:cubicBezTo>
                <a:lnTo>
                  <a:pt x="5760" y="378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100000">
                <a:srgbClr val="006666">
                  <a:gamma/>
                  <a:tint val="42353"/>
                  <a:invGamma/>
                </a:srgbClr>
              </a:gs>
            </a:gsLst>
            <a:lin ang="0" scaled="1"/>
          </a:gra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3546"/>
            <a:ext cx="88596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772816"/>
            <a:ext cx="88582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 flipH="1">
            <a:off x="-1588" y="49213"/>
            <a:ext cx="9158288" cy="692150"/>
          </a:xfrm>
          <a:custGeom>
            <a:avLst/>
            <a:gdLst/>
            <a:ahLst/>
            <a:cxnLst>
              <a:cxn ang="0">
                <a:pos x="6" y="228"/>
              </a:cxn>
              <a:cxn ang="0">
                <a:pos x="1590" y="388"/>
              </a:cxn>
              <a:cxn ang="0">
                <a:pos x="4326" y="30"/>
              </a:cxn>
              <a:cxn ang="0">
                <a:pos x="5769" y="206"/>
              </a:cxn>
              <a:cxn ang="0">
                <a:pos x="5763" y="231"/>
              </a:cxn>
              <a:cxn ang="0">
                <a:pos x="4265" y="55"/>
              </a:cxn>
              <a:cxn ang="0">
                <a:pos x="1632" y="404"/>
              </a:cxn>
              <a:cxn ang="0">
                <a:pos x="0" y="247"/>
              </a:cxn>
              <a:cxn ang="0">
                <a:pos x="6" y="228"/>
              </a:cxn>
            </a:cxnLst>
            <a:rect l="0" t="0" r="r" b="b"/>
            <a:pathLst>
              <a:path w="5769" h="436">
                <a:moveTo>
                  <a:pt x="6" y="228"/>
                </a:moveTo>
                <a:cubicBezTo>
                  <a:pt x="253" y="270"/>
                  <a:pt x="857" y="422"/>
                  <a:pt x="1590" y="388"/>
                </a:cubicBezTo>
                <a:cubicBezTo>
                  <a:pt x="2310" y="355"/>
                  <a:pt x="3630" y="60"/>
                  <a:pt x="4326" y="30"/>
                </a:cubicBezTo>
                <a:cubicBezTo>
                  <a:pt x="5022" y="0"/>
                  <a:pt x="5523" y="147"/>
                  <a:pt x="5769" y="206"/>
                </a:cubicBezTo>
                <a:cubicBezTo>
                  <a:pt x="5764" y="187"/>
                  <a:pt x="5757" y="205"/>
                  <a:pt x="5763" y="231"/>
                </a:cubicBezTo>
                <a:cubicBezTo>
                  <a:pt x="5584" y="177"/>
                  <a:pt x="4953" y="26"/>
                  <a:pt x="4265" y="55"/>
                </a:cubicBezTo>
                <a:cubicBezTo>
                  <a:pt x="3577" y="84"/>
                  <a:pt x="2343" y="372"/>
                  <a:pt x="1632" y="404"/>
                </a:cubicBezTo>
                <a:cubicBezTo>
                  <a:pt x="921" y="436"/>
                  <a:pt x="269" y="298"/>
                  <a:pt x="0" y="247"/>
                </a:cubicBezTo>
                <a:cubicBezTo>
                  <a:pt x="3" y="222"/>
                  <a:pt x="6" y="240"/>
                  <a:pt x="6" y="228"/>
                </a:cubicBezTo>
                <a:close/>
              </a:path>
            </a:pathLst>
          </a:custGeom>
          <a:solidFill>
            <a:srgbClr val="800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4763" y="-2406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5FD1E91-841A-4119-BFDF-DB6246349EE0}" type="slidenum">
              <a:rPr lang="he-IL" b="1">
                <a:solidFill>
                  <a:srgbClr val="FFFFFF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he-IL" b="1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588224" y="44624"/>
            <a:ext cx="1263650" cy="500062"/>
            <a:chOff x="4896" y="117"/>
            <a:chExt cx="796" cy="315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5270" y="192"/>
              <a:ext cx="75" cy="159"/>
            </a:xfrm>
            <a:custGeom>
              <a:avLst/>
              <a:gdLst/>
              <a:ahLst/>
              <a:cxnLst>
                <a:cxn ang="0">
                  <a:pos x="176" y="357"/>
                </a:cxn>
                <a:cxn ang="0">
                  <a:pos x="151" y="331"/>
                </a:cxn>
                <a:cxn ang="0">
                  <a:pos x="127" y="304"/>
                </a:cxn>
                <a:cxn ang="0">
                  <a:pos x="106" y="278"/>
                </a:cxn>
                <a:cxn ang="0">
                  <a:pos x="87" y="252"/>
                </a:cxn>
                <a:cxn ang="0">
                  <a:pos x="68" y="225"/>
                </a:cxn>
                <a:cxn ang="0">
                  <a:pos x="52" y="199"/>
                </a:cxn>
                <a:cxn ang="0">
                  <a:pos x="37" y="172"/>
                </a:cxn>
                <a:cxn ang="0">
                  <a:pos x="26" y="148"/>
                </a:cxn>
                <a:cxn ang="0">
                  <a:pos x="16" y="124"/>
                </a:cxn>
                <a:cxn ang="0">
                  <a:pos x="9" y="103"/>
                </a:cxn>
                <a:cxn ang="0">
                  <a:pos x="4" y="81"/>
                </a:cxn>
                <a:cxn ang="0">
                  <a:pos x="0" y="62"/>
                </a:cxn>
                <a:cxn ang="0">
                  <a:pos x="0" y="43"/>
                </a:cxn>
                <a:cxn ang="0">
                  <a:pos x="2" y="26"/>
                </a:cxn>
                <a:cxn ang="0">
                  <a:pos x="9" y="12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8" y="12"/>
                </a:cxn>
                <a:cxn ang="0">
                  <a:pos x="26" y="17"/>
                </a:cxn>
                <a:cxn ang="0">
                  <a:pos x="21" y="19"/>
                </a:cxn>
                <a:cxn ang="0">
                  <a:pos x="19" y="31"/>
                </a:cxn>
                <a:cxn ang="0">
                  <a:pos x="16" y="45"/>
                </a:cxn>
                <a:cxn ang="0">
                  <a:pos x="16" y="60"/>
                </a:cxn>
                <a:cxn ang="0">
                  <a:pos x="19" y="79"/>
                </a:cxn>
                <a:cxn ang="0">
                  <a:pos x="23" y="98"/>
                </a:cxn>
                <a:cxn ang="0">
                  <a:pos x="30" y="120"/>
                </a:cxn>
                <a:cxn ang="0">
                  <a:pos x="40" y="141"/>
                </a:cxn>
                <a:cxn ang="0">
                  <a:pos x="52" y="165"/>
                </a:cxn>
                <a:cxn ang="0">
                  <a:pos x="66" y="189"/>
                </a:cxn>
                <a:cxn ang="0">
                  <a:pos x="80" y="216"/>
                </a:cxn>
                <a:cxn ang="0">
                  <a:pos x="99" y="242"/>
                </a:cxn>
                <a:cxn ang="0">
                  <a:pos x="118" y="268"/>
                </a:cxn>
                <a:cxn ang="0">
                  <a:pos x="139" y="295"/>
                </a:cxn>
                <a:cxn ang="0">
                  <a:pos x="162" y="321"/>
                </a:cxn>
                <a:cxn ang="0">
                  <a:pos x="186" y="347"/>
                </a:cxn>
                <a:cxn ang="0">
                  <a:pos x="176" y="357"/>
                </a:cxn>
              </a:cxnLst>
              <a:rect l="0" t="0" r="r" b="b"/>
              <a:pathLst>
                <a:path w="186" h="357">
                  <a:moveTo>
                    <a:pt x="176" y="357"/>
                  </a:moveTo>
                  <a:lnTo>
                    <a:pt x="151" y="331"/>
                  </a:lnTo>
                  <a:lnTo>
                    <a:pt x="127" y="304"/>
                  </a:lnTo>
                  <a:lnTo>
                    <a:pt x="106" y="278"/>
                  </a:lnTo>
                  <a:lnTo>
                    <a:pt x="87" y="252"/>
                  </a:lnTo>
                  <a:lnTo>
                    <a:pt x="68" y="225"/>
                  </a:lnTo>
                  <a:lnTo>
                    <a:pt x="52" y="199"/>
                  </a:lnTo>
                  <a:lnTo>
                    <a:pt x="37" y="172"/>
                  </a:lnTo>
                  <a:lnTo>
                    <a:pt x="26" y="148"/>
                  </a:lnTo>
                  <a:lnTo>
                    <a:pt x="16" y="124"/>
                  </a:lnTo>
                  <a:lnTo>
                    <a:pt x="9" y="103"/>
                  </a:lnTo>
                  <a:lnTo>
                    <a:pt x="4" y="81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2" y="26"/>
                  </a:lnTo>
                  <a:lnTo>
                    <a:pt x="9" y="12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8" y="12"/>
                  </a:lnTo>
                  <a:lnTo>
                    <a:pt x="26" y="17"/>
                  </a:lnTo>
                  <a:lnTo>
                    <a:pt x="21" y="19"/>
                  </a:lnTo>
                  <a:lnTo>
                    <a:pt x="19" y="31"/>
                  </a:lnTo>
                  <a:lnTo>
                    <a:pt x="16" y="45"/>
                  </a:lnTo>
                  <a:lnTo>
                    <a:pt x="16" y="60"/>
                  </a:lnTo>
                  <a:lnTo>
                    <a:pt x="19" y="79"/>
                  </a:lnTo>
                  <a:lnTo>
                    <a:pt x="23" y="98"/>
                  </a:lnTo>
                  <a:lnTo>
                    <a:pt x="30" y="120"/>
                  </a:lnTo>
                  <a:lnTo>
                    <a:pt x="40" y="141"/>
                  </a:lnTo>
                  <a:lnTo>
                    <a:pt x="52" y="165"/>
                  </a:lnTo>
                  <a:lnTo>
                    <a:pt x="66" y="189"/>
                  </a:lnTo>
                  <a:lnTo>
                    <a:pt x="80" y="216"/>
                  </a:lnTo>
                  <a:lnTo>
                    <a:pt x="99" y="242"/>
                  </a:lnTo>
                  <a:lnTo>
                    <a:pt x="118" y="268"/>
                  </a:lnTo>
                  <a:lnTo>
                    <a:pt x="139" y="295"/>
                  </a:lnTo>
                  <a:lnTo>
                    <a:pt x="162" y="321"/>
                  </a:lnTo>
                  <a:lnTo>
                    <a:pt x="186" y="347"/>
                  </a:lnTo>
                  <a:lnTo>
                    <a:pt x="176" y="357"/>
                  </a:lnTo>
                  <a:close/>
                </a:path>
              </a:pathLst>
            </a:cu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5278" y="185"/>
              <a:ext cx="136" cy="8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2"/>
                </a:cxn>
                <a:cxn ang="0">
                  <a:pos x="11" y="7"/>
                </a:cxn>
                <a:cxn ang="0">
                  <a:pos x="18" y="5"/>
                </a:cxn>
                <a:cxn ang="0">
                  <a:pos x="25" y="2"/>
                </a:cxn>
                <a:cxn ang="0">
                  <a:pos x="42" y="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77" y="2"/>
                </a:cxn>
                <a:cxn ang="0">
                  <a:pos x="96" y="7"/>
                </a:cxn>
                <a:cxn ang="0">
                  <a:pos x="120" y="14"/>
                </a:cxn>
                <a:cxn ang="0">
                  <a:pos x="141" y="26"/>
                </a:cxn>
                <a:cxn ang="0">
                  <a:pos x="165" y="38"/>
                </a:cxn>
                <a:cxn ang="0">
                  <a:pos x="188" y="53"/>
                </a:cxn>
                <a:cxn ang="0">
                  <a:pos x="214" y="70"/>
                </a:cxn>
                <a:cxn ang="0">
                  <a:pos x="238" y="89"/>
                </a:cxn>
                <a:cxn ang="0">
                  <a:pos x="264" y="108"/>
                </a:cxn>
                <a:cxn ang="0">
                  <a:pos x="292" y="132"/>
                </a:cxn>
                <a:cxn ang="0">
                  <a:pos x="315" y="156"/>
                </a:cxn>
                <a:cxn ang="0">
                  <a:pos x="341" y="182"/>
                </a:cxn>
                <a:cxn ang="0">
                  <a:pos x="332" y="192"/>
                </a:cxn>
                <a:cxn ang="0">
                  <a:pos x="306" y="168"/>
                </a:cxn>
                <a:cxn ang="0">
                  <a:pos x="280" y="144"/>
                </a:cxn>
                <a:cxn ang="0">
                  <a:pos x="254" y="120"/>
                </a:cxn>
                <a:cxn ang="0">
                  <a:pos x="231" y="101"/>
                </a:cxn>
                <a:cxn ang="0">
                  <a:pos x="205" y="82"/>
                </a:cxn>
                <a:cxn ang="0">
                  <a:pos x="181" y="67"/>
                </a:cxn>
                <a:cxn ang="0">
                  <a:pos x="157" y="53"/>
                </a:cxn>
                <a:cxn ang="0">
                  <a:pos x="134" y="41"/>
                </a:cxn>
                <a:cxn ang="0">
                  <a:pos x="113" y="29"/>
                </a:cxn>
                <a:cxn ang="0">
                  <a:pos x="91" y="24"/>
                </a:cxn>
                <a:cxn ang="0">
                  <a:pos x="73" y="17"/>
                </a:cxn>
                <a:cxn ang="0">
                  <a:pos x="66" y="17"/>
                </a:cxn>
                <a:cxn ang="0">
                  <a:pos x="56" y="14"/>
                </a:cxn>
                <a:cxn ang="0">
                  <a:pos x="42" y="14"/>
                </a:cxn>
                <a:cxn ang="0">
                  <a:pos x="28" y="17"/>
                </a:cxn>
                <a:cxn ang="0">
                  <a:pos x="23" y="19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9" y="29"/>
                </a:cxn>
                <a:cxn ang="0">
                  <a:pos x="0" y="17"/>
                </a:cxn>
              </a:cxnLst>
              <a:rect l="0" t="0" r="r" b="b"/>
              <a:pathLst>
                <a:path w="341" h="192">
                  <a:moveTo>
                    <a:pt x="0" y="17"/>
                  </a:moveTo>
                  <a:lnTo>
                    <a:pt x="4" y="12"/>
                  </a:lnTo>
                  <a:lnTo>
                    <a:pt x="11" y="7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42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7" y="2"/>
                  </a:lnTo>
                  <a:lnTo>
                    <a:pt x="96" y="7"/>
                  </a:lnTo>
                  <a:lnTo>
                    <a:pt x="120" y="14"/>
                  </a:lnTo>
                  <a:lnTo>
                    <a:pt x="141" y="26"/>
                  </a:lnTo>
                  <a:lnTo>
                    <a:pt x="165" y="38"/>
                  </a:lnTo>
                  <a:lnTo>
                    <a:pt x="188" y="53"/>
                  </a:lnTo>
                  <a:lnTo>
                    <a:pt x="214" y="70"/>
                  </a:lnTo>
                  <a:lnTo>
                    <a:pt x="238" y="89"/>
                  </a:lnTo>
                  <a:lnTo>
                    <a:pt x="264" y="108"/>
                  </a:lnTo>
                  <a:lnTo>
                    <a:pt x="292" y="132"/>
                  </a:lnTo>
                  <a:lnTo>
                    <a:pt x="315" y="156"/>
                  </a:lnTo>
                  <a:lnTo>
                    <a:pt x="341" y="182"/>
                  </a:lnTo>
                  <a:lnTo>
                    <a:pt x="332" y="192"/>
                  </a:lnTo>
                  <a:lnTo>
                    <a:pt x="306" y="168"/>
                  </a:lnTo>
                  <a:lnTo>
                    <a:pt x="280" y="144"/>
                  </a:lnTo>
                  <a:lnTo>
                    <a:pt x="254" y="120"/>
                  </a:lnTo>
                  <a:lnTo>
                    <a:pt x="231" y="101"/>
                  </a:lnTo>
                  <a:lnTo>
                    <a:pt x="205" y="82"/>
                  </a:lnTo>
                  <a:lnTo>
                    <a:pt x="181" y="67"/>
                  </a:lnTo>
                  <a:lnTo>
                    <a:pt x="157" y="53"/>
                  </a:lnTo>
                  <a:lnTo>
                    <a:pt x="134" y="41"/>
                  </a:lnTo>
                  <a:lnTo>
                    <a:pt x="113" y="29"/>
                  </a:lnTo>
                  <a:lnTo>
                    <a:pt x="91" y="24"/>
                  </a:lnTo>
                  <a:lnTo>
                    <a:pt x="73" y="17"/>
                  </a:lnTo>
                  <a:lnTo>
                    <a:pt x="66" y="17"/>
                  </a:lnTo>
                  <a:lnTo>
                    <a:pt x="56" y="14"/>
                  </a:lnTo>
                  <a:lnTo>
                    <a:pt x="42" y="14"/>
                  </a:lnTo>
                  <a:lnTo>
                    <a:pt x="28" y="17"/>
                  </a:lnTo>
                  <a:lnTo>
                    <a:pt x="23" y="19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9" y="2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5278" y="192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"/>
                </a:cxn>
                <a:cxn ang="0">
                  <a:pos x="0" y="0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5410" y="266"/>
              <a:ext cx="74" cy="15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7" y="27"/>
                </a:cxn>
                <a:cxn ang="0">
                  <a:pos x="61" y="53"/>
                </a:cxn>
                <a:cxn ang="0">
                  <a:pos x="82" y="82"/>
                </a:cxn>
                <a:cxn ang="0">
                  <a:pos x="101" y="108"/>
                </a:cxn>
                <a:cxn ang="0">
                  <a:pos x="120" y="135"/>
                </a:cxn>
                <a:cxn ang="0">
                  <a:pos x="134" y="159"/>
                </a:cxn>
                <a:cxn ang="0">
                  <a:pos x="148" y="185"/>
                </a:cxn>
                <a:cxn ang="0">
                  <a:pos x="162" y="209"/>
                </a:cxn>
                <a:cxn ang="0">
                  <a:pos x="172" y="233"/>
                </a:cxn>
                <a:cxn ang="0">
                  <a:pos x="179" y="254"/>
                </a:cxn>
                <a:cxn ang="0">
                  <a:pos x="183" y="276"/>
                </a:cxn>
                <a:cxn ang="0">
                  <a:pos x="186" y="295"/>
                </a:cxn>
                <a:cxn ang="0">
                  <a:pos x="186" y="314"/>
                </a:cxn>
                <a:cxn ang="0">
                  <a:pos x="183" y="331"/>
                </a:cxn>
                <a:cxn ang="0">
                  <a:pos x="179" y="343"/>
                </a:cxn>
                <a:cxn ang="0">
                  <a:pos x="174" y="353"/>
                </a:cxn>
                <a:cxn ang="0">
                  <a:pos x="169" y="358"/>
                </a:cxn>
                <a:cxn ang="0">
                  <a:pos x="157" y="348"/>
                </a:cxn>
                <a:cxn ang="0">
                  <a:pos x="162" y="343"/>
                </a:cxn>
                <a:cxn ang="0">
                  <a:pos x="165" y="338"/>
                </a:cxn>
                <a:cxn ang="0">
                  <a:pos x="169" y="326"/>
                </a:cxn>
                <a:cxn ang="0">
                  <a:pos x="172" y="312"/>
                </a:cxn>
                <a:cxn ang="0">
                  <a:pos x="172" y="298"/>
                </a:cxn>
                <a:cxn ang="0">
                  <a:pos x="169" y="278"/>
                </a:cxn>
                <a:cxn ang="0">
                  <a:pos x="165" y="259"/>
                </a:cxn>
                <a:cxn ang="0">
                  <a:pos x="157" y="238"/>
                </a:cxn>
                <a:cxn ang="0">
                  <a:pos x="148" y="216"/>
                </a:cxn>
                <a:cxn ang="0">
                  <a:pos x="136" y="192"/>
                </a:cxn>
                <a:cxn ang="0">
                  <a:pos x="122" y="168"/>
                </a:cxn>
                <a:cxn ang="0">
                  <a:pos x="106" y="142"/>
                </a:cxn>
                <a:cxn ang="0">
                  <a:pos x="89" y="115"/>
                </a:cxn>
                <a:cxn ang="0">
                  <a:pos x="68" y="89"/>
                </a:cxn>
                <a:cxn ang="0">
                  <a:pos x="49" y="63"/>
                </a:cxn>
                <a:cxn ang="0">
                  <a:pos x="25" y="36"/>
                </a:cxn>
                <a:cxn ang="0">
                  <a:pos x="0" y="10"/>
                </a:cxn>
                <a:cxn ang="0">
                  <a:pos x="11" y="0"/>
                </a:cxn>
              </a:cxnLst>
              <a:rect l="0" t="0" r="r" b="b"/>
              <a:pathLst>
                <a:path w="186" h="358">
                  <a:moveTo>
                    <a:pt x="11" y="0"/>
                  </a:moveTo>
                  <a:lnTo>
                    <a:pt x="37" y="27"/>
                  </a:lnTo>
                  <a:lnTo>
                    <a:pt x="61" y="53"/>
                  </a:lnTo>
                  <a:lnTo>
                    <a:pt x="82" y="82"/>
                  </a:lnTo>
                  <a:lnTo>
                    <a:pt x="101" y="108"/>
                  </a:lnTo>
                  <a:lnTo>
                    <a:pt x="120" y="135"/>
                  </a:lnTo>
                  <a:lnTo>
                    <a:pt x="134" y="159"/>
                  </a:lnTo>
                  <a:lnTo>
                    <a:pt x="148" y="185"/>
                  </a:lnTo>
                  <a:lnTo>
                    <a:pt x="162" y="209"/>
                  </a:lnTo>
                  <a:lnTo>
                    <a:pt x="172" y="233"/>
                  </a:lnTo>
                  <a:lnTo>
                    <a:pt x="179" y="254"/>
                  </a:lnTo>
                  <a:lnTo>
                    <a:pt x="183" y="276"/>
                  </a:lnTo>
                  <a:lnTo>
                    <a:pt x="186" y="295"/>
                  </a:lnTo>
                  <a:lnTo>
                    <a:pt x="186" y="314"/>
                  </a:lnTo>
                  <a:lnTo>
                    <a:pt x="183" y="331"/>
                  </a:lnTo>
                  <a:lnTo>
                    <a:pt x="179" y="343"/>
                  </a:lnTo>
                  <a:lnTo>
                    <a:pt x="174" y="353"/>
                  </a:lnTo>
                  <a:lnTo>
                    <a:pt x="169" y="358"/>
                  </a:lnTo>
                  <a:lnTo>
                    <a:pt x="157" y="348"/>
                  </a:lnTo>
                  <a:lnTo>
                    <a:pt x="162" y="343"/>
                  </a:lnTo>
                  <a:lnTo>
                    <a:pt x="165" y="338"/>
                  </a:lnTo>
                  <a:lnTo>
                    <a:pt x="169" y="326"/>
                  </a:lnTo>
                  <a:lnTo>
                    <a:pt x="172" y="312"/>
                  </a:lnTo>
                  <a:lnTo>
                    <a:pt x="172" y="298"/>
                  </a:lnTo>
                  <a:lnTo>
                    <a:pt x="169" y="278"/>
                  </a:lnTo>
                  <a:lnTo>
                    <a:pt x="165" y="259"/>
                  </a:lnTo>
                  <a:lnTo>
                    <a:pt x="157" y="238"/>
                  </a:lnTo>
                  <a:lnTo>
                    <a:pt x="148" y="216"/>
                  </a:lnTo>
                  <a:lnTo>
                    <a:pt x="136" y="192"/>
                  </a:lnTo>
                  <a:lnTo>
                    <a:pt x="122" y="168"/>
                  </a:lnTo>
                  <a:lnTo>
                    <a:pt x="106" y="142"/>
                  </a:lnTo>
                  <a:lnTo>
                    <a:pt x="89" y="115"/>
                  </a:lnTo>
                  <a:lnTo>
                    <a:pt x="68" y="89"/>
                  </a:lnTo>
                  <a:lnTo>
                    <a:pt x="49" y="63"/>
                  </a:lnTo>
                  <a:lnTo>
                    <a:pt x="25" y="36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5410" y="266"/>
              <a:ext cx="4" cy="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5341" y="347"/>
              <a:ext cx="137" cy="85"/>
            </a:xfrm>
            <a:custGeom>
              <a:avLst/>
              <a:gdLst/>
              <a:ahLst/>
              <a:cxnLst>
                <a:cxn ang="0">
                  <a:pos x="342" y="176"/>
                </a:cxn>
                <a:cxn ang="0">
                  <a:pos x="338" y="180"/>
                </a:cxn>
                <a:cxn ang="0">
                  <a:pos x="330" y="185"/>
                </a:cxn>
                <a:cxn ang="0">
                  <a:pos x="323" y="188"/>
                </a:cxn>
                <a:cxn ang="0">
                  <a:pos x="316" y="190"/>
                </a:cxn>
                <a:cxn ang="0">
                  <a:pos x="300" y="192"/>
                </a:cxn>
                <a:cxn ang="0">
                  <a:pos x="283" y="192"/>
                </a:cxn>
                <a:cxn ang="0">
                  <a:pos x="274" y="192"/>
                </a:cxn>
                <a:cxn ang="0">
                  <a:pos x="264" y="190"/>
                </a:cxn>
                <a:cxn ang="0">
                  <a:pos x="243" y="185"/>
                </a:cxn>
                <a:cxn ang="0">
                  <a:pos x="222" y="178"/>
                </a:cxn>
                <a:cxn ang="0">
                  <a:pos x="201" y="166"/>
                </a:cxn>
                <a:cxn ang="0">
                  <a:pos x="177" y="154"/>
                </a:cxn>
                <a:cxn ang="0">
                  <a:pos x="151" y="140"/>
                </a:cxn>
                <a:cxn ang="0">
                  <a:pos x="128" y="123"/>
                </a:cxn>
                <a:cxn ang="0">
                  <a:pos x="102" y="104"/>
                </a:cxn>
                <a:cxn ang="0">
                  <a:pos x="76" y="84"/>
                </a:cxn>
                <a:cxn ang="0">
                  <a:pos x="50" y="60"/>
                </a:cxn>
                <a:cxn ang="0">
                  <a:pos x="24" y="36"/>
                </a:cxn>
                <a:cxn ang="0">
                  <a:pos x="0" y="12"/>
                </a:cxn>
                <a:cxn ang="0">
                  <a:pos x="10" y="0"/>
                </a:cxn>
                <a:cxn ang="0">
                  <a:pos x="36" y="27"/>
                </a:cxn>
                <a:cxn ang="0">
                  <a:pos x="62" y="51"/>
                </a:cxn>
                <a:cxn ang="0">
                  <a:pos x="85" y="72"/>
                </a:cxn>
                <a:cxn ang="0">
                  <a:pos x="111" y="92"/>
                </a:cxn>
                <a:cxn ang="0">
                  <a:pos x="137" y="111"/>
                </a:cxn>
                <a:cxn ang="0">
                  <a:pos x="161" y="125"/>
                </a:cxn>
                <a:cxn ang="0">
                  <a:pos x="184" y="140"/>
                </a:cxn>
                <a:cxn ang="0">
                  <a:pos x="208" y="154"/>
                </a:cxn>
                <a:cxn ang="0">
                  <a:pos x="229" y="164"/>
                </a:cxn>
                <a:cxn ang="0">
                  <a:pos x="248" y="171"/>
                </a:cxn>
                <a:cxn ang="0">
                  <a:pos x="267" y="176"/>
                </a:cxn>
                <a:cxn ang="0">
                  <a:pos x="276" y="178"/>
                </a:cxn>
                <a:cxn ang="0">
                  <a:pos x="283" y="178"/>
                </a:cxn>
                <a:cxn ang="0">
                  <a:pos x="300" y="178"/>
                </a:cxn>
                <a:cxn ang="0">
                  <a:pos x="312" y="176"/>
                </a:cxn>
                <a:cxn ang="0">
                  <a:pos x="319" y="173"/>
                </a:cxn>
                <a:cxn ang="0">
                  <a:pos x="323" y="171"/>
                </a:cxn>
                <a:cxn ang="0">
                  <a:pos x="326" y="168"/>
                </a:cxn>
                <a:cxn ang="0">
                  <a:pos x="333" y="164"/>
                </a:cxn>
                <a:cxn ang="0">
                  <a:pos x="342" y="176"/>
                </a:cxn>
              </a:cxnLst>
              <a:rect l="0" t="0" r="r" b="b"/>
              <a:pathLst>
                <a:path w="342" h="192">
                  <a:moveTo>
                    <a:pt x="342" y="176"/>
                  </a:moveTo>
                  <a:lnTo>
                    <a:pt x="338" y="180"/>
                  </a:lnTo>
                  <a:lnTo>
                    <a:pt x="330" y="185"/>
                  </a:lnTo>
                  <a:lnTo>
                    <a:pt x="323" y="188"/>
                  </a:lnTo>
                  <a:lnTo>
                    <a:pt x="316" y="190"/>
                  </a:lnTo>
                  <a:lnTo>
                    <a:pt x="300" y="192"/>
                  </a:lnTo>
                  <a:lnTo>
                    <a:pt x="283" y="192"/>
                  </a:lnTo>
                  <a:lnTo>
                    <a:pt x="274" y="192"/>
                  </a:lnTo>
                  <a:lnTo>
                    <a:pt x="264" y="190"/>
                  </a:lnTo>
                  <a:lnTo>
                    <a:pt x="243" y="185"/>
                  </a:lnTo>
                  <a:lnTo>
                    <a:pt x="222" y="178"/>
                  </a:lnTo>
                  <a:lnTo>
                    <a:pt x="201" y="166"/>
                  </a:lnTo>
                  <a:lnTo>
                    <a:pt x="177" y="154"/>
                  </a:lnTo>
                  <a:lnTo>
                    <a:pt x="151" y="140"/>
                  </a:lnTo>
                  <a:lnTo>
                    <a:pt x="128" y="123"/>
                  </a:lnTo>
                  <a:lnTo>
                    <a:pt x="102" y="104"/>
                  </a:lnTo>
                  <a:lnTo>
                    <a:pt x="76" y="84"/>
                  </a:lnTo>
                  <a:lnTo>
                    <a:pt x="50" y="60"/>
                  </a:lnTo>
                  <a:lnTo>
                    <a:pt x="24" y="36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" y="27"/>
                  </a:lnTo>
                  <a:lnTo>
                    <a:pt x="62" y="51"/>
                  </a:lnTo>
                  <a:lnTo>
                    <a:pt x="85" y="72"/>
                  </a:lnTo>
                  <a:lnTo>
                    <a:pt x="111" y="92"/>
                  </a:lnTo>
                  <a:lnTo>
                    <a:pt x="137" y="111"/>
                  </a:lnTo>
                  <a:lnTo>
                    <a:pt x="161" y="125"/>
                  </a:lnTo>
                  <a:lnTo>
                    <a:pt x="184" y="140"/>
                  </a:lnTo>
                  <a:lnTo>
                    <a:pt x="208" y="154"/>
                  </a:lnTo>
                  <a:lnTo>
                    <a:pt x="229" y="164"/>
                  </a:lnTo>
                  <a:lnTo>
                    <a:pt x="248" y="171"/>
                  </a:lnTo>
                  <a:lnTo>
                    <a:pt x="267" y="176"/>
                  </a:lnTo>
                  <a:lnTo>
                    <a:pt x="276" y="178"/>
                  </a:lnTo>
                  <a:lnTo>
                    <a:pt x="283" y="178"/>
                  </a:lnTo>
                  <a:lnTo>
                    <a:pt x="300" y="178"/>
                  </a:lnTo>
                  <a:lnTo>
                    <a:pt x="312" y="176"/>
                  </a:lnTo>
                  <a:lnTo>
                    <a:pt x="319" y="173"/>
                  </a:lnTo>
                  <a:lnTo>
                    <a:pt x="323" y="171"/>
                  </a:lnTo>
                  <a:lnTo>
                    <a:pt x="326" y="168"/>
                  </a:lnTo>
                  <a:lnTo>
                    <a:pt x="333" y="164"/>
                  </a:lnTo>
                  <a:lnTo>
                    <a:pt x="342" y="176"/>
                  </a:lnTo>
                  <a:close/>
                </a:path>
              </a:pathLst>
            </a:cu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5473" y="420"/>
              <a:ext cx="5" cy="5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2" y="12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5341" y="347"/>
              <a:ext cx="4" cy="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0" y="12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>
              <a:off x="4988" y="144"/>
              <a:ext cx="215" cy="24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68" y="45"/>
                </a:cxn>
                <a:cxn ang="0">
                  <a:pos x="268" y="53"/>
                </a:cxn>
                <a:cxn ang="0">
                  <a:pos x="539" y="53"/>
                </a:cxn>
                <a:cxn ang="0">
                  <a:pos x="520" y="0"/>
                </a:cxn>
                <a:cxn ang="0">
                  <a:pos x="16" y="0"/>
                </a:cxn>
                <a:cxn ang="0">
                  <a:pos x="0" y="45"/>
                </a:cxn>
              </a:cxnLst>
              <a:rect l="0" t="0" r="r" b="b"/>
              <a:pathLst>
                <a:path w="539" h="53">
                  <a:moveTo>
                    <a:pt x="0" y="45"/>
                  </a:moveTo>
                  <a:lnTo>
                    <a:pt x="268" y="45"/>
                  </a:lnTo>
                  <a:lnTo>
                    <a:pt x="268" y="53"/>
                  </a:lnTo>
                  <a:lnTo>
                    <a:pt x="539" y="53"/>
                  </a:lnTo>
                  <a:lnTo>
                    <a:pt x="520" y="0"/>
                  </a:lnTo>
                  <a:lnTo>
                    <a:pt x="1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4976" y="178"/>
              <a:ext cx="240" cy="30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0" y="43"/>
                </a:cxn>
                <a:cxn ang="0">
                  <a:pos x="516" y="43"/>
                </a:cxn>
                <a:cxn ang="0">
                  <a:pos x="521" y="67"/>
                </a:cxn>
                <a:cxn ang="0">
                  <a:pos x="601" y="67"/>
                </a:cxn>
                <a:cxn ang="0">
                  <a:pos x="573" y="0"/>
                </a:cxn>
                <a:cxn ang="0">
                  <a:pos x="297" y="0"/>
                </a:cxn>
                <a:cxn ang="0">
                  <a:pos x="297" y="14"/>
                </a:cxn>
                <a:cxn ang="0">
                  <a:pos x="12" y="14"/>
                </a:cxn>
              </a:cxnLst>
              <a:rect l="0" t="0" r="r" b="b"/>
              <a:pathLst>
                <a:path w="601" h="67">
                  <a:moveTo>
                    <a:pt x="12" y="14"/>
                  </a:moveTo>
                  <a:lnTo>
                    <a:pt x="0" y="43"/>
                  </a:lnTo>
                  <a:lnTo>
                    <a:pt x="516" y="43"/>
                  </a:lnTo>
                  <a:lnTo>
                    <a:pt x="521" y="67"/>
                  </a:lnTo>
                  <a:lnTo>
                    <a:pt x="601" y="67"/>
                  </a:lnTo>
                  <a:lnTo>
                    <a:pt x="573" y="0"/>
                  </a:lnTo>
                  <a:lnTo>
                    <a:pt x="297" y="0"/>
                  </a:lnTo>
                  <a:lnTo>
                    <a:pt x="297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4965" y="219"/>
              <a:ext cx="262" cy="27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325" y="12"/>
                </a:cxn>
                <a:cxn ang="0">
                  <a:pos x="325" y="0"/>
                </a:cxn>
                <a:cxn ang="0">
                  <a:pos x="632" y="0"/>
                </a:cxn>
                <a:cxn ang="0">
                  <a:pos x="655" y="62"/>
                </a:cxn>
                <a:cxn ang="0">
                  <a:pos x="547" y="62"/>
                </a:cxn>
                <a:cxn ang="0">
                  <a:pos x="537" y="52"/>
                </a:cxn>
                <a:cxn ang="0">
                  <a:pos x="0" y="52"/>
                </a:cxn>
                <a:cxn ang="0">
                  <a:pos x="14" y="12"/>
                </a:cxn>
              </a:cxnLst>
              <a:rect l="0" t="0" r="r" b="b"/>
              <a:pathLst>
                <a:path w="655" h="62">
                  <a:moveTo>
                    <a:pt x="14" y="12"/>
                  </a:moveTo>
                  <a:lnTo>
                    <a:pt x="325" y="12"/>
                  </a:lnTo>
                  <a:lnTo>
                    <a:pt x="325" y="0"/>
                  </a:lnTo>
                  <a:lnTo>
                    <a:pt x="632" y="0"/>
                  </a:lnTo>
                  <a:lnTo>
                    <a:pt x="655" y="62"/>
                  </a:lnTo>
                  <a:lnTo>
                    <a:pt x="547" y="62"/>
                  </a:lnTo>
                  <a:lnTo>
                    <a:pt x="537" y="52"/>
                  </a:lnTo>
                  <a:lnTo>
                    <a:pt x="0" y="5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4956" y="259"/>
              <a:ext cx="283" cy="30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346" y="14"/>
                </a:cxn>
                <a:cxn ang="0">
                  <a:pos x="346" y="0"/>
                </a:cxn>
                <a:cxn ang="0">
                  <a:pos x="688" y="0"/>
                </a:cxn>
                <a:cxn ang="0">
                  <a:pos x="707" y="67"/>
                </a:cxn>
                <a:cxn ang="0">
                  <a:pos x="584" y="67"/>
                </a:cxn>
                <a:cxn ang="0">
                  <a:pos x="577" y="38"/>
                </a:cxn>
                <a:cxn ang="0">
                  <a:pos x="0" y="38"/>
                </a:cxn>
                <a:cxn ang="0">
                  <a:pos x="9" y="14"/>
                </a:cxn>
              </a:cxnLst>
              <a:rect l="0" t="0" r="r" b="b"/>
              <a:pathLst>
                <a:path w="707" h="67">
                  <a:moveTo>
                    <a:pt x="9" y="14"/>
                  </a:moveTo>
                  <a:lnTo>
                    <a:pt x="346" y="14"/>
                  </a:lnTo>
                  <a:lnTo>
                    <a:pt x="346" y="0"/>
                  </a:lnTo>
                  <a:lnTo>
                    <a:pt x="688" y="0"/>
                  </a:lnTo>
                  <a:lnTo>
                    <a:pt x="707" y="67"/>
                  </a:lnTo>
                  <a:lnTo>
                    <a:pt x="584" y="67"/>
                  </a:lnTo>
                  <a:lnTo>
                    <a:pt x="577" y="38"/>
                  </a:lnTo>
                  <a:lnTo>
                    <a:pt x="0" y="3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4900" y="300"/>
              <a:ext cx="710" cy="3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707" y="60"/>
                </a:cxn>
                <a:cxn ang="0">
                  <a:pos x="710" y="70"/>
                </a:cxn>
                <a:cxn ang="0">
                  <a:pos x="1763" y="70"/>
                </a:cxn>
                <a:cxn ang="0">
                  <a:pos x="1775" y="0"/>
                </a:cxn>
                <a:cxn ang="0">
                  <a:pos x="1134" y="0"/>
                </a:cxn>
                <a:cxn ang="0">
                  <a:pos x="491" y="0"/>
                </a:cxn>
                <a:cxn ang="0">
                  <a:pos x="491" y="31"/>
                </a:cxn>
                <a:cxn ang="0">
                  <a:pos x="14" y="29"/>
                </a:cxn>
                <a:cxn ang="0">
                  <a:pos x="0" y="60"/>
                </a:cxn>
              </a:cxnLst>
              <a:rect l="0" t="0" r="r" b="b"/>
              <a:pathLst>
                <a:path w="1775" h="70">
                  <a:moveTo>
                    <a:pt x="0" y="60"/>
                  </a:moveTo>
                  <a:lnTo>
                    <a:pt x="707" y="60"/>
                  </a:lnTo>
                  <a:lnTo>
                    <a:pt x="710" y="70"/>
                  </a:lnTo>
                  <a:lnTo>
                    <a:pt x="1763" y="70"/>
                  </a:lnTo>
                  <a:lnTo>
                    <a:pt x="1775" y="0"/>
                  </a:lnTo>
                  <a:lnTo>
                    <a:pt x="1134" y="0"/>
                  </a:lnTo>
                  <a:lnTo>
                    <a:pt x="491" y="0"/>
                  </a:lnTo>
                  <a:lnTo>
                    <a:pt x="491" y="31"/>
                  </a:lnTo>
                  <a:lnTo>
                    <a:pt x="14" y="2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4896" y="346"/>
              <a:ext cx="654" cy="2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88" y="38"/>
                </a:cxn>
                <a:cxn ang="0">
                  <a:pos x="1381" y="38"/>
                </a:cxn>
                <a:cxn ang="0">
                  <a:pos x="1391" y="53"/>
                </a:cxn>
                <a:cxn ang="0">
                  <a:pos x="1622" y="53"/>
                </a:cxn>
                <a:cxn ang="0">
                  <a:pos x="1636" y="0"/>
                </a:cxn>
                <a:cxn ang="0">
                  <a:pos x="893" y="0"/>
                </a:cxn>
                <a:cxn ang="0">
                  <a:pos x="151" y="0"/>
                </a:cxn>
                <a:cxn ang="0">
                  <a:pos x="139" y="10"/>
                </a:cxn>
                <a:cxn ang="0">
                  <a:pos x="12" y="10"/>
                </a:cxn>
                <a:cxn ang="0">
                  <a:pos x="0" y="38"/>
                </a:cxn>
              </a:cxnLst>
              <a:rect l="0" t="0" r="r" b="b"/>
              <a:pathLst>
                <a:path w="1636" h="53">
                  <a:moveTo>
                    <a:pt x="0" y="38"/>
                  </a:moveTo>
                  <a:lnTo>
                    <a:pt x="688" y="38"/>
                  </a:lnTo>
                  <a:lnTo>
                    <a:pt x="1381" y="38"/>
                  </a:lnTo>
                  <a:lnTo>
                    <a:pt x="1391" y="53"/>
                  </a:lnTo>
                  <a:lnTo>
                    <a:pt x="1622" y="53"/>
                  </a:lnTo>
                  <a:lnTo>
                    <a:pt x="1636" y="0"/>
                  </a:lnTo>
                  <a:lnTo>
                    <a:pt x="893" y="0"/>
                  </a:lnTo>
                  <a:lnTo>
                    <a:pt x="151" y="0"/>
                  </a:lnTo>
                  <a:lnTo>
                    <a:pt x="139" y="10"/>
                  </a:lnTo>
                  <a:lnTo>
                    <a:pt x="12" y="1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49"/>
            <p:cNvSpPr>
              <a:spLocks noChangeArrowheads="1"/>
            </p:cNvSpPr>
            <p:nvPr/>
          </p:nvSpPr>
          <p:spPr bwMode="auto">
            <a:xfrm>
              <a:off x="5354" y="205"/>
              <a:ext cx="34" cy="44"/>
            </a:xfrm>
            <a:prstGeom prst="ellipse">
              <a:avLst/>
            </a:prstGeom>
            <a:solidFill>
              <a:srgbClr val="326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he-IL" dirty="0">
                <a:solidFill>
                  <a:srgbClr val="000000"/>
                </a:solidFill>
              </a:endParaRPr>
            </a:p>
          </p:txBody>
        </p:sp>
        <p:sp>
          <p:nvSpPr>
            <p:cNvPr id="27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5420" y="117"/>
              <a:ext cx="272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1000" b="1" i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6666"/>
                  </a:solidFill>
                </a:rPr>
                <a:t>So</a:t>
              </a:r>
              <a:r>
                <a:rPr lang="en-US" sz="1000" i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6666"/>
                  </a:solidFill>
                </a:rPr>
                <a:t>r</a:t>
              </a:r>
              <a:r>
                <a:rPr lang="en-US" sz="1000" b="1" i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6666"/>
                  </a:solidFill>
                </a:rPr>
                <a:t>eq</a:t>
              </a:r>
              <a:endParaRPr lang="he-IL" sz="10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66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39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+mj-lt"/>
          <a:ea typeface="+mj-ea"/>
          <a:cs typeface="+mj-cs"/>
        </a:defRPr>
      </a:lvl1pPr>
      <a:lvl2pPr algn="r" rtl="1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2pPr>
      <a:lvl3pPr algn="r" rtl="1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3pPr>
      <a:lvl4pPr algn="r" rtl="1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4pPr>
      <a:lvl5pPr algn="r" rtl="1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ts val="600"/>
        </a:spcBef>
        <a:spcAft>
          <a:spcPts val="600"/>
        </a:spcAft>
        <a:buClr>
          <a:srgbClr val="800000"/>
        </a:buClr>
        <a:buSzPct val="85000"/>
        <a:buFont typeface="Wingdings" pitchFamily="2" charset="2"/>
        <a:buChar char="v"/>
        <a:defRPr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385763" algn="l" rtl="0" eaLnBrk="1" fontAlgn="base" hangingPunct="1">
        <a:lnSpc>
          <a:spcPct val="80000"/>
        </a:lnSpc>
        <a:spcBef>
          <a:spcPts val="60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cs typeface="+mn-cs"/>
        </a:defRPr>
      </a:lvl2pPr>
      <a:lvl3pPr marL="1143000" indent="-338138" algn="l" rtl="0" eaLnBrk="1" fontAlgn="base" hangingPunct="1">
        <a:lnSpc>
          <a:spcPct val="80000"/>
        </a:lnSpc>
        <a:spcBef>
          <a:spcPts val="600"/>
        </a:spcBef>
        <a:spcAft>
          <a:spcPts val="600"/>
        </a:spcAft>
        <a:buClr>
          <a:srgbClr val="800000"/>
        </a:buClr>
        <a:buSzPct val="85000"/>
        <a:buFont typeface="Wingdings" pitchFamily="2" charset="2"/>
        <a:buChar char="v"/>
        <a:defRPr sz="3200">
          <a:solidFill>
            <a:schemeClr val="tx1"/>
          </a:solidFill>
          <a:latin typeface="+mn-lt"/>
          <a:cs typeface="+mn-cs"/>
        </a:defRPr>
      </a:lvl3pPr>
      <a:lvl4pPr marL="1600200" indent="-438150" algn="l" rtl="0" eaLnBrk="1" fontAlgn="base" hangingPunct="1">
        <a:lnSpc>
          <a:spcPct val="80000"/>
        </a:lnSpc>
        <a:spcBef>
          <a:spcPts val="600"/>
        </a:spcBef>
        <a:spcAft>
          <a:spcPts val="600"/>
        </a:spcAft>
        <a:buClr>
          <a:srgbClr val="800000"/>
        </a:buClr>
        <a:buSzPct val="85000"/>
        <a:buFont typeface="Wingdings" pitchFamily="2" charset="2"/>
        <a:buChar char="v"/>
        <a:defRPr sz="3200">
          <a:solidFill>
            <a:schemeClr val="tx1"/>
          </a:solidFill>
          <a:latin typeface="+mn-lt"/>
          <a:cs typeface="+mn-cs"/>
        </a:defRPr>
      </a:lvl4pPr>
      <a:lvl5pPr marL="2057400" indent="-438150" algn="l" rtl="0" eaLnBrk="1" fontAlgn="base" hangingPunct="1">
        <a:lnSpc>
          <a:spcPct val="80000"/>
        </a:lnSpc>
        <a:spcBef>
          <a:spcPts val="600"/>
        </a:spcBef>
        <a:spcAft>
          <a:spcPts val="600"/>
        </a:spcAft>
        <a:buClr>
          <a:srgbClr val="800000"/>
        </a:buClr>
        <a:buSzPct val="85000"/>
        <a:buFont typeface="Wingdings" pitchFamily="2" charset="2"/>
        <a:buChar char="v"/>
        <a:defRPr sz="32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ndc.jaea.go.jp/cgi-bin/FPYfig?iso=nU238&amp;eng=e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roups.nscl.msu.edu/frib/rates/fribrates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groups.nscl.msu.edu/frib/rates/fribrat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12968" cy="3500462"/>
          </a:xfrm>
        </p:spPr>
        <p:txBody>
          <a:bodyPr>
            <a:normAutofit/>
          </a:bodyPr>
          <a:lstStyle/>
          <a:p>
            <a:pPr rtl="0"/>
            <a:r>
              <a:rPr lang="en-US" sz="4800" dirty="0"/>
              <a:t>On the way to a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world-competitive </a:t>
            </a:r>
            <a:br>
              <a:rPr lang="en-US" sz="4800" dirty="0" smtClean="0"/>
            </a:br>
            <a:r>
              <a:rPr lang="en-US" sz="4800" dirty="0" smtClean="0"/>
              <a:t>fission </a:t>
            </a:r>
            <a:r>
              <a:rPr lang="en-US" sz="4800" dirty="0"/>
              <a:t>fragment facility at SARAF</a:t>
            </a:r>
            <a:endParaRPr lang="en-US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789040"/>
            <a:ext cx="8856984" cy="2880320"/>
          </a:xfrm>
        </p:spPr>
        <p:txBody>
          <a:bodyPr>
            <a:normAutofit/>
          </a:bodyPr>
          <a:lstStyle/>
          <a:p>
            <a:pPr rtl="0"/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Israel Mardor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1,2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Timo Dickel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3,4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Leo Weissman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rtl="0"/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Soreq NRC, Yavne, Israel</a:t>
            </a:r>
          </a:p>
          <a:p>
            <a:pPr rtl="0"/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Tel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Aviv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University, Tel Aviv, Israel</a:t>
            </a:r>
          </a:p>
          <a:p>
            <a:pPr rtl="0"/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Justus-Liebig-Universität </a:t>
            </a:r>
            <a:r>
              <a:rPr lang="de-DE" sz="2200" dirty="0">
                <a:solidFill>
                  <a:schemeClr val="tx2">
                    <a:lumMod val="75000"/>
                  </a:schemeClr>
                </a:solidFill>
              </a:rPr>
              <a:t>Gießen, </a:t>
            </a: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Gießen, Germany</a:t>
            </a:r>
          </a:p>
          <a:p>
            <a:pPr rtl="0"/>
            <a:r>
              <a:rPr lang="de-DE" sz="2200" baseline="30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GSI</a:t>
            </a:r>
            <a:r>
              <a:rPr lang="de-DE" sz="2200" dirty="0">
                <a:solidFill>
                  <a:schemeClr val="tx2">
                    <a:lumMod val="75000"/>
                  </a:schemeClr>
                </a:solidFill>
              </a:rPr>
              <a:t>, Darmstadt, Germany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rtl="0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rtl="0"/>
            <a:r>
              <a:rPr lang="en-US" sz="2000" i="1" dirty="0" smtClean="0">
                <a:solidFill>
                  <a:srgbClr val="C00000"/>
                </a:solidFill>
              </a:rPr>
              <a:t>SMI2019, Montreal QC, Canada, July 15</a:t>
            </a:r>
            <a:r>
              <a:rPr lang="en-US" sz="2000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i="1" dirty="0" smtClean="0">
                <a:solidFill>
                  <a:srgbClr val="C00000"/>
                </a:solidFill>
              </a:rPr>
              <a:t>-19</a:t>
            </a:r>
            <a:r>
              <a:rPr lang="en-US" sz="2000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4" name="Picture 19" descr="jlu-logo-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21" y="254316"/>
            <a:ext cx="1863731" cy="6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GSI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85" y="254316"/>
            <a:ext cx="1986164" cy="6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" y="244510"/>
            <a:ext cx="1944216" cy="679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82" y="212332"/>
            <a:ext cx="1365212" cy="7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" y="1458605"/>
            <a:ext cx="3397758" cy="489002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4724400" cy="3818216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2318298" y="4552996"/>
            <a:ext cx="2303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Windowless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1.91 MeV</a:t>
            </a: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1-2 mA</a:t>
            </a: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2-4 kW</a:t>
            </a: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Flow: 2-4 m/s</a:t>
            </a: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Jet thickness: 1.5 mm 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460625" y="18168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ArialMT"/>
              </a:rPr>
              <a:t>(~ 200</a:t>
            </a:r>
            <a:r>
              <a:rPr lang="en-US">
                <a:solidFill>
                  <a:srgbClr val="000000"/>
                </a:solidFill>
              </a:rPr>
              <a:t>°</a:t>
            </a:r>
            <a:r>
              <a:rPr lang="en-US">
                <a:solidFill>
                  <a:srgbClr val="000000"/>
                </a:solidFill>
                <a:latin typeface="ArialMT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)</a:t>
            </a:r>
          </a:p>
          <a:p>
            <a:pPr algn="l"/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419600" y="5215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ArialMT"/>
              </a:rPr>
              <a:t>neutron production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ArialMT"/>
              </a:rPr>
              <a:t>E</a:t>
            </a:r>
            <a:r>
              <a:rPr lang="en-US" sz="1100" dirty="0">
                <a:solidFill>
                  <a:srgbClr val="FF0000"/>
                </a:solidFill>
                <a:latin typeface="ArialMT"/>
              </a:rPr>
              <a:t>p</a:t>
            </a:r>
            <a:r>
              <a:rPr lang="en-US" sz="1600" dirty="0">
                <a:solidFill>
                  <a:srgbClr val="FF0000"/>
                </a:solidFill>
                <a:latin typeface="ArialMT"/>
              </a:rPr>
              <a:t>= </a:t>
            </a:r>
            <a:r>
              <a:rPr lang="en-US" sz="1600" dirty="0" err="1">
                <a:solidFill>
                  <a:srgbClr val="FF0000"/>
                </a:solidFill>
                <a:latin typeface="ArialMT"/>
              </a:rPr>
              <a:t>E</a:t>
            </a:r>
            <a:r>
              <a:rPr lang="en-US" sz="1100" dirty="0" err="1">
                <a:solidFill>
                  <a:srgbClr val="FF0000"/>
                </a:solidFill>
                <a:latin typeface="ArialMT"/>
              </a:rPr>
              <a:t>p_thresh</a:t>
            </a:r>
            <a:r>
              <a:rPr lang="en-US" sz="11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MT"/>
              </a:rPr>
              <a:t>= 1.880 MeV</a:t>
            </a:r>
          </a:p>
        </p:txBody>
      </p:sp>
      <p:sp>
        <p:nvSpPr>
          <p:cNvPr id="7" name="מלבן 6"/>
          <p:cNvSpPr/>
          <p:nvPr/>
        </p:nvSpPr>
        <p:spPr>
          <a:xfrm>
            <a:off x="7086600" y="5221069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MT"/>
              </a:rPr>
              <a:t>power dissipation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MT"/>
              </a:rPr>
              <a:t>by fast flow</a:t>
            </a:r>
          </a:p>
        </p:txBody>
      </p:sp>
      <p:sp>
        <p:nvSpPr>
          <p:cNvPr id="8" name="מלבן 7"/>
          <p:cNvSpPr/>
          <p:nvPr/>
        </p:nvSpPr>
        <p:spPr>
          <a:xfrm>
            <a:off x="1111250" y="6305490"/>
            <a:ext cx="7270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00FF"/>
                </a:solidFill>
              </a:rPr>
              <a:t>Li flow: both neutron producing target and power dump</a:t>
            </a:r>
            <a:endParaRPr lang="he-IL" sz="2000" dirty="0">
              <a:solidFill>
                <a:srgbClr val="000000"/>
              </a:solidFill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 flipH="1" flipV="1">
            <a:off x="4914900" y="4419600"/>
            <a:ext cx="685800" cy="922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 flipV="1">
            <a:off x="7378700" y="4330700"/>
            <a:ext cx="685800" cy="922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/>
          <p:cNvSpPr/>
          <p:nvPr/>
        </p:nvSpPr>
        <p:spPr>
          <a:xfrm>
            <a:off x="44958" y="112618"/>
            <a:ext cx="9057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6666"/>
                </a:solidFill>
              </a:rPr>
              <a:t>LiLiT: neutrons from </a:t>
            </a:r>
            <a:r>
              <a:rPr lang="en-US" sz="4000" baseline="30000" dirty="0">
                <a:solidFill>
                  <a:srgbClr val="006666"/>
                </a:solidFill>
              </a:rPr>
              <a:t>7</a:t>
            </a:r>
            <a:r>
              <a:rPr lang="en-US" sz="4000" dirty="0">
                <a:solidFill>
                  <a:srgbClr val="006666"/>
                </a:solidFill>
              </a:rPr>
              <a:t>Li(p,n) with a </a:t>
            </a:r>
          </a:p>
          <a:p>
            <a:pPr algn="ctr" rtl="0"/>
            <a:r>
              <a:rPr lang="en-US" sz="4000" dirty="0">
                <a:solidFill>
                  <a:srgbClr val="006666"/>
                </a:solidFill>
              </a:rPr>
              <a:t>mA-proton (kW) </a:t>
            </a:r>
            <a:r>
              <a:rPr lang="en-US" sz="4000" dirty="0" smtClean="0">
                <a:solidFill>
                  <a:srgbClr val="006666"/>
                </a:solidFill>
              </a:rPr>
              <a:t>beam at SARAF I</a:t>
            </a:r>
            <a:endParaRPr lang="he-IL" sz="4000" dirty="0">
              <a:solidFill>
                <a:srgbClr val="0066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05918"/>
            <a:ext cx="2174952" cy="1476212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9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92212" y="261938"/>
            <a:ext cx="8786812" cy="957262"/>
          </a:xfrm>
        </p:spPr>
        <p:txBody>
          <a:bodyPr>
            <a:normAutofit/>
          </a:bodyPr>
          <a:lstStyle/>
          <a:p>
            <a:pPr rtl="0"/>
            <a:r>
              <a:rPr lang="en-US" dirty="0" err="1">
                <a:solidFill>
                  <a:srgbClr val="006666"/>
                </a:solidFill>
                <a:latin typeface="+mn-lt"/>
                <a:ea typeface="+mn-ea"/>
                <a:cs typeface="+mn-cs"/>
              </a:rPr>
              <a:t>LiLiT</a:t>
            </a:r>
            <a:r>
              <a:rPr lang="en-US" dirty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SARAF I </a:t>
            </a:r>
            <a:r>
              <a:rPr lang="en-US" dirty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beam corridor (</a:t>
            </a:r>
            <a:r>
              <a:rPr lang="en-US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1/2)</a:t>
            </a:r>
            <a:endParaRPr lang="he-IL" dirty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8" name="Picture 2" descr="\\fserver2\s-desk$\guysh\Desktop\11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92212" y="1354521"/>
            <a:ext cx="3924300" cy="53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g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32902"/>
            <a:ext cx="4089524" cy="539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מחבר חץ ישר 11"/>
          <p:cNvCxnSpPr/>
          <p:nvPr/>
        </p:nvCxnSpPr>
        <p:spPr>
          <a:xfrm flipV="1">
            <a:off x="3975349" y="3713620"/>
            <a:ext cx="816099" cy="5828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891" y="283149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Beam</a:t>
            </a:r>
          </a:p>
        </p:txBody>
      </p:sp>
      <p:cxnSp>
        <p:nvCxnSpPr>
          <p:cNvPr id="14" name="מחבר חץ ישר 13"/>
          <p:cNvCxnSpPr/>
          <p:nvPr/>
        </p:nvCxnSpPr>
        <p:spPr>
          <a:xfrm flipV="1">
            <a:off x="1371600" y="2971801"/>
            <a:ext cx="716790" cy="152399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29852" y="344850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Beam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3512" y="545070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Be cold trap</a:t>
            </a:r>
          </a:p>
        </p:txBody>
      </p:sp>
      <p:cxnSp>
        <p:nvCxnSpPr>
          <p:cNvPr id="11" name="מחבר חץ ישר 13"/>
          <p:cNvCxnSpPr/>
          <p:nvPr/>
        </p:nvCxnSpPr>
        <p:spPr>
          <a:xfrm flipH="1" flipV="1">
            <a:off x="2704564" y="5121803"/>
            <a:ext cx="360609" cy="49338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17065" y="437478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Oil heat exchanger</a:t>
            </a:r>
          </a:p>
        </p:txBody>
      </p:sp>
      <p:cxnSp>
        <p:nvCxnSpPr>
          <p:cNvPr id="21" name="מחבר חץ ישר 13"/>
          <p:cNvCxnSpPr/>
          <p:nvPr/>
        </p:nvCxnSpPr>
        <p:spPr>
          <a:xfrm flipH="1">
            <a:off x="2704564" y="4636394"/>
            <a:ext cx="425002" cy="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3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11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err="1">
                <a:solidFill>
                  <a:srgbClr val="006666"/>
                </a:solidFill>
              </a:rPr>
              <a:t>LiLiT</a:t>
            </a:r>
            <a:r>
              <a:rPr lang="en-US" dirty="0">
                <a:solidFill>
                  <a:srgbClr val="006666"/>
                </a:solidFill>
              </a:rPr>
              <a:t> at </a:t>
            </a:r>
            <a:r>
              <a:rPr lang="en-US" dirty="0" smtClean="0">
                <a:solidFill>
                  <a:srgbClr val="006666"/>
                </a:solidFill>
              </a:rPr>
              <a:t>SARAF I </a:t>
            </a:r>
            <a:r>
              <a:rPr lang="en-US" dirty="0">
                <a:solidFill>
                  <a:srgbClr val="006666"/>
                </a:solidFill>
              </a:rPr>
              <a:t>beam corridor (</a:t>
            </a:r>
            <a:r>
              <a:rPr lang="en-US" dirty="0" smtClean="0">
                <a:solidFill>
                  <a:srgbClr val="006666"/>
                </a:solidFill>
              </a:rPr>
              <a:t>2/2)</a:t>
            </a:r>
            <a:endParaRPr lang="he-IL" dirty="0"/>
          </a:p>
        </p:txBody>
      </p:sp>
      <p:pic>
        <p:nvPicPr>
          <p:cNvPr id="3074" name="Picture 2" descr="\\fserver2\s-mydoc$\idosi\My Documents\My Pictures\LiLiT\20141203-IRcamera\DSCN0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84" y="1285860"/>
            <a:ext cx="6669616" cy="50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מחבר חץ ישר 3"/>
          <p:cNvCxnSpPr/>
          <p:nvPr/>
        </p:nvCxnSpPr>
        <p:spPr>
          <a:xfrm flipV="1">
            <a:off x="776320" y="3178895"/>
            <a:ext cx="1427356" cy="66907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30631" y="3375900"/>
            <a:ext cx="8937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2400" dirty="0">
                <a:latin typeface="Times New Roman" pitchFamily="18" charset="0"/>
              </a:rPr>
              <a:t>Beam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56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-1286" y="-6452"/>
            <a:ext cx="9067800" cy="779842"/>
          </a:xfrm>
        </p:spPr>
        <p:txBody>
          <a:bodyPr>
            <a:noAutofit/>
          </a:bodyPr>
          <a:lstStyle/>
          <a:p>
            <a:pPr rtl="0"/>
            <a:r>
              <a:rPr lang="en-US" altLang="en-US" sz="3200" dirty="0" smtClean="0">
                <a:solidFill>
                  <a:srgbClr val="006666"/>
                </a:solidFill>
              </a:rPr>
              <a:t>SARAF I - </a:t>
            </a:r>
            <a:r>
              <a:rPr lang="en-US" altLang="en-US" sz="3200" dirty="0" err="1" smtClean="0">
                <a:solidFill>
                  <a:srgbClr val="006666"/>
                </a:solidFill>
              </a:rPr>
              <a:t>LiLiT</a:t>
            </a:r>
            <a:r>
              <a:rPr lang="en-US" altLang="en-US" sz="3200" dirty="0" smtClean="0">
                <a:solidFill>
                  <a:srgbClr val="006666"/>
                </a:solidFill>
              </a:rPr>
              <a:t> nucleosynthesis research </a:t>
            </a:r>
            <a:r>
              <a:rPr lang="en-US" altLang="en-US" sz="3200" dirty="0">
                <a:solidFill>
                  <a:srgbClr val="006666"/>
                </a:solidFill>
              </a:rPr>
              <a:t>program</a:t>
            </a:r>
            <a:endParaRPr lang="he-IL" altLang="en-US" sz="3200" dirty="0">
              <a:solidFill>
                <a:srgbClr val="006666"/>
              </a:solidFill>
            </a:endParaRPr>
          </a:p>
        </p:txBody>
      </p:sp>
      <p:graphicFrame>
        <p:nvGraphicFramePr>
          <p:cNvPr id="60502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9597"/>
              </p:ext>
            </p:extLst>
          </p:nvPr>
        </p:nvGraphicFramePr>
        <p:xfrm>
          <a:off x="1910443" y="692696"/>
          <a:ext cx="7099300" cy="6140292"/>
        </p:xfrm>
        <a:graphic>
          <a:graphicData uri="http://schemas.openxmlformats.org/drawingml/2006/table">
            <a:tbl>
              <a:tblPr rtl="1"/>
              <a:tblGrid>
                <a:gridCol w="2399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status</a:t>
                      </a:r>
                      <a:endParaRPr kumimoji="0" lang="he-IL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Collaboration HU-SARAF-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Detection technique </a:t>
                      </a:r>
                      <a:endParaRPr kumimoji="0" lang="he-IL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Target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8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M. </a:t>
                      </a:r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Tessler et al.,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PLB 751 (2015</a:t>
                      </a:r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) 418</a:t>
                      </a:r>
                      <a:endParaRPr kumimoji="0" lang="he-IL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he-IL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g"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</a:t>
                      </a:r>
                      <a:endParaRPr kumimoji="0" lang="he-IL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Zr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28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 analysis 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he-IL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g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Ce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28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S.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Pavetich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et al.,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Goethe U Frankfurt –Dresden-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Rossendorf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-ANU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 + AMS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Na</a:t>
                      </a: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35,37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Cl(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644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 analysis 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ANU-ANL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AMS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Zr(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L. 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Weissman et al.,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PRC </a:t>
                      </a: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96 015802 (2017)</a:t>
                      </a:r>
                      <a:endParaRPr kumimoji="0" lang="he-IL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U. Seville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 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208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Pb(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Pb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40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A. Shor et al.,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PRC 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96 055805 (2017</a:t>
                      </a: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JRC IRMM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Geel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Bi(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210g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Bi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 </a:t>
                      </a:r>
                      <a:r>
                        <a:rPr kumimoji="0" lang="en-US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analysis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ANL - Goethe U - U. Bern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  + MOT atom trap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Kr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M. 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Tessler et al.,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b-NO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PRL 121, 112701 (2018)</a:t>
                      </a:r>
                      <a:endParaRPr kumimoji="0" lang="he-IL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ANL - Goethe U</a:t>
                      </a:r>
                      <a:endParaRPr kumimoji="0" lang="he-IL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AMS +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Ar(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02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M. 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Gai et al.,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Preliminary </a:t>
                      </a: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results </a:t>
                      </a:r>
                      <a:endParaRPr kumimoji="0" lang="he-IL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U Conn - PSI - CERN</a:t>
                      </a:r>
                      <a:endParaRPr kumimoji="0" lang="he-IL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CR-39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Be(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C.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Guerrero et al., </a:t>
                      </a: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submitted to PRL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U. Seville-PSI-CERN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g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171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Tm(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anose="05050102010706020507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C. Guerrero, 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ND2016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U. Seville-PSI-CERN</a:t>
                      </a:r>
                      <a:endParaRPr kumimoji="0" lang="he-IL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g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147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Pm(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n,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anose="05050102010706020507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he-I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390429"/>
                  </a:ext>
                </a:extLst>
              </a:tr>
            </a:tbl>
          </a:graphicData>
        </a:graphic>
      </p:graphicFrame>
      <p:sp>
        <p:nvSpPr>
          <p:cNvPr id="2" name="סוגר מרובע שמאלי 1"/>
          <p:cNvSpPr/>
          <p:nvPr/>
        </p:nvSpPr>
        <p:spPr>
          <a:xfrm>
            <a:off x="1506828" y="1226095"/>
            <a:ext cx="403615" cy="2972417"/>
          </a:xfrm>
          <a:prstGeom prst="leftBracke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 w="5715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9" y="2248113"/>
            <a:ext cx="1447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0000"/>
                </a:solidFill>
              </a:rPr>
              <a:t>Benchmark and higher precision</a:t>
            </a:r>
            <a:endParaRPr lang="he-IL" b="1" dirty="0">
              <a:solidFill>
                <a:srgbClr val="000000"/>
              </a:solidFill>
            </a:endParaRPr>
          </a:p>
        </p:txBody>
      </p:sp>
      <p:sp>
        <p:nvSpPr>
          <p:cNvPr id="6" name="סוגר מרובע שמאלי 5"/>
          <p:cNvSpPr/>
          <p:nvPr/>
        </p:nvSpPr>
        <p:spPr>
          <a:xfrm>
            <a:off x="1506828" y="4211392"/>
            <a:ext cx="403615" cy="1210614"/>
          </a:xfrm>
          <a:prstGeom prst="leftBracke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 w="5715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9" y="4519198"/>
            <a:ext cx="1447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0000"/>
                </a:solidFill>
              </a:rPr>
              <a:t>Noble gases</a:t>
            </a:r>
            <a:endParaRPr lang="he-IL" b="1" dirty="0">
              <a:solidFill>
                <a:srgbClr val="000000"/>
              </a:solidFill>
            </a:endParaRPr>
          </a:p>
        </p:txBody>
      </p:sp>
      <p:sp>
        <p:nvSpPr>
          <p:cNvPr id="8" name="סוגר מרובע שמאלי 7"/>
          <p:cNvSpPr/>
          <p:nvPr/>
        </p:nvSpPr>
        <p:spPr>
          <a:xfrm>
            <a:off x="1507672" y="5447762"/>
            <a:ext cx="381000" cy="1365613"/>
          </a:xfrm>
          <a:prstGeom prst="leftBracke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 w="5715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19" y="5804331"/>
            <a:ext cx="152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0000"/>
                </a:solidFill>
              </a:rPr>
              <a:t>Radioactive</a:t>
            </a:r>
          </a:p>
          <a:p>
            <a:pPr algn="ctr" rtl="0"/>
            <a:r>
              <a:rPr lang="en-US" b="1" dirty="0">
                <a:solidFill>
                  <a:srgbClr val="000000"/>
                </a:solidFill>
              </a:rPr>
              <a:t>targets</a:t>
            </a:r>
            <a:endParaRPr lang="he-IL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63759"/>
      </p:ext>
    </p:extLst>
  </p:cSld>
  <p:clrMapOvr>
    <a:masterClrMapping/>
  </p:clrMapOvr>
  <p:transition advTm="10331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2820" cy="818888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Neutron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dirty="0" smtClean="0"/>
              <a:t>=0° flux at SARAF I and II</a:t>
            </a:r>
            <a:endParaRPr lang="he-IL" sz="3200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09621"/>
              </p:ext>
            </p:extLst>
          </p:nvPr>
        </p:nvGraphicFramePr>
        <p:xfrm>
          <a:off x="252840" y="665963"/>
          <a:ext cx="8527358" cy="585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788024" y="6453336"/>
            <a:ext cx="4308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Mardor et al., EPJA 54, 91 (2018)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51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My Documents\danu\עבודה\SARAF\manegment\proposals\RIB\comparison of spectrum_linea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1632" y="1620997"/>
            <a:ext cx="658687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8905" y="92629"/>
            <a:ext cx="8859600" cy="921125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/>
              <a:t>Spallation vs. stripping neutron spectra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86740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40 </a:t>
            </a:r>
            <a:r>
              <a:rPr lang="en-US" dirty="0" err="1"/>
              <a:t>MeV</a:t>
            </a:r>
            <a:r>
              <a:rPr lang="en-US" dirty="0"/>
              <a:t> d-Li vs. 1400 MeV p-W, </a:t>
            </a:r>
            <a:r>
              <a:rPr lang="en-US" dirty="0" smtClean="0"/>
              <a:t>0° spectra</a:t>
            </a:r>
            <a:r>
              <a:rPr lang="en-US" dirty="0"/>
              <a:t>, 8 cm downstream the primary target</a:t>
            </a:r>
            <a:endParaRPr lang="he-IL" dirty="0"/>
          </a:p>
        </p:txBody>
      </p:sp>
      <p:grpSp>
        <p:nvGrpSpPr>
          <p:cNvPr id="14" name="קבוצה 13"/>
          <p:cNvGrpSpPr>
            <a:grpSpLocks noChangeAspect="1"/>
          </p:cNvGrpSpPr>
          <p:nvPr/>
        </p:nvGrpSpPr>
        <p:grpSpPr>
          <a:xfrm>
            <a:off x="112401" y="1883394"/>
            <a:ext cx="2803415" cy="1717288"/>
            <a:chOff x="76200" y="1447800"/>
            <a:chExt cx="4191000" cy="2567283"/>
          </a:xfrm>
        </p:grpSpPr>
        <p:grpSp>
          <p:nvGrpSpPr>
            <p:cNvPr id="15" name="קבוצה 9"/>
            <p:cNvGrpSpPr/>
            <p:nvPr/>
          </p:nvGrpSpPr>
          <p:grpSpPr>
            <a:xfrm>
              <a:off x="99718" y="3733800"/>
              <a:ext cx="1652882" cy="281283"/>
              <a:chOff x="99718" y="3733800"/>
              <a:chExt cx="1652882" cy="281283"/>
            </a:xfrm>
          </p:grpSpPr>
          <p:sp>
            <p:nvSpPr>
              <p:cNvPr id="60" name="פחית 59"/>
              <p:cNvSpPr/>
              <p:nvPr/>
            </p:nvSpPr>
            <p:spPr>
              <a:xfrm rot="5400000">
                <a:off x="1035004" y="3771241"/>
                <a:ext cx="94073" cy="18288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00"/>
              </a:p>
            </p:txBody>
          </p:sp>
          <p:cxnSp>
            <p:nvCxnSpPr>
              <p:cNvPr id="61" name="מחבר חץ ישר 60"/>
              <p:cNvCxnSpPr>
                <a:stCxn id="60" idx="1"/>
              </p:cNvCxnSpPr>
              <p:nvPr/>
            </p:nvCxnSpPr>
            <p:spPr>
              <a:xfrm flipV="1">
                <a:off x="1173481" y="3862681"/>
                <a:ext cx="579119" cy="1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מחבר חץ ישר 61"/>
              <p:cNvCxnSpPr/>
              <p:nvPr/>
            </p:nvCxnSpPr>
            <p:spPr>
              <a:xfrm flipV="1">
                <a:off x="1173481" y="3733800"/>
                <a:ext cx="579119" cy="1288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מחבר חץ ישר 62"/>
              <p:cNvCxnSpPr>
                <a:stCxn id="60" idx="1"/>
              </p:cNvCxnSpPr>
              <p:nvPr/>
            </p:nvCxnSpPr>
            <p:spPr>
              <a:xfrm>
                <a:off x="1173481" y="3862682"/>
                <a:ext cx="579119" cy="152401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מחבר חץ ישר 63"/>
              <p:cNvCxnSpPr>
                <a:endCxn id="60" idx="1"/>
              </p:cNvCxnSpPr>
              <p:nvPr/>
            </p:nvCxnSpPr>
            <p:spPr>
              <a:xfrm>
                <a:off x="99718" y="3862682"/>
                <a:ext cx="1073763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קבוצה 12"/>
            <p:cNvGrpSpPr/>
            <p:nvPr/>
          </p:nvGrpSpPr>
          <p:grpSpPr>
            <a:xfrm>
              <a:off x="76200" y="1907214"/>
              <a:ext cx="4191000" cy="666159"/>
              <a:chOff x="76200" y="1907214"/>
              <a:chExt cx="4191000" cy="666159"/>
            </a:xfrm>
          </p:grpSpPr>
          <p:sp>
            <p:nvSpPr>
              <p:cNvPr id="19" name="פחית 18"/>
              <p:cNvSpPr/>
              <p:nvPr/>
            </p:nvSpPr>
            <p:spPr>
              <a:xfrm rot="5400000">
                <a:off x="1857963" y="1342438"/>
                <a:ext cx="94073" cy="18288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00"/>
              </a:p>
            </p:txBody>
          </p:sp>
          <p:cxnSp>
            <p:nvCxnSpPr>
              <p:cNvPr id="20" name="מחבר חץ ישר 19"/>
              <p:cNvCxnSpPr/>
              <p:nvPr/>
            </p:nvCxnSpPr>
            <p:spPr>
              <a:xfrm flipV="1">
                <a:off x="2819400" y="1946540"/>
                <a:ext cx="381000" cy="26326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/>
              <p:cNvCxnSpPr/>
              <p:nvPr/>
            </p:nvCxnSpPr>
            <p:spPr>
              <a:xfrm flipV="1">
                <a:off x="1920241" y="1915926"/>
                <a:ext cx="289559" cy="2812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חץ ישר 21"/>
              <p:cNvCxnSpPr>
                <a:stCxn id="19" idx="2"/>
              </p:cNvCxnSpPr>
              <p:nvPr/>
            </p:nvCxnSpPr>
            <p:spPr>
              <a:xfrm flipH="1" flipV="1">
                <a:off x="1695450" y="1927685"/>
                <a:ext cx="209550" cy="282117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מחבר חץ ישר 22"/>
              <p:cNvCxnSpPr>
                <a:stCxn id="19" idx="1"/>
              </p:cNvCxnSpPr>
              <p:nvPr/>
            </p:nvCxnSpPr>
            <p:spPr>
              <a:xfrm>
                <a:off x="2819400" y="2256839"/>
                <a:ext cx="1447800" cy="0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מחבר חץ ישר 23"/>
              <p:cNvCxnSpPr/>
              <p:nvPr/>
            </p:nvCxnSpPr>
            <p:spPr>
              <a:xfrm flipH="1" flipV="1">
                <a:off x="1577340" y="1955893"/>
                <a:ext cx="175260" cy="259361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מחבר חץ ישר 24"/>
              <p:cNvCxnSpPr/>
              <p:nvPr/>
            </p:nvCxnSpPr>
            <p:spPr>
              <a:xfrm flipH="1" flipV="1">
                <a:off x="1420542" y="1927685"/>
                <a:ext cx="156798" cy="282116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חץ ישר 25"/>
              <p:cNvCxnSpPr/>
              <p:nvPr/>
            </p:nvCxnSpPr>
            <p:spPr>
              <a:xfrm flipH="1" flipV="1">
                <a:off x="1258715" y="1927685"/>
                <a:ext cx="161827" cy="26952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חץ ישר 26"/>
              <p:cNvCxnSpPr/>
              <p:nvPr/>
            </p:nvCxnSpPr>
            <p:spPr>
              <a:xfrm flipH="1" flipV="1">
                <a:off x="1104899" y="1907214"/>
                <a:ext cx="153816" cy="2812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מחבר חץ ישר 27"/>
              <p:cNvCxnSpPr/>
              <p:nvPr/>
            </p:nvCxnSpPr>
            <p:spPr>
              <a:xfrm flipH="1" flipV="1">
                <a:off x="928384" y="1955893"/>
                <a:ext cx="176515" cy="253766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מחבר חץ ישר 28"/>
              <p:cNvCxnSpPr/>
              <p:nvPr/>
            </p:nvCxnSpPr>
            <p:spPr>
              <a:xfrm flipH="1" flipV="1">
                <a:off x="762000" y="2078171"/>
                <a:ext cx="263086" cy="14810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מחבר חץ ישר 29"/>
              <p:cNvCxnSpPr/>
              <p:nvPr/>
            </p:nvCxnSpPr>
            <p:spPr>
              <a:xfrm flipH="1" flipV="1">
                <a:off x="685800" y="2233319"/>
                <a:ext cx="304800" cy="23520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מחבר חץ ישר 30"/>
              <p:cNvCxnSpPr>
                <a:stCxn id="19" idx="3"/>
              </p:cNvCxnSpPr>
              <p:nvPr/>
            </p:nvCxnSpPr>
            <p:spPr>
              <a:xfrm flipH="1">
                <a:off x="762000" y="2256839"/>
                <a:ext cx="228600" cy="128880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מחבר חץ ישר 31"/>
              <p:cNvCxnSpPr/>
              <p:nvPr/>
            </p:nvCxnSpPr>
            <p:spPr>
              <a:xfrm flipH="1">
                <a:off x="838200" y="2297760"/>
                <a:ext cx="266700" cy="15543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מחבר חץ ישר 32"/>
              <p:cNvCxnSpPr/>
              <p:nvPr/>
            </p:nvCxnSpPr>
            <p:spPr>
              <a:xfrm flipH="1">
                <a:off x="928384" y="2333014"/>
                <a:ext cx="342900" cy="240359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מחבר חץ ישר 33"/>
              <p:cNvCxnSpPr/>
              <p:nvPr/>
            </p:nvCxnSpPr>
            <p:spPr>
              <a:xfrm flipH="1">
                <a:off x="1099834" y="2333014"/>
                <a:ext cx="342900" cy="240359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חץ ישר 34"/>
              <p:cNvCxnSpPr/>
              <p:nvPr/>
            </p:nvCxnSpPr>
            <p:spPr>
              <a:xfrm flipH="1">
                <a:off x="1321012" y="2314161"/>
                <a:ext cx="342900" cy="240359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חץ ישר 35"/>
              <p:cNvCxnSpPr/>
              <p:nvPr/>
            </p:nvCxnSpPr>
            <p:spPr>
              <a:xfrm flipH="1">
                <a:off x="1524000" y="2321279"/>
                <a:ext cx="342900" cy="240359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מחבר חץ ישר 36"/>
              <p:cNvCxnSpPr>
                <a:stCxn id="19" idx="4"/>
              </p:cNvCxnSpPr>
              <p:nvPr/>
            </p:nvCxnSpPr>
            <p:spPr>
              <a:xfrm flipH="1">
                <a:off x="1904999" y="2303875"/>
                <a:ext cx="1" cy="269498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מחבר חץ ישר 37"/>
              <p:cNvCxnSpPr/>
              <p:nvPr/>
            </p:nvCxnSpPr>
            <p:spPr>
              <a:xfrm>
                <a:off x="2057400" y="2289057"/>
                <a:ext cx="297179" cy="25776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מחבר חץ ישר 38"/>
              <p:cNvCxnSpPr/>
              <p:nvPr/>
            </p:nvCxnSpPr>
            <p:spPr>
              <a:xfrm>
                <a:off x="2292086" y="2297760"/>
                <a:ext cx="297179" cy="25776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מחבר חץ ישר 39"/>
              <p:cNvCxnSpPr/>
              <p:nvPr/>
            </p:nvCxnSpPr>
            <p:spPr>
              <a:xfrm>
                <a:off x="2506979" y="2297760"/>
                <a:ext cx="297179" cy="25776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מחבר חץ ישר 40"/>
              <p:cNvCxnSpPr/>
              <p:nvPr/>
            </p:nvCxnSpPr>
            <p:spPr>
              <a:xfrm>
                <a:off x="2676309" y="2309742"/>
                <a:ext cx="297179" cy="25776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מחבר חץ ישר 41"/>
              <p:cNvCxnSpPr/>
              <p:nvPr/>
            </p:nvCxnSpPr>
            <p:spPr>
              <a:xfrm>
                <a:off x="2833458" y="2289057"/>
                <a:ext cx="366942" cy="24906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מחבר חץ ישר 42"/>
              <p:cNvCxnSpPr/>
              <p:nvPr/>
            </p:nvCxnSpPr>
            <p:spPr>
              <a:xfrm flipV="1">
                <a:off x="1920241" y="1907214"/>
                <a:ext cx="0" cy="2812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מחבר חץ ישר 43"/>
              <p:cNvCxnSpPr/>
              <p:nvPr/>
            </p:nvCxnSpPr>
            <p:spPr>
              <a:xfrm flipV="1">
                <a:off x="2081987" y="1955893"/>
                <a:ext cx="289559" cy="2812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מחבר חץ ישר 44"/>
              <p:cNvCxnSpPr/>
              <p:nvPr/>
            </p:nvCxnSpPr>
            <p:spPr>
              <a:xfrm flipV="1">
                <a:off x="2249194" y="1907214"/>
                <a:ext cx="289559" cy="2812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מחבר חץ ישר 45"/>
              <p:cNvCxnSpPr/>
              <p:nvPr/>
            </p:nvCxnSpPr>
            <p:spPr>
              <a:xfrm flipV="1">
                <a:off x="2396094" y="1927685"/>
                <a:ext cx="289559" cy="2812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מחבר חץ ישר 46"/>
              <p:cNvCxnSpPr/>
              <p:nvPr/>
            </p:nvCxnSpPr>
            <p:spPr>
              <a:xfrm flipV="1">
                <a:off x="2589382" y="1927685"/>
                <a:ext cx="289559" cy="2812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מחבר חץ ישר 47"/>
              <p:cNvCxnSpPr/>
              <p:nvPr/>
            </p:nvCxnSpPr>
            <p:spPr>
              <a:xfrm flipV="1">
                <a:off x="2734161" y="1946540"/>
                <a:ext cx="289559" cy="281282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מחבר חץ ישר 48"/>
              <p:cNvCxnSpPr>
                <a:stCxn id="19" idx="1"/>
              </p:cNvCxnSpPr>
              <p:nvPr/>
            </p:nvCxnSpPr>
            <p:spPr>
              <a:xfrm>
                <a:off x="2819400" y="2256839"/>
                <a:ext cx="685800" cy="281280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מחבר חץ ישר 49"/>
              <p:cNvCxnSpPr/>
              <p:nvPr/>
            </p:nvCxnSpPr>
            <p:spPr>
              <a:xfrm>
                <a:off x="2857500" y="2256839"/>
                <a:ext cx="838200" cy="196354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מחבר חץ ישר 50"/>
              <p:cNvCxnSpPr/>
              <p:nvPr/>
            </p:nvCxnSpPr>
            <p:spPr>
              <a:xfrm flipV="1">
                <a:off x="2878941" y="2068327"/>
                <a:ext cx="816759" cy="157947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מחבר חץ ישר 51"/>
              <p:cNvCxnSpPr>
                <a:stCxn id="19" idx="2"/>
              </p:cNvCxnSpPr>
              <p:nvPr/>
            </p:nvCxnSpPr>
            <p:spPr>
              <a:xfrm flipV="1">
                <a:off x="1905000" y="1907214"/>
                <a:ext cx="167641" cy="302588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מחבר חץ ישר 52"/>
              <p:cNvCxnSpPr>
                <a:stCxn id="19" idx="2"/>
              </p:cNvCxnSpPr>
              <p:nvPr/>
            </p:nvCxnSpPr>
            <p:spPr>
              <a:xfrm flipH="1" flipV="1">
                <a:off x="1800225" y="1915926"/>
                <a:ext cx="104775" cy="293876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מחבר חץ ישר 53"/>
              <p:cNvCxnSpPr>
                <a:stCxn id="19" idx="1"/>
              </p:cNvCxnSpPr>
              <p:nvPr/>
            </p:nvCxnSpPr>
            <p:spPr>
              <a:xfrm flipV="1">
                <a:off x="2819400" y="1955893"/>
                <a:ext cx="685800" cy="300946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מחבר חץ ישר 54"/>
              <p:cNvCxnSpPr>
                <a:stCxn id="19" idx="4"/>
              </p:cNvCxnSpPr>
              <p:nvPr/>
            </p:nvCxnSpPr>
            <p:spPr>
              <a:xfrm flipH="1">
                <a:off x="1752600" y="2303875"/>
                <a:ext cx="152400" cy="25776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מחבר חץ ישר 55"/>
              <p:cNvCxnSpPr>
                <a:endCxn id="19" idx="0"/>
              </p:cNvCxnSpPr>
              <p:nvPr/>
            </p:nvCxnSpPr>
            <p:spPr>
              <a:xfrm>
                <a:off x="76200" y="2256839"/>
                <a:ext cx="2719682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מחבר חץ ישר 56"/>
              <p:cNvCxnSpPr>
                <a:stCxn id="19" idx="0"/>
              </p:cNvCxnSpPr>
              <p:nvPr/>
            </p:nvCxnSpPr>
            <p:spPr>
              <a:xfrm flipV="1">
                <a:off x="2795882" y="2147301"/>
                <a:ext cx="1166518" cy="109538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מחבר חץ ישר 57"/>
              <p:cNvCxnSpPr>
                <a:stCxn id="19" idx="0"/>
              </p:cNvCxnSpPr>
              <p:nvPr/>
            </p:nvCxnSpPr>
            <p:spPr>
              <a:xfrm>
                <a:off x="2795882" y="2256839"/>
                <a:ext cx="1166518" cy="118637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מחבר חץ ישר 58"/>
              <p:cNvCxnSpPr/>
              <p:nvPr/>
            </p:nvCxnSpPr>
            <p:spPr>
              <a:xfrm>
                <a:off x="1905000" y="2286000"/>
                <a:ext cx="297179" cy="257763"/>
              </a:xfrm>
              <a:prstGeom prst="straightConnector1">
                <a:avLst/>
              </a:prstGeom>
              <a:ln w="19050">
                <a:solidFill>
                  <a:srgbClr val="8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016642" y="1447800"/>
              <a:ext cx="1862300" cy="3910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0"/>
              <a:r>
                <a:rPr lang="en-US" sz="1100" dirty="0"/>
                <a:t>Spallation</a:t>
              </a:r>
              <a:endParaRPr lang="he-IL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0341" y="3276599"/>
              <a:ext cx="1862300" cy="3910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0"/>
              <a:r>
                <a:rPr lang="en-US" sz="1100" dirty="0" smtClean="0"/>
                <a:t>Direct + stripping</a:t>
              </a:r>
              <a:endParaRPr lang="he-IL" sz="11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444208" y="6069196"/>
            <a:ext cx="23042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/>
              <a:t>T. </a:t>
            </a:r>
            <a:r>
              <a:rPr lang="en-US" sz="1200" dirty="0" smtClean="0"/>
              <a:t>Hirsh, WIS PhD Thesis </a:t>
            </a:r>
            <a:r>
              <a:rPr lang="en-US" sz="1200" dirty="0"/>
              <a:t>2012 </a:t>
            </a:r>
            <a:br>
              <a:rPr lang="en-US" sz="1200" dirty="0"/>
            </a:br>
            <a:r>
              <a:rPr lang="en-US" sz="1200" dirty="0"/>
              <a:t>D. </a:t>
            </a:r>
            <a:r>
              <a:rPr lang="en-US" sz="1200" dirty="0" err="1"/>
              <a:t>Berkovits</a:t>
            </a:r>
            <a:r>
              <a:rPr lang="en-US" sz="1200" dirty="0"/>
              <a:t> </a:t>
            </a:r>
            <a:r>
              <a:rPr lang="en-US" sz="1200" i="1" dirty="0"/>
              <a:t>et al. </a:t>
            </a:r>
            <a:r>
              <a:rPr lang="en-US" sz="1200" dirty="0"/>
              <a:t>LINAC 2012</a:t>
            </a:r>
            <a:br>
              <a:rPr lang="en-US" sz="1200" dirty="0"/>
            </a:br>
            <a:r>
              <a:rPr lang="en-US" sz="1200" dirty="0"/>
              <a:t>I. Mardor </a:t>
            </a:r>
            <a:r>
              <a:rPr lang="en-US" sz="1200" i="1" dirty="0"/>
              <a:t>et al., </a:t>
            </a:r>
            <a:r>
              <a:rPr lang="en-US" sz="1200" dirty="0" smtClean="0"/>
              <a:t>EPJA 2018</a:t>
            </a:r>
            <a:endParaRPr lang="he-IL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304799" y="4973797"/>
            <a:ext cx="24071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rgbClr val="336600"/>
                </a:solidFill>
              </a:rPr>
              <a:t>Area optimal for </a:t>
            </a:r>
            <a:r>
              <a:rPr lang="en-US" sz="2000" dirty="0" smtClean="0">
                <a:solidFill>
                  <a:srgbClr val="336600"/>
                </a:solidFill>
              </a:rPr>
              <a:t>(</a:t>
            </a:r>
            <a:r>
              <a:rPr lang="en-US" sz="2000" dirty="0" err="1">
                <a:solidFill>
                  <a:srgbClr val="336600"/>
                </a:solidFill>
              </a:rPr>
              <a:t>n,</a:t>
            </a:r>
            <a:r>
              <a:rPr lang="en-US" sz="2000" dirty="0" err="1">
                <a:solidFill>
                  <a:srgbClr val="336600"/>
                </a:solidFill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336600"/>
                </a:solidFill>
              </a:rPr>
              <a:t>) (</a:t>
            </a:r>
            <a:r>
              <a:rPr lang="en-US" sz="2000" dirty="0" err="1">
                <a:solidFill>
                  <a:srgbClr val="336600"/>
                </a:solidFill>
              </a:rPr>
              <a:t>n,p</a:t>
            </a:r>
            <a:r>
              <a:rPr lang="en-US" sz="2000" dirty="0">
                <a:solidFill>
                  <a:srgbClr val="336600"/>
                </a:solidFill>
              </a:rPr>
              <a:t>) (n,2n) (</a:t>
            </a:r>
            <a:r>
              <a:rPr lang="en-US" sz="2000" dirty="0" err="1">
                <a:solidFill>
                  <a:srgbClr val="336600"/>
                </a:solidFill>
              </a:rPr>
              <a:t>n,f</a:t>
            </a:r>
            <a:r>
              <a:rPr lang="en-US" sz="2000" dirty="0">
                <a:solidFill>
                  <a:srgbClr val="336600"/>
                </a:solidFill>
              </a:rPr>
              <a:t>)</a:t>
            </a:r>
            <a:endParaRPr lang="he-IL" sz="2000" dirty="0">
              <a:solidFill>
                <a:srgbClr val="336600"/>
              </a:solidFill>
            </a:endParaRPr>
          </a:p>
        </p:txBody>
      </p:sp>
      <p:cxnSp>
        <p:nvCxnSpPr>
          <p:cNvPr id="67" name="מחבר חץ ישר 66"/>
          <p:cNvCxnSpPr/>
          <p:nvPr/>
        </p:nvCxnSpPr>
        <p:spPr>
          <a:xfrm flipV="1">
            <a:off x="2481632" y="3518060"/>
            <a:ext cx="1874344" cy="1644026"/>
          </a:xfrm>
          <a:prstGeom prst="straightConnector1">
            <a:avLst/>
          </a:prstGeom>
          <a:ln w="38100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7904" y="6272293"/>
            <a:ext cx="252028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/>
              <a:t>T. </a:t>
            </a:r>
            <a:r>
              <a:rPr lang="en-US" sz="1200" dirty="0" err="1"/>
              <a:t>Stora</a:t>
            </a:r>
            <a:r>
              <a:rPr lang="en-US" sz="1200" dirty="0"/>
              <a:t> </a:t>
            </a:r>
            <a:r>
              <a:rPr lang="en-US" sz="1200" i="1" dirty="0"/>
              <a:t>et al</a:t>
            </a:r>
            <a:r>
              <a:rPr lang="en-US" sz="1200" dirty="0"/>
              <a:t>., EPL, 98, 32001 (2012)</a:t>
            </a:r>
            <a:endParaRPr lang="he-IL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648099" y="3113263"/>
            <a:ext cx="205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336600"/>
                </a:solidFill>
              </a:rPr>
              <a:t>SARAF II - simulated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28184" y="4207598"/>
            <a:ext cx="196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7030A0"/>
                </a:solidFill>
              </a:rPr>
              <a:t>ISOLDE - measured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72" y="71592"/>
            <a:ext cx="8998437" cy="61757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66"/>
                </a:solidFill>
              </a:rPr>
              <a:t>The Science at SARAF </a:t>
            </a:r>
            <a:r>
              <a:rPr lang="en-US" sz="3600" dirty="0">
                <a:solidFill>
                  <a:srgbClr val="006666"/>
                </a:solidFill>
              </a:rPr>
              <a:t>(Phases I, II)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446" y="800077"/>
            <a:ext cx="7992887" cy="3456384"/>
          </a:xfrm>
          <a:solidFill>
            <a:srgbClr val="FFFF00">
              <a:alpha val="25000"/>
            </a:srgbClr>
          </a:solidFill>
          <a:ln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00000"/>
                </a:solidFill>
              </a:rPr>
              <a:t>Searches for Beyond Standard Model Physics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>
                <a:latin typeface="Symbol" panose="05050102010706020507" pitchFamily="18" charset="2"/>
              </a:rPr>
              <a:t>bn</a:t>
            </a:r>
            <a:r>
              <a:rPr lang="en-US" sz="2000" b="1" dirty="0" smtClean="0"/>
              <a:t> of </a:t>
            </a:r>
            <a:r>
              <a:rPr lang="en-US" sz="2000" b="1" baseline="30000" dirty="0" smtClean="0"/>
              <a:t>6</a:t>
            </a:r>
            <a:r>
              <a:rPr lang="en-US" sz="2000" b="1" dirty="0" smtClean="0"/>
              <a:t>He, </a:t>
            </a:r>
            <a:r>
              <a:rPr lang="en-US" sz="2000" b="1" baseline="30000" dirty="0" smtClean="0"/>
              <a:t>23</a:t>
            </a:r>
            <a:r>
              <a:rPr lang="en-US" sz="2000" b="1" dirty="0" smtClean="0"/>
              <a:t>Ne, etc.)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00000"/>
                </a:solidFill>
              </a:rPr>
              <a:t>Nuclear Astrophysics </a:t>
            </a:r>
            <a:r>
              <a:rPr lang="en-US" sz="2000" b="1" dirty="0" smtClean="0"/>
              <a:t>(s-process cross sections, r-process input)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00000"/>
                </a:solidFill>
              </a:rPr>
              <a:t>Exploration of Exotic Nuclei </a:t>
            </a:r>
            <a:r>
              <a:rPr lang="en-US" sz="2000" b="1" dirty="0" smtClean="0"/>
              <a:t>(low z and fission products)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00000"/>
                </a:solidFill>
              </a:rPr>
              <a:t>High Energy Deuteron and Neutron Induced Cross Sections </a:t>
            </a:r>
            <a:r>
              <a:rPr lang="en-US" sz="2000" b="1" dirty="0" smtClean="0"/>
              <a:t>(up to </a:t>
            </a:r>
            <a:r>
              <a:rPr lang="en-US" sz="2000" b="1" dirty="0" err="1" smtClean="0"/>
              <a:t>E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 ~ 50 MeV)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00000"/>
                </a:solidFill>
              </a:rPr>
              <a:t>Material Research </a:t>
            </a:r>
            <a:r>
              <a:rPr lang="en-US" sz="2000" b="1" dirty="0" smtClean="0"/>
              <a:t>(Gen-IV, transmutation, fusion, blistering)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00000"/>
                </a:solidFill>
              </a:rPr>
              <a:t>Neutron Based Therapy </a:t>
            </a:r>
            <a:r>
              <a:rPr lang="en-US" sz="2000" b="1" dirty="0" smtClean="0"/>
              <a:t>(Boron neutron capture therapy)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00000"/>
                </a:solidFill>
              </a:rPr>
              <a:t>Development of New Radiopharmaceuticals </a:t>
            </a:r>
            <a:r>
              <a:rPr lang="en-US" sz="2000" b="1" dirty="0" smtClean="0"/>
              <a:t>(Diagnostics and Therapy)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00000"/>
                </a:solidFill>
              </a:rPr>
              <a:t>Accelerator based neutron imaging </a:t>
            </a:r>
            <a:r>
              <a:rPr lang="en-US" sz="2000" b="1" dirty="0" smtClean="0"/>
              <a:t>(thermal and high energy)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800000"/>
                </a:solidFill>
              </a:rPr>
              <a:t>Positron Annihilation Spectroscopy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And maybe also – neutrino physics </a:t>
            </a:r>
            <a:r>
              <a:rPr lang="en-US" sz="2000" b="1" dirty="0" smtClean="0">
                <a:solidFill>
                  <a:srgbClr val="002060"/>
                </a:solidFill>
              </a:rPr>
              <a:t>(well-defined, pulsed, high energy, n and anti-n)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65446" y="4872054"/>
            <a:ext cx="5976664" cy="1220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800000"/>
                </a:solidFill>
              </a:rPr>
              <a:t>I</a:t>
            </a:r>
            <a:r>
              <a:rPr lang="en-US" sz="1600" dirty="0">
                <a:solidFill>
                  <a:srgbClr val="800000"/>
                </a:solidFill>
              </a:rPr>
              <a:t>. Mardor et al., </a:t>
            </a:r>
            <a:r>
              <a:rPr lang="en-US" sz="1600" dirty="0" smtClean="0">
                <a:solidFill>
                  <a:srgbClr val="800000"/>
                </a:solidFill>
              </a:rPr>
              <a:t/>
            </a:r>
            <a:br>
              <a:rPr lang="en-US" sz="1600" dirty="0" smtClean="0">
                <a:solidFill>
                  <a:srgbClr val="800000"/>
                </a:solidFill>
              </a:rPr>
            </a:br>
            <a:r>
              <a:rPr lang="en-US" sz="1600" dirty="0" smtClean="0">
                <a:solidFill>
                  <a:srgbClr val="800000"/>
                </a:solidFill>
              </a:rPr>
              <a:t>"</a:t>
            </a:r>
            <a:r>
              <a:rPr lang="en-US" sz="1600" dirty="0">
                <a:solidFill>
                  <a:srgbClr val="800000"/>
                </a:solidFill>
              </a:rPr>
              <a:t>The </a:t>
            </a:r>
            <a:r>
              <a:rPr lang="en-US" sz="1600" dirty="0" err="1">
                <a:solidFill>
                  <a:srgbClr val="800000"/>
                </a:solidFill>
              </a:rPr>
              <a:t>Soreq</a:t>
            </a:r>
            <a:r>
              <a:rPr lang="en-US" sz="1600" dirty="0">
                <a:solidFill>
                  <a:srgbClr val="800000"/>
                </a:solidFill>
              </a:rPr>
              <a:t> Applied Research Accelerator Facility (SARAF) – Overview, Research Programs and Future Plans", </a:t>
            </a:r>
            <a:r>
              <a:rPr lang="en-US" sz="1600" dirty="0" smtClean="0">
                <a:solidFill>
                  <a:srgbClr val="800000"/>
                </a:solidFill>
              </a:rPr>
              <a:t/>
            </a:r>
            <a:br>
              <a:rPr lang="en-US" sz="1600" dirty="0" smtClean="0">
                <a:solidFill>
                  <a:srgbClr val="800000"/>
                </a:solidFill>
              </a:rPr>
            </a:br>
            <a:r>
              <a:rPr lang="en-US" sz="1600" dirty="0" smtClean="0">
                <a:solidFill>
                  <a:srgbClr val="800000"/>
                </a:solidFill>
              </a:rPr>
              <a:t>Eur. Phys. Jour. A 54, 98 (2018)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732240" y="1340768"/>
            <a:ext cx="93610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11" y="4367367"/>
            <a:ext cx="1698722" cy="22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1414"/>
            <a:ext cx="8856984" cy="71437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6666"/>
                </a:solidFill>
              </a:rPr>
              <a:t>Fission fragments research potential at SARAF</a:t>
            </a:r>
            <a:endParaRPr lang="he-IL" sz="4000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69176"/>
            <a:ext cx="9144000" cy="1153773"/>
          </a:xfrm>
        </p:spPr>
        <p:txBody>
          <a:bodyPr>
            <a:no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/>
              <a:t>n induced fission cross section at ~10 MeV is similar to p, d at ~20 MeV and higher</a:t>
            </a:r>
          </a:p>
          <a:p>
            <a:pPr algn="l" rtl="0">
              <a:spcBef>
                <a:spcPts val="600"/>
              </a:spcBef>
            </a:pPr>
            <a:r>
              <a:rPr lang="en-US" sz="2000" dirty="0"/>
              <a:t>Advantage of neutron irradiation is the production of n-richer fission fragments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/>
              <a:t>E</a:t>
            </a:r>
            <a:r>
              <a:rPr lang="en-US" sz="2000" baseline="-25000" dirty="0" err="1"/>
              <a:t>n</a:t>
            </a:r>
            <a:r>
              <a:rPr lang="en-US" sz="2000" dirty="0"/>
              <a:t> ~ 10 MeV is optimal in terms of n-rich fission fragments versus prompt neutrons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60" y="785786"/>
            <a:ext cx="64030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015208" y="6550223"/>
            <a:ext cx="71287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1400" dirty="0"/>
              <a:t>Dmitry </a:t>
            </a:r>
            <a:r>
              <a:rPr lang="en-US" sz="1400" dirty="0" err="1"/>
              <a:t>Gorelov</a:t>
            </a:r>
            <a:r>
              <a:rPr lang="en-US" sz="1400" dirty="0"/>
              <a:t>, PhD thesis, U. Jyvaskyla, December 2015; D. </a:t>
            </a:r>
            <a:r>
              <a:rPr lang="en-US" sz="1400" dirty="0" err="1"/>
              <a:t>Gorelov</a:t>
            </a:r>
            <a:r>
              <a:rPr lang="en-US" sz="1400" dirty="0"/>
              <a:t> et al., NIM B376, 46 (2016)</a:t>
            </a:r>
            <a:endParaRPr lang="he-IL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483768" y="1124744"/>
            <a:ext cx="1440160" cy="1728192"/>
            <a:chOff x="2483768" y="1124744"/>
            <a:chExt cx="1440160" cy="1728192"/>
          </a:xfrm>
        </p:grpSpPr>
        <p:sp>
          <p:nvSpPr>
            <p:cNvPr id="4" name="Oval 3"/>
            <p:cNvSpPr/>
            <p:nvPr/>
          </p:nvSpPr>
          <p:spPr>
            <a:xfrm>
              <a:off x="2483768" y="1124744"/>
              <a:ext cx="1440160" cy="288032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419872" y="1268760"/>
              <a:ext cx="504056" cy="1584176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1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18</a:t>
            </a:fld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15215" cy="32323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52675"/>
            <a:ext cx="4315215" cy="32323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82144"/>
            <a:ext cx="4318341" cy="32347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15215" cy="323237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695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3" y="45061"/>
            <a:ext cx="7886700" cy="811369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6666"/>
                </a:solidFill>
              </a:rPr>
              <a:t>SARAF-II n-rich facility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5536" y="2427597"/>
            <a:ext cx="2699791" cy="3744415"/>
            <a:chOff x="1" y="2249875"/>
            <a:chExt cx="2134673" cy="2713202"/>
          </a:xfrm>
        </p:grpSpPr>
        <p:pic>
          <p:nvPicPr>
            <p:cNvPr id="3" name="Picture 4" descr="LiLiT7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249875"/>
              <a:ext cx="2134673" cy="271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400578" y="3088516"/>
              <a:ext cx="666481" cy="965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36072" y="3126939"/>
              <a:ext cx="492030" cy="167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Neutrons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3728434" y="4016365"/>
            <a:ext cx="67614" cy="24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16409" y="2060848"/>
            <a:ext cx="5660047" cy="3895139"/>
            <a:chOff x="2584361" y="1838116"/>
            <a:chExt cx="5660047" cy="38951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361" y="1838116"/>
              <a:ext cx="5660047" cy="38951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17242" y="2617862"/>
              <a:ext cx="5293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Actinide</a:t>
              </a: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FC6F-8B27-42D6-A8A8-3C10DC0D1979}" type="slidenum">
              <a:rPr lang="en-US" smtClean="0"/>
              <a:t>19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71760" y="2870454"/>
            <a:ext cx="338052" cy="33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89194" y="2823117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100" dirty="0" smtClean="0">
                <a:solidFill>
                  <a:srgbClr val="FF0000"/>
                </a:solidFill>
              </a:rPr>
              <a:t>Deuteron</a:t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100" dirty="0" smtClean="0">
                <a:solidFill>
                  <a:srgbClr val="FF0000"/>
                </a:solidFill>
              </a:rPr>
              <a:t>beam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811" y="1021520"/>
            <a:ext cx="849694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The combination of SARAF high power accelerator, </a:t>
            </a:r>
            <a:r>
              <a:rPr lang="en-US" dirty="0" err="1" smtClean="0"/>
              <a:t>LiLiT</a:t>
            </a:r>
            <a:r>
              <a:rPr lang="en-US" dirty="0" smtClean="0"/>
              <a:t> and FRS Ion Catcher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bring SARAF to be competitive with world planned facilities of n-rich exotic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75856" y="3422486"/>
            <a:ext cx="0" cy="28101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14700" y="3118743"/>
            <a:ext cx="377329" cy="316607"/>
          </a:xfrm>
          <a:prstGeom prst="straightConnector1">
            <a:avLst/>
          </a:prstGeom>
          <a:ln>
            <a:solidFill>
              <a:srgbClr val="1BD8F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58554" y="6437194"/>
            <a:ext cx="2760327" cy="20313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/>
              <a:t>S. Halfon et al., RSI </a:t>
            </a:r>
            <a:r>
              <a:rPr lang="en-US" sz="1200" dirty="0"/>
              <a:t>84, 123507 (2013) 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932040" y="6437194"/>
            <a:ext cx="3024336" cy="1874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en-US" sz="1200" dirty="0"/>
              <a:t>W</a:t>
            </a:r>
            <a:r>
              <a:rPr lang="da-DK" altLang="en-US" sz="1200" dirty="0" smtClean="0"/>
              <a:t>. R. Plass et </a:t>
            </a:r>
            <a:r>
              <a:rPr lang="da-DK" altLang="en-US" sz="1200" dirty="0"/>
              <a:t>al., </a:t>
            </a:r>
            <a:r>
              <a:rPr lang="da-DK" altLang="en-US" sz="1200" dirty="0" smtClean="0"/>
              <a:t>NIM B 317 457</a:t>
            </a:r>
            <a:r>
              <a:rPr lang="en-US" sz="1200" dirty="0" smtClean="0"/>
              <a:t> </a:t>
            </a:r>
            <a:r>
              <a:rPr lang="en-US" sz="1200" dirty="0"/>
              <a:t>(2013) </a:t>
            </a:r>
          </a:p>
        </p:txBody>
      </p:sp>
    </p:spTree>
    <p:extLst>
      <p:ext uri="{BB962C8B-B14F-4D97-AF65-F5344CB8AC3E}">
        <p14:creationId xmlns:p14="http://schemas.microsoft.com/office/powerpoint/2010/main" val="304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Autofit/>
          </a:bodyPr>
          <a:lstStyle/>
          <a:p>
            <a:pPr rtl="0"/>
            <a:r>
              <a:rPr lang="en-US" sz="5400" dirty="0"/>
              <a:t>Outline</a:t>
            </a:r>
            <a:endParaRPr lang="he-I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579296" cy="3672408"/>
          </a:xfrm>
        </p:spPr>
        <p:txBody>
          <a:bodyPr>
            <a:noAutofit/>
          </a:bodyPr>
          <a:lstStyle/>
          <a:p>
            <a:pPr algn="l" rtl="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4000" dirty="0"/>
              <a:t> Overview of SARAF and </a:t>
            </a:r>
            <a:r>
              <a:rPr lang="en-US" sz="4000" dirty="0" smtClean="0"/>
              <a:t>Liquid-Lithium target (</a:t>
            </a:r>
            <a:r>
              <a:rPr lang="en-US" sz="4000" dirty="0" err="1" smtClean="0"/>
              <a:t>LiLiT</a:t>
            </a:r>
            <a:r>
              <a:rPr lang="en-US" sz="4000" dirty="0" smtClean="0"/>
              <a:t>)</a:t>
            </a:r>
            <a:endParaRPr lang="en-US" sz="4000" dirty="0"/>
          </a:p>
          <a:p>
            <a:pPr algn="l" rtl="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4000" dirty="0"/>
              <a:t> SARAF + </a:t>
            </a:r>
            <a:r>
              <a:rPr lang="en-US" sz="4000" dirty="0" smtClean="0"/>
              <a:t>Liquid target+ </a:t>
            </a:r>
            <a:r>
              <a:rPr lang="en-US" sz="4000" dirty="0"/>
              <a:t>Ion Catcher:</a:t>
            </a:r>
          </a:p>
          <a:p>
            <a:pPr lvl="1" algn="l" rtl="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3600" dirty="0"/>
              <a:t>High rate n-rich isotope generation </a:t>
            </a:r>
            <a:r>
              <a:rPr lang="en-US" sz="3600" dirty="0" smtClean="0"/>
              <a:t>via </a:t>
            </a:r>
            <a:r>
              <a:rPr lang="en-US" sz="3600" dirty="0"/>
              <a:t>neutron induced fission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2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594" y="931838"/>
            <a:ext cx="5130470" cy="578125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000" dirty="0"/>
              <a:t>Avoid </a:t>
            </a:r>
            <a:r>
              <a:rPr lang="en-US" sz="2000" dirty="0" smtClean="0"/>
              <a:t>neutron </a:t>
            </a:r>
            <a:r>
              <a:rPr lang="en-US" sz="2000" dirty="0"/>
              <a:t>irradiation of instrumentation</a:t>
            </a:r>
          </a:p>
          <a:p>
            <a:pPr algn="l" rtl="0"/>
            <a:r>
              <a:rPr lang="en-US" sz="2000" dirty="0"/>
              <a:t>Use next generation CSC design for FAIR: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He buffer gas density: ~0.2 mg/cm</a:t>
            </a:r>
            <a:r>
              <a:rPr lang="en-US" sz="2000" baseline="30000" dirty="0" smtClean="0"/>
              <a:t>3</a:t>
            </a:r>
          </a:p>
          <a:p>
            <a:pPr algn="l" rtl="0"/>
            <a:r>
              <a:rPr lang="en-US" sz="2000" dirty="0" smtClean="0"/>
              <a:t>Fission </a:t>
            </a:r>
            <a:r>
              <a:rPr lang="en-US" sz="2000" dirty="0"/>
              <a:t>product (FP) range in CSC: ~10 cm</a:t>
            </a:r>
          </a:p>
          <a:p>
            <a:pPr algn="l" rtl="0"/>
            <a:r>
              <a:rPr lang="en-US" sz="2000" dirty="0"/>
              <a:t>Almost full stopping of FPs in CSC</a:t>
            </a:r>
          </a:p>
          <a:p>
            <a:pPr algn="l" rtl="0"/>
            <a:r>
              <a:rPr lang="en-US" sz="2000" dirty="0"/>
              <a:t>CSC Extraction efficiency: 60%</a:t>
            </a:r>
          </a:p>
          <a:p>
            <a:pPr algn="l" rtl="0"/>
            <a:r>
              <a:rPr lang="en-US" sz="2000" dirty="0"/>
              <a:t>RFQ Transmission: 90%</a:t>
            </a:r>
          </a:p>
          <a:p>
            <a:pPr algn="l" rtl="0"/>
            <a:r>
              <a:rPr lang="en-US" sz="2000" dirty="0"/>
              <a:t>MR-TOF-MS efficiency: 50%</a:t>
            </a:r>
          </a:p>
          <a:p>
            <a:pPr algn="l" rtl="0"/>
            <a:r>
              <a:rPr lang="en-US" sz="2000" dirty="0"/>
              <a:t>Detector efficiency / Transfer transmission to experiments: 80%</a:t>
            </a:r>
          </a:p>
          <a:p>
            <a:pPr algn="l" rtl="0"/>
            <a:r>
              <a:rPr lang="en-US" sz="2000" dirty="0"/>
              <a:t>In following estimations: 1 thin target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2152" y="1289979"/>
            <a:ext cx="6857998" cy="4278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192"/>
            <a:ext cx="5019317" cy="907463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solidFill>
                  <a:srgbClr val="006666"/>
                </a:solidFill>
              </a:rPr>
              <a:t>Conceptual layout for the SARAF Ion Catcher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" y="1595836"/>
            <a:ext cx="3176723" cy="2226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8634" y="3303405"/>
            <a:ext cx="153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200" dirty="0" smtClean="0"/>
              <a:t>T. Dickel et al., </a:t>
            </a:r>
          </a:p>
          <a:p>
            <a:pPr algn="ctr" rtl="0"/>
            <a:r>
              <a:rPr lang="en-US" sz="1200" dirty="0" smtClean="0"/>
              <a:t>NIMB 376 216 (2016)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596336" y="2535287"/>
            <a:ext cx="1354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Mardor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</a:t>
            </a:r>
          </a:p>
          <a:p>
            <a:pPr algn="ctr" rtl="0"/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EPJA 54, 91 (2018)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198494" y="4149080"/>
            <a:ext cx="8657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  <a:p>
            <a:pPr algn="ctr" rt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 jet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Target Hall</a:t>
            </a:r>
            <a:br>
              <a:rPr lang="en-US" sz="3200" dirty="0"/>
            </a:br>
            <a:r>
              <a:rPr lang="en-US" sz="3200" dirty="0"/>
              <a:t>(2022)</a:t>
            </a:r>
          </a:p>
        </p:txBody>
      </p:sp>
      <p:sp>
        <p:nvSpPr>
          <p:cNvPr id="20" name="מציין מיקום של מספר שקופית 1"/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1954213" cy="360362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שקף </a:t>
            </a:r>
            <a:fld id="{B5053214-8B6A-401B-AB12-B1A852618F25}" type="slidenum">
              <a:rPr lang="he-IL"/>
              <a:pPr/>
              <a:t>21</a:t>
            </a:fld>
            <a:r>
              <a:rPr lang="he-IL" dirty="0"/>
              <a:t>   </a:t>
            </a:r>
            <a:endParaRPr lang="en-US" dirty="0"/>
          </a:p>
        </p:txBody>
      </p:sp>
      <p:pic>
        <p:nvPicPr>
          <p:cNvPr id="208899" name="Picture 3" descr="General Ass-Aplication3-1206 2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704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74513" y="132421"/>
            <a:ext cx="3642811" cy="1849671"/>
            <a:chOff x="1174513" y="132421"/>
            <a:chExt cx="3642811" cy="1849671"/>
          </a:xfrm>
        </p:grpSpPr>
        <p:sp>
          <p:nvSpPr>
            <p:cNvPr id="208900" name="Text Box 12"/>
            <p:cNvSpPr txBox="1">
              <a:spLocks noChangeAspect="1" noChangeArrowheads="1"/>
            </p:cNvSpPr>
            <p:nvPr/>
          </p:nvSpPr>
          <p:spPr bwMode="auto">
            <a:xfrm>
              <a:off x="1174513" y="685800"/>
              <a:ext cx="2864087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/>
              <a:r>
                <a:rPr lang="en-US" sz="2000" b="1" dirty="0">
                  <a:solidFill>
                    <a:srgbClr val="66FF33"/>
                  </a:solidFill>
                  <a:sym typeface="Symbol" pitchFamily="18" charset="2"/>
                </a:rPr>
                <a:t> Phase-I accelerator</a:t>
              </a:r>
              <a:endParaRPr lang="en-US" sz="2000" b="1" dirty="0">
                <a:solidFill>
                  <a:srgbClr val="66FF33"/>
                </a:solidFill>
              </a:endParaRPr>
            </a:p>
          </p:txBody>
        </p:sp>
        <p:sp>
          <p:nvSpPr>
            <p:cNvPr id="208901" name="AutoShape 5"/>
            <p:cNvSpPr>
              <a:spLocks noChangeArrowheads="1"/>
            </p:cNvSpPr>
            <p:nvPr/>
          </p:nvSpPr>
          <p:spPr bwMode="auto">
            <a:xfrm rot="847901">
              <a:off x="4025162" y="132421"/>
              <a:ext cx="792162" cy="1849671"/>
            </a:xfrm>
            <a:prstGeom prst="roundRect">
              <a:avLst>
                <a:gd name="adj" fmla="val 16667"/>
              </a:avLst>
            </a:prstGeom>
            <a:noFill/>
            <a:ln w="508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e-IL" b="1" dirty="0">
                  <a:latin typeface="Times New Roman" pitchFamily="18" charset="0"/>
                </a:rPr>
                <a:t>2001</a:t>
              </a:r>
              <a:r>
                <a:rPr lang="en-US" b="1" dirty="0">
                  <a:latin typeface="Times New Roman" pitchFamily="18" charset="0"/>
                </a:rPr>
                <a:t/>
              </a:r>
              <a:br>
                <a:rPr lang="en-US" b="1" dirty="0">
                  <a:latin typeface="Times New Roman" pitchFamily="18" charset="0"/>
                </a:rPr>
              </a:br>
              <a:r>
                <a:rPr lang="he-IL" b="1" dirty="0">
                  <a:latin typeface="Times New Roman" pitchFamily="18" charset="0"/>
                </a:rPr>
                <a:t>2010</a:t>
              </a:r>
            </a:p>
            <a:p>
              <a:pPr algn="ctr"/>
              <a:endParaRPr lang="he-IL" b="1" dirty="0"/>
            </a:p>
            <a:p>
              <a:pPr algn="ctr"/>
              <a:endParaRPr lang="he-IL" b="1" dirty="0">
                <a:latin typeface="Times New Roman" pitchFamily="18" charset="0"/>
              </a:endParaRPr>
            </a:p>
            <a:p>
              <a:pPr algn="ctr"/>
              <a:endParaRPr lang="he-IL" b="1" dirty="0"/>
            </a:p>
            <a:p>
              <a:pPr algn="ctr"/>
              <a:endParaRPr lang="he-IL" b="1" dirty="0">
                <a:latin typeface="Times New Roman" pitchFamily="18" charset="0"/>
              </a:endParaRPr>
            </a:p>
            <a:p>
              <a:pPr algn="ctr"/>
              <a:endParaRPr lang="en-US" b="1" dirty="0">
                <a:latin typeface="Times New Roman" pitchFamily="18" charset="0"/>
              </a:endParaRPr>
            </a:p>
          </p:txBody>
        </p:sp>
      </p:grpSp>
      <p:sp>
        <p:nvSpPr>
          <p:cNvPr id="208903" name="AutoShape 7"/>
          <p:cNvSpPr>
            <a:spLocks noChangeArrowheads="1"/>
          </p:cNvSpPr>
          <p:nvPr/>
        </p:nvSpPr>
        <p:spPr bwMode="auto">
          <a:xfrm rot="787537">
            <a:off x="3993496" y="3768473"/>
            <a:ext cx="1846601" cy="2185987"/>
          </a:xfrm>
          <a:prstGeom prst="roundRect">
            <a:avLst>
              <a:gd name="adj" fmla="val 16667"/>
            </a:avLst>
          </a:prstGeom>
          <a:solidFill>
            <a:srgbClr val="FFFF00">
              <a:alpha val="60001"/>
            </a:srgbClr>
          </a:solidFill>
          <a:ln w="571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/>
          <a:lstStyle/>
          <a:p>
            <a:pPr algn="ctr" rtl="0"/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dirty="0"/>
              <a:t>eactor </a:t>
            </a:r>
            <a:br>
              <a:rPr lang="en-US" b="1" dirty="0"/>
            </a:br>
            <a:r>
              <a:rPr lang="en-US" b="1" dirty="0"/>
              <a:t>alternative</a:t>
            </a:r>
            <a:r>
              <a:rPr lang="en-US" b="1" dirty="0">
                <a:latin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</a:rPr>
            </a:br>
            <a:r>
              <a:rPr lang="he-IL" b="1" dirty="0">
                <a:latin typeface="Times New Roman" pitchFamily="18" charset="0"/>
              </a:rPr>
              <a:t>2014-20</a:t>
            </a:r>
            <a:r>
              <a:rPr lang="en-US" b="1" dirty="0">
                <a:latin typeface="Times New Roman" pitchFamily="18" charset="0"/>
              </a:rPr>
              <a:t>23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50938" y="1905000"/>
            <a:ext cx="3228975" cy="1597025"/>
            <a:chOff x="1150938" y="1905000"/>
            <a:chExt cx="3228975" cy="1597025"/>
          </a:xfrm>
        </p:grpSpPr>
        <p:sp>
          <p:nvSpPr>
            <p:cNvPr id="208902" name="AutoShape 6"/>
            <p:cNvSpPr>
              <a:spLocks noChangeArrowheads="1"/>
            </p:cNvSpPr>
            <p:nvPr/>
          </p:nvSpPr>
          <p:spPr bwMode="auto">
            <a:xfrm rot="847901">
              <a:off x="3587750" y="1917700"/>
              <a:ext cx="792163" cy="1584325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60001"/>
              </a:srgbClr>
            </a:solidFill>
            <a:ln w="508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Times New Roman" pitchFamily="18" charset="0"/>
                </a:rPr>
                <a:t/>
              </a:r>
              <a:br>
                <a:rPr lang="en-US" b="1" dirty="0">
                  <a:latin typeface="Times New Roman" pitchFamily="18" charset="0"/>
                </a:rPr>
              </a:br>
              <a:r>
                <a:rPr lang="he-IL" b="1" dirty="0">
                  <a:latin typeface="Times New Roman" pitchFamily="18" charset="0"/>
                </a:rPr>
                <a:t>2014</a:t>
              </a:r>
              <a:r>
                <a:rPr lang="en-US" b="1" dirty="0">
                  <a:latin typeface="Times New Roman" pitchFamily="18" charset="0"/>
                </a:rPr>
                <a:t/>
              </a:r>
              <a:br>
                <a:rPr lang="en-US" b="1" dirty="0">
                  <a:latin typeface="Times New Roman" pitchFamily="18" charset="0"/>
                </a:rPr>
              </a:br>
              <a:r>
                <a:rPr lang="he-IL" b="1" dirty="0">
                  <a:latin typeface="Times New Roman" pitchFamily="18" charset="0"/>
                </a:rPr>
                <a:t>2022</a:t>
              </a:r>
              <a:endParaRPr lang="en-US" b="1" dirty="0">
                <a:latin typeface="Times New Roman" pitchFamily="18" charset="0"/>
              </a:endParaRPr>
            </a:p>
            <a:p>
              <a:pPr algn="ctr"/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08907" name="Text Box 12"/>
            <p:cNvSpPr txBox="1">
              <a:spLocks noChangeAspect="1" noChangeArrowheads="1"/>
            </p:cNvSpPr>
            <p:nvPr/>
          </p:nvSpPr>
          <p:spPr bwMode="auto">
            <a:xfrm>
              <a:off x="1150938" y="1905000"/>
              <a:ext cx="2887662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/>
              <a:r>
                <a:rPr lang="en-US" sz="2000" b="1" dirty="0">
                  <a:solidFill>
                    <a:srgbClr val="FFFF00"/>
                  </a:solidFill>
                </a:rPr>
                <a:t>Phase-II accelerator</a:t>
              </a:r>
            </a:p>
          </p:txBody>
        </p:sp>
      </p:grpSp>
      <p:sp>
        <p:nvSpPr>
          <p:cNvPr id="208908" name="Text Box 5"/>
          <p:cNvSpPr txBox="1">
            <a:spLocks noChangeAspect="1" noChangeArrowheads="1"/>
          </p:cNvSpPr>
          <p:nvPr/>
        </p:nvSpPr>
        <p:spPr bwMode="auto">
          <a:xfrm>
            <a:off x="3495653" y="5334082"/>
            <a:ext cx="1638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diffractometer</a:t>
            </a:r>
            <a:endParaRPr lang="en-US" sz="1600" b="1" dirty="0"/>
          </a:p>
        </p:txBody>
      </p:sp>
      <p:sp>
        <p:nvSpPr>
          <p:cNvPr id="208910" name="Text Box 9"/>
          <p:cNvSpPr txBox="1">
            <a:spLocks noChangeAspect="1" noChangeArrowheads="1"/>
          </p:cNvSpPr>
          <p:nvPr/>
        </p:nvSpPr>
        <p:spPr bwMode="auto">
          <a:xfrm>
            <a:off x="1187450" y="2438400"/>
            <a:ext cx="2159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Radiopharmaceutical</a:t>
            </a:r>
            <a:endParaRPr lang="en-US" sz="1600" b="1" dirty="0"/>
          </a:p>
        </p:txBody>
      </p:sp>
      <p:sp>
        <p:nvSpPr>
          <p:cNvPr id="208913" name="Text Box 14"/>
          <p:cNvSpPr txBox="1">
            <a:spLocks noChangeAspect="1" noChangeArrowheads="1"/>
          </p:cNvSpPr>
          <p:nvPr/>
        </p:nvSpPr>
        <p:spPr bwMode="auto">
          <a:xfrm>
            <a:off x="4219553" y="4865699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Thermal n source</a:t>
            </a:r>
            <a:endParaRPr lang="en-US" sz="1400" b="1" dirty="0"/>
          </a:p>
        </p:txBody>
      </p:sp>
      <p:sp>
        <p:nvSpPr>
          <p:cNvPr id="208914" name="TextBox 21"/>
          <p:cNvSpPr txBox="1">
            <a:spLocks noChangeArrowheads="1"/>
          </p:cNvSpPr>
          <p:nvPr/>
        </p:nvSpPr>
        <p:spPr bwMode="auto">
          <a:xfrm>
            <a:off x="72390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dirty="0"/>
              <a:t>40 m</a:t>
            </a:r>
            <a:endParaRPr lang="he-IL" sz="2400" b="1" dirty="0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H="1">
            <a:off x="6931261" y="3320882"/>
            <a:ext cx="936625" cy="3529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4953000" y="54102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radiography</a:t>
            </a:r>
          </a:p>
        </p:txBody>
      </p:sp>
      <p:sp>
        <p:nvSpPr>
          <p:cNvPr id="208917" name="Text Box 7"/>
          <p:cNvSpPr txBox="1">
            <a:spLocks noChangeAspect="1" noChangeArrowheads="1"/>
          </p:cNvSpPr>
          <p:nvPr/>
        </p:nvSpPr>
        <p:spPr bwMode="auto">
          <a:xfrm>
            <a:off x="2411413" y="2708275"/>
            <a:ext cx="9779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R&amp;D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15597" y="508165"/>
            <a:ext cx="2671203" cy="12858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 rtl="0"/>
            <a:r>
              <a:rPr lang="en-US" sz="4000" b="1" dirty="0" smtClean="0">
                <a:solidFill>
                  <a:srgbClr val="006666"/>
                </a:solidFill>
                <a:latin typeface="Arial" pitchFamily="34" charset="0"/>
              </a:rPr>
              <a:t>SARAF II </a:t>
            </a:r>
            <a:r>
              <a:rPr lang="en-US" sz="4000" b="1" dirty="0">
                <a:solidFill>
                  <a:srgbClr val="006666"/>
                </a:solidFill>
                <a:latin typeface="Arial" pitchFamily="34" charset="0"/>
              </a:rPr>
              <a:t>2023</a:t>
            </a:r>
          </a:p>
        </p:txBody>
      </p:sp>
      <p:sp>
        <p:nvSpPr>
          <p:cNvPr id="23" name="Text Box 9"/>
          <p:cNvSpPr txBox="1">
            <a:spLocks noChangeAspect="1" noChangeArrowheads="1"/>
          </p:cNvSpPr>
          <p:nvPr/>
        </p:nvSpPr>
        <p:spPr bwMode="auto">
          <a:xfrm>
            <a:off x="609600" y="4191000"/>
            <a:ext cx="2159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Basic Research</a:t>
            </a:r>
            <a:endParaRPr lang="en-US" sz="1600" b="1" dirty="0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787537">
            <a:off x="4308019" y="2705599"/>
            <a:ext cx="1997078" cy="1075763"/>
          </a:xfrm>
          <a:prstGeom prst="roundRect">
            <a:avLst>
              <a:gd name="adj" fmla="val 16667"/>
            </a:avLst>
          </a:prstGeom>
          <a:solidFill>
            <a:srgbClr val="FFFF00">
              <a:alpha val="60001"/>
            </a:srgbClr>
          </a:solidFill>
          <a:ln w="571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b="1" dirty="0"/>
              <a:t>Phase I Target Room</a:t>
            </a:r>
          </a:p>
          <a:p>
            <a:pPr algn="ctr" rtl="0"/>
            <a:r>
              <a:rPr lang="en-US" b="1" dirty="0" smtClean="0">
                <a:latin typeface="Times New Roman" pitchFamily="18" charset="0"/>
              </a:rPr>
              <a:t>2016-2018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 rot="787537">
            <a:off x="3209958" y="3870121"/>
            <a:ext cx="828198" cy="991813"/>
          </a:xfrm>
          <a:prstGeom prst="roundRect">
            <a:avLst>
              <a:gd name="adj" fmla="val 16667"/>
            </a:avLst>
          </a:prstGeom>
          <a:solidFill>
            <a:srgbClr val="FFFF00">
              <a:alpha val="60001"/>
            </a:srgbClr>
          </a:solidFill>
          <a:ln w="571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</a:p>
          <a:p>
            <a:pPr algn="ctr" rt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Fragment</a:t>
            </a:r>
          </a:p>
          <a:p>
            <a:pPr algn="ctr" rt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56767" y="1407372"/>
            <a:ext cx="3934298" cy="4924634"/>
            <a:chOff x="658523" y="149390"/>
            <a:chExt cx="5245731" cy="656617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523" y="174205"/>
              <a:ext cx="5245731" cy="6541363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899375" y="759854"/>
              <a:ext cx="4651419" cy="1073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263720" y="424599"/>
              <a:ext cx="83176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1020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327562" y="549500"/>
              <a:ext cx="4292" cy="59285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5070589" y="2443871"/>
              <a:ext cx="83176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1309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12938" y="149390"/>
              <a:ext cx="1879404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Basement Level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33095" r="18635" b="8196"/>
          <a:stretch/>
        </p:blipFill>
        <p:spPr>
          <a:xfrm>
            <a:off x="251520" y="1425982"/>
            <a:ext cx="4415420" cy="49060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62370" y="1707455"/>
            <a:ext cx="15477" cy="417735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355595" y="3419132"/>
            <a:ext cx="64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300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6670" y="5653825"/>
            <a:ext cx="3728970" cy="23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3634" y="5606658"/>
            <a:ext cx="7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270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3101" y="1407371"/>
            <a:ext cx="1219116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Ground Level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5609600" y="2087382"/>
            <a:ext cx="2102746" cy="2507881"/>
            <a:chOff x="1528967" y="1056068"/>
            <a:chExt cx="2803661" cy="3343839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2478224" y="1932571"/>
              <a:ext cx="430449" cy="215853"/>
            </a:xfrm>
            <a:prstGeom prst="line">
              <a:avLst/>
            </a:prstGeom>
            <a:ln w="1143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2228045" y="2807594"/>
              <a:ext cx="324451" cy="32963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28967" y="3291912"/>
              <a:ext cx="1498012" cy="1107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200" dirty="0"/>
                <a:t>RFQ beam </a:t>
              </a:r>
              <a:r>
                <a:rPr lang="en-US" sz="1200" dirty="0" smtClean="0"/>
                <a:t>line + </a:t>
              </a:r>
            </a:p>
            <a:p>
              <a:pPr algn="ctr" rtl="0"/>
              <a:r>
                <a:rPr lang="en-US" sz="1200" dirty="0" smtClean="0"/>
                <a:t>MR-</a:t>
              </a:r>
              <a:r>
                <a:rPr lang="en-US" sz="1200" dirty="0" err="1" smtClean="0"/>
                <a:t>ToF</a:t>
              </a:r>
              <a:r>
                <a:rPr lang="en-US" sz="1200" dirty="0" smtClean="0"/>
                <a:t>-MS (upright)</a:t>
              </a:r>
              <a:endParaRPr lang="en-US" sz="12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797856" y="1056068"/>
              <a:ext cx="1534772" cy="9787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Ion Catcher control and power racks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2239327" y="2045581"/>
              <a:ext cx="324451" cy="32963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23" y="-7307"/>
            <a:ext cx="8892428" cy="1165326"/>
          </a:xfrm>
        </p:spPr>
        <p:txBody>
          <a:bodyPr>
            <a:noAutofit/>
          </a:bodyPr>
          <a:lstStyle/>
          <a:p>
            <a:pPr rtl="0"/>
            <a:r>
              <a:rPr lang="en-US" sz="3400" dirty="0" smtClean="0"/>
              <a:t>Possible SARAF Fission Fragment Facility Layout</a:t>
            </a:r>
            <a:br>
              <a:rPr lang="en-US" sz="3400" dirty="0" smtClean="0"/>
            </a:br>
            <a:r>
              <a:rPr lang="en-US" sz="3400" dirty="0" smtClean="0"/>
              <a:t>Top View</a:t>
            </a:r>
            <a:endParaRPr lang="en-US" sz="3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82911" y="2070340"/>
            <a:ext cx="3188194" cy="3155824"/>
            <a:chOff x="1082911" y="2070340"/>
            <a:chExt cx="3188194" cy="3155824"/>
          </a:xfrm>
        </p:grpSpPr>
        <p:sp>
          <p:nvSpPr>
            <p:cNvPr id="88" name="Oval 87"/>
            <p:cNvSpPr/>
            <p:nvPr/>
          </p:nvSpPr>
          <p:spPr>
            <a:xfrm>
              <a:off x="1083443" y="2966363"/>
              <a:ext cx="294127" cy="29971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058779" y="3649592"/>
              <a:ext cx="248107" cy="55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6" name="Straight Connector 95"/>
            <p:cNvCxnSpPr/>
            <p:nvPr/>
          </p:nvCxnSpPr>
          <p:spPr>
            <a:xfrm flipH="1" flipV="1">
              <a:off x="1247116" y="2287776"/>
              <a:ext cx="983927" cy="181162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1082911" y="2108489"/>
              <a:ext cx="320737" cy="34674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277" y="2070340"/>
              <a:ext cx="2017828" cy="31558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84" name="Straight Connector 83"/>
            <p:cNvCxnSpPr/>
            <p:nvPr/>
          </p:nvCxnSpPr>
          <p:spPr>
            <a:xfrm flipH="1">
              <a:off x="1226636" y="3020810"/>
              <a:ext cx="1052533" cy="11765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269742" y="2949767"/>
              <a:ext cx="75022" cy="13214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TextBox 98"/>
            <p:cNvSpPr txBox="1"/>
            <p:nvPr/>
          </p:nvSpPr>
          <p:spPr>
            <a:xfrm rot="21197162">
              <a:off x="1275540" y="2768151"/>
              <a:ext cx="10938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RFQ beam line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604610">
              <a:off x="1307705" y="2133790"/>
              <a:ext cx="988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Data, Power, vacuum, gas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8112" y="6464845"/>
            <a:ext cx="83692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and openings have been designed for installation of a CSC, RFQ beam line and MR-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7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" b="2930"/>
          <a:stretch/>
        </p:blipFill>
        <p:spPr>
          <a:xfrm>
            <a:off x="2189700" y="623902"/>
            <a:ext cx="6696341" cy="6132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1474" y="2050484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Ion Beam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54042" y="824836"/>
            <a:ext cx="10198" cy="230033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5691668" y="137808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450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77119" y="1064547"/>
            <a:ext cx="1426313" cy="218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94591" y="782459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36972" y="3975458"/>
            <a:ext cx="6334799" cy="81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86755" y="700275"/>
            <a:ext cx="13057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Ground Level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940003" y="2358590"/>
            <a:ext cx="1900953" cy="1960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6623000" y="1722499"/>
            <a:ext cx="85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</a:rPr>
              <a:t>GaIn</a:t>
            </a:r>
            <a:r>
              <a:rPr lang="en-US" sz="1600" b="1" dirty="0">
                <a:solidFill>
                  <a:srgbClr val="002060"/>
                </a:solidFill>
              </a:rPr>
              <a:t> jet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51572" y="-32435"/>
            <a:ext cx="8892428" cy="1165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400" dirty="0" smtClean="0"/>
              <a:t>Possible SARAF Fission Fragment Facility Layout</a:t>
            </a:r>
            <a:br>
              <a:rPr lang="en-US" sz="3400" dirty="0" smtClean="0"/>
            </a:br>
            <a:r>
              <a:rPr lang="en-US" sz="3400" dirty="0" smtClean="0"/>
              <a:t>Side View</a:t>
            </a:r>
            <a:endParaRPr lang="en-US" sz="3400" dirty="0"/>
          </a:p>
        </p:txBody>
      </p:sp>
      <p:sp>
        <p:nvSpPr>
          <p:cNvPr id="29" name="Rectangle 28"/>
          <p:cNvSpPr/>
          <p:nvPr/>
        </p:nvSpPr>
        <p:spPr>
          <a:xfrm>
            <a:off x="2176821" y="548680"/>
            <a:ext cx="3594196" cy="282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06721" y="3720246"/>
            <a:ext cx="601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1309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07292" y="490917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570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0427" y="3385241"/>
            <a:ext cx="149258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Basement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34882" y="2006391"/>
            <a:ext cx="5121" cy="77104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57194" y="3806494"/>
            <a:ext cx="9658" cy="28214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4126095" y="1764417"/>
            <a:ext cx="3038193" cy="4821283"/>
            <a:chOff x="4126095" y="1764417"/>
            <a:chExt cx="3038193" cy="4821283"/>
          </a:xfrm>
        </p:grpSpPr>
        <p:grpSp>
          <p:nvGrpSpPr>
            <p:cNvPr id="28" name="Group 27"/>
            <p:cNvGrpSpPr/>
            <p:nvPr/>
          </p:nvGrpSpPr>
          <p:grpSpPr>
            <a:xfrm>
              <a:off x="4126095" y="1764417"/>
              <a:ext cx="3038193" cy="4821283"/>
              <a:chOff x="4295230" y="1833211"/>
              <a:chExt cx="3038193" cy="482128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327886" y="1833212"/>
                <a:ext cx="653561" cy="113733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372200" y="1833211"/>
                <a:ext cx="4972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CSC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346250" y="2119278"/>
                <a:ext cx="605606" cy="57621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300192" y="2132856"/>
                <a:ext cx="724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RF carpet</a:t>
                </a:r>
              </a:p>
            </p:txBody>
          </p:sp>
          <p:sp>
            <p:nvSpPr>
              <p:cNvPr id="41" name="Flowchart: Magnetic Disk 40"/>
              <p:cNvSpPr/>
              <p:nvPr/>
            </p:nvSpPr>
            <p:spPr>
              <a:xfrm rot="14292321">
                <a:off x="6265830" y="2403010"/>
                <a:ext cx="166214" cy="450154"/>
              </a:xfrm>
              <a:prstGeom prst="flowChartMagneticDisk">
                <a:avLst/>
              </a:prstGeom>
              <a:solidFill>
                <a:srgbClr val="336600"/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541335" y="2466435"/>
                <a:ext cx="172894" cy="35595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295230" y="5005200"/>
                <a:ext cx="772390" cy="16492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Ion Catcher control and power racks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0855" y="3558019"/>
                <a:ext cx="1692568" cy="3079113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541335" y="2727484"/>
                <a:ext cx="179956" cy="93599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6200000">
                <a:off x="6071946" y="2944457"/>
                <a:ext cx="10938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RFQ beam line</a:t>
                </a:r>
                <a:endParaRPr lang="en-US" sz="12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6200000">
                <a:off x="6247129" y="4884527"/>
                <a:ext cx="163365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MR-</a:t>
                </a:r>
                <a:r>
                  <a:rPr lang="en-US" sz="2400" dirty="0" err="1" smtClean="0"/>
                  <a:t>ToF</a:t>
                </a:r>
                <a:r>
                  <a:rPr lang="en-US" sz="2400" dirty="0" smtClean="0"/>
                  <a:t>-MS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82802" y="3853393"/>
                <a:ext cx="184817" cy="1129912"/>
              </a:xfrm>
              <a:prstGeom prst="rect">
                <a:avLst/>
              </a:prstGeom>
              <a:solidFill>
                <a:srgbClr val="336600"/>
              </a:solidFill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 rot="5400000">
              <a:off x="5221220" y="3055874"/>
              <a:ext cx="251072" cy="1261480"/>
            </a:xfrm>
            <a:prstGeom prst="rect">
              <a:avLst/>
            </a:prstGeom>
            <a:solidFill>
              <a:srgbClr val="336600"/>
            </a:solidFill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66102" y="2632349"/>
              <a:ext cx="163058" cy="1174145"/>
            </a:xfrm>
            <a:prstGeom prst="rect">
              <a:avLst/>
            </a:prstGeom>
            <a:solidFill>
              <a:srgbClr val="336600"/>
            </a:solidFill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20771" y="3541425"/>
              <a:ext cx="1409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Data, Power, etc.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14666" y="2252113"/>
            <a:ext cx="44986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and openings have been designed for installation of a CSC, RFQ beam line and MR-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4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22" y="44624"/>
            <a:ext cx="8507288" cy="118679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Expected fission fragment rate </a:t>
            </a:r>
            <a:r>
              <a:rPr lang="en-US" dirty="0" smtClean="0"/>
              <a:t>from the SARAF II Liquid </a:t>
            </a:r>
            <a:r>
              <a:rPr lang="en-US" dirty="0" err="1" smtClean="0"/>
              <a:t>GaIn</a:t>
            </a:r>
            <a:r>
              <a:rPr lang="en-US" dirty="0" smtClean="0"/>
              <a:t> beam dump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96" y="6453336"/>
            <a:ext cx="2133600" cy="365125"/>
          </a:xfrm>
        </p:spPr>
        <p:txBody>
          <a:bodyPr/>
          <a:lstStyle/>
          <a:p>
            <a:fld id="{590D5E77-3A9B-40A4-8B0F-8B6D32E5A847}" type="slidenum">
              <a:rPr lang="he-IL" smtClean="0"/>
              <a:pPr/>
              <a:t>24</a:t>
            </a:fld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67" y="1344865"/>
            <a:ext cx="4939810" cy="36004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62" y="1344865"/>
            <a:ext cx="3888204" cy="385859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3528" y="5033069"/>
            <a:ext cx="4535088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err="1" smtClean="0"/>
              <a:t>GaIn</a:t>
            </a:r>
            <a:r>
              <a:rPr lang="en-US" sz="2800" dirty="0" smtClean="0"/>
              <a:t> integral yield is ~0.5 of Li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94961" y="5265782"/>
            <a:ext cx="3888204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 rtl="0"/>
            <a:r>
              <a:rPr lang="en-US" sz="2000" dirty="0" err="1" smtClean="0"/>
              <a:t>GaIn</a:t>
            </a:r>
            <a:r>
              <a:rPr lang="en-US" sz="2000" dirty="0" smtClean="0"/>
              <a:t> angular distribution is less forward peaked than Li </a:t>
            </a:r>
          </a:p>
          <a:p>
            <a:pPr algn="just" rtl="0"/>
            <a:r>
              <a:rPr lang="en-US" sz="2000" dirty="0" smtClean="0"/>
              <a:t>(assume </a:t>
            </a:r>
            <a:r>
              <a:rPr lang="en-US" sz="2000" dirty="0" err="1" smtClean="0"/>
              <a:t>GaIn</a:t>
            </a:r>
            <a:r>
              <a:rPr lang="en-US" sz="2000" dirty="0" smtClean="0"/>
              <a:t> is similar to the measured Fe)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4776" y="5698548"/>
            <a:ext cx="3921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dirty="0" smtClean="0"/>
              <a:t>E. Eliyahu et al., SNRC Report 2019</a:t>
            </a:r>
          </a:p>
          <a:p>
            <a:pPr algn="l" rtl="0"/>
            <a:r>
              <a:rPr lang="en-US" sz="1400" dirty="0" smtClean="0"/>
              <a:t>M. Avrigeanu, V. Avrigeanu, private communication</a:t>
            </a:r>
          </a:p>
          <a:p>
            <a:pPr algn="l" rtl="0"/>
            <a:r>
              <a:rPr lang="en-US" sz="1400" dirty="0"/>
              <a:t>M. Hagiwara et al. </a:t>
            </a:r>
            <a:r>
              <a:rPr lang="en-US" sz="1400" dirty="0" err="1"/>
              <a:t>Fus</a:t>
            </a:r>
            <a:r>
              <a:rPr lang="en-US" sz="1400" dirty="0"/>
              <a:t>. Sci. Tech., 48 </a:t>
            </a:r>
            <a:r>
              <a:rPr lang="en-US" sz="1400" dirty="0" smtClean="0"/>
              <a:t>1320  2005</a:t>
            </a:r>
          </a:p>
          <a:p>
            <a:pPr algn="l" rtl="0"/>
            <a:r>
              <a:rPr lang="en-US" sz="1400" dirty="0" smtClean="0"/>
              <a:t>T. </a:t>
            </a:r>
            <a:r>
              <a:rPr lang="en-US" sz="1400" dirty="0" err="1" smtClean="0"/>
              <a:t>Itoga</a:t>
            </a:r>
            <a:r>
              <a:rPr lang="en-US" sz="1400" dirty="0" smtClean="0"/>
              <a:t> et al., CYRIC Ann. Rep. 2004, 33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37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22" y="116632"/>
            <a:ext cx="8507288" cy="1186792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fission fragment rate </a:t>
            </a:r>
            <a:r>
              <a:rPr lang="en-US" dirty="0" smtClean="0"/>
              <a:t>from the SARAF II Liquid </a:t>
            </a:r>
            <a:r>
              <a:rPr lang="en-US" dirty="0" err="1" smtClean="0"/>
              <a:t>GaIn</a:t>
            </a:r>
            <a:r>
              <a:rPr lang="en-US" dirty="0" smtClean="0"/>
              <a:t> beam dump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496" y="5005685"/>
            <a:ext cx="5221088" cy="18076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800000"/>
                </a:solidFill>
              </a:rPr>
              <a:t>Setup </a:t>
            </a:r>
            <a:r>
              <a:rPr lang="en-US" sz="2000" dirty="0">
                <a:solidFill>
                  <a:srgbClr val="800000"/>
                </a:solidFill>
              </a:rPr>
              <a:t>may be improved by </a:t>
            </a:r>
            <a:endParaRPr lang="en-US" sz="2000" dirty="0" smtClean="0">
              <a:solidFill>
                <a:srgbClr val="800000"/>
              </a:solidFill>
            </a:endParaRPr>
          </a:p>
          <a:p>
            <a:pPr lvl="1" algn="l" rtl="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800000"/>
                </a:solidFill>
              </a:rPr>
              <a:t>Increasing </a:t>
            </a:r>
            <a:r>
              <a:rPr lang="en-US" sz="1600" dirty="0">
                <a:solidFill>
                  <a:srgbClr val="800000"/>
                </a:solidFill>
              </a:rPr>
              <a:t>solid </a:t>
            </a:r>
            <a:r>
              <a:rPr lang="en-US" sz="1600" dirty="0" smtClean="0">
                <a:solidFill>
                  <a:srgbClr val="800000"/>
                </a:solidFill>
              </a:rPr>
              <a:t>angle </a:t>
            </a:r>
          </a:p>
          <a:p>
            <a:pPr lvl="1" algn="l" rtl="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800000"/>
                </a:solidFill>
              </a:rPr>
              <a:t>Optimizing </a:t>
            </a:r>
            <a:r>
              <a:rPr lang="en-US" sz="1600" dirty="0">
                <a:solidFill>
                  <a:srgbClr val="800000"/>
                </a:solidFill>
              </a:rPr>
              <a:t>actinide target angle w.r.t. </a:t>
            </a:r>
            <a:r>
              <a:rPr lang="en-US" sz="1600" dirty="0" smtClean="0">
                <a:solidFill>
                  <a:srgbClr val="800000"/>
                </a:solidFill>
              </a:rPr>
              <a:t>beam</a:t>
            </a:r>
          </a:p>
          <a:p>
            <a:pPr lvl="1" algn="l" rtl="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800000"/>
                </a:solidFill>
              </a:rPr>
              <a:t>Adding </a:t>
            </a:r>
            <a:r>
              <a:rPr lang="en-US" sz="1600" dirty="0">
                <a:solidFill>
                  <a:srgbClr val="800000"/>
                </a:solidFill>
              </a:rPr>
              <a:t>more actinide targets</a:t>
            </a:r>
          </a:p>
          <a:p>
            <a:pPr algn="l" rtl="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srgbClr val="800000"/>
                </a:solidFill>
              </a:rPr>
              <a:t>Nevertheless, next slides use above estimate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04" y="1518094"/>
            <a:ext cx="3682752" cy="50072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4" y="1412776"/>
            <a:ext cx="2880320" cy="3364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8698" y="4581128"/>
            <a:ext cx="216024" cy="196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344" y="4643844"/>
            <a:ext cx="2065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smtClean="0"/>
              <a:t>Neutron energy [MeV]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2434444"/>
            <a:ext cx="2016224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Assume </a:t>
            </a:r>
            <a:r>
              <a:rPr lang="en-US" sz="2000" dirty="0" err="1" smtClean="0"/>
              <a:t>GaIn</a:t>
            </a:r>
            <a:r>
              <a:rPr lang="en-US" sz="2000" dirty="0" smtClean="0"/>
              <a:t> has similar n energy distribution as 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30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44624"/>
            <a:ext cx="8507288" cy="78296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6666"/>
                </a:solidFill>
              </a:rPr>
              <a:t>SARAF II n-rich isotope production rates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5517232"/>
            <a:ext cx="8516606" cy="117768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342900" indent="-342900" algn="l" rt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500" dirty="0"/>
              <a:t>SARAF-II </a:t>
            </a:r>
            <a:r>
              <a:rPr lang="en-US" sz="1500" dirty="0" err="1" smtClean="0"/>
              <a:t>isobarically</a:t>
            </a:r>
            <a:r>
              <a:rPr lang="en-US" sz="1500" dirty="0" smtClean="0"/>
              <a:t> separated isotopes </a:t>
            </a:r>
            <a:r>
              <a:rPr lang="en-US" sz="1500" dirty="0"/>
              <a:t>in the experimental station, after MR-TOF-MS (isotopes/sec)</a:t>
            </a:r>
          </a:p>
          <a:p>
            <a:pPr marL="342900" indent="-342900" algn="l" rt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500" dirty="0"/>
              <a:t>Based on </a:t>
            </a:r>
            <a:r>
              <a:rPr lang="en-US" sz="1500" baseline="30000" dirty="0"/>
              <a:t>238</a:t>
            </a:r>
            <a:r>
              <a:rPr lang="en-US" sz="1500" dirty="0"/>
              <a:t>U and </a:t>
            </a:r>
            <a:r>
              <a:rPr lang="en-US" sz="1500" baseline="30000" dirty="0"/>
              <a:t>232</a:t>
            </a:r>
            <a:r>
              <a:rPr lang="en-US" sz="1500" dirty="0"/>
              <a:t>Th targets (higher yield option per fission product)</a:t>
            </a:r>
          </a:p>
          <a:p>
            <a:pPr marL="342900" indent="-342900" algn="l" rt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500" dirty="0"/>
              <a:t>Use </a:t>
            </a:r>
            <a:r>
              <a:rPr lang="en-US" sz="1500" dirty="0" err="1"/>
              <a:t>E</a:t>
            </a:r>
            <a:r>
              <a:rPr lang="en-US" sz="1500" baseline="-25000" dirty="0" err="1"/>
              <a:t>n</a:t>
            </a:r>
            <a:r>
              <a:rPr lang="en-US" sz="1500" dirty="0"/>
              <a:t>=14 MeV (n, </a:t>
            </a:r>
            <a:r>
              <a:rPr lang="en-US" sz="1500" dirty="0" err="1"/>
              <a:t>fiss</a:t>
            </a:r>
            <a:r>
              <a:rPr lang="en-US" sz="1500" dirty="0"/>
              <a:t>) cross sections (</a:t>
            </a:r>
            <a:r>
              <a:rPr lang="en-US" sz="1500" dirty="0" smtClean="0"/>
              <a:t>1.0 </a:t>
            </a:r>
            <a:r>
              <a:rPr lang="en-US" sz="1500" dirty="0"/>
              <a:t>barn for </a:t>
            </a:r>
            <a:r>
              <a:rPr lang="en-US" sz="1500" baseline="30000" dirty="0"/>
              <a:t>238</a:t>
            </a:r>
            <a:r>
              <a:rPr lang="en-US" sz="1500" dirty="0"/>
              <a:t>U, </a:t>
            </a:r>
            <a:r>
              <a:rPr lang="en-US" sz="1500" dirty="0" smtClean="0"/>
              <a:t>0.33 </a:t>
            </a:r>
            <a:r>
              <a:rPr lang="en-US" sz="1500" dirty="0"/>
              <a:t>barn for </a:t>
            </a:r>
            <a:r>
              <a:rPr lang="en-US" sz="1500" baseline="30000" dirty="0"/>
              <a:t>232</a:t>
            </a:r>
            <a:r>
              <a:rPr lang="en-US" sz="1500" dirty="0"/>
              <a:t>Th)</a:t>
            </a:r>
          </a:p>
          <a:p>
            <a:pPr marL="342900" indent="-342900" algn="l" rt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500" dirty="0"/>
              <a:t>Fission yields from JENDL FPY-2011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wwwndc.jaea.go.jp/cgi-bin/FPYfig?iso=nU238&amp;eng=e2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0" y="998384"/>
            <a:ext cx="8482752" cy="4230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349706">
            <a:off x="6346744" y="2231708"/>
            <a:ext cx="278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r-process path (S</a:t>
            </a:r>
            <a:r>
              <a:rPr lang="en-US" baseline="-25000" dirty="0"/>
              <a:t>n</a:t>
            </a:r>
            <a:r>
              <a:rPr lang="en-US" dirty="0"/>
              <a:t> ~ 3 MeV)</a:t>
            </a:r>
          </a:p>
        </p:txBody>
      </p:sp>
      <p:sp>
        <p:nvSpPr>
          <p:cNvPr id="8" name="TextBox 7"/>
          <p:cNvSpPr txBox="1"/>
          <p:nvPr/>
        </p:nvSpPr>
        <p:spPr>
          <a:xfrm rot="20349706">
            <a:off x="7168105" y="2894963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n drip line (S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~ 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1378759"/>
            <a:ext cx="25210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~950 different fragments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74"/>
            <a:ext cx="8229600" cy="637222"/>
          </a:xfrm>
        </p:spPr>
        <p:txBody>
          <a:bodyPr>
            <a:noAutofit/>
          </a:bodyPr>
          <a:lstStyle/>
          <a:p>
            <a:pPr rtl="0"/>
            <a:r>
              <a:rPr lang="en-US" sz="3200" dirty="0" smtClean="0"/>
              <a:t>Handling of SARAF-II high rates at an ion catcher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" y="712068"/>
            <a:ext cx="4057982" cy="338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37" y="750050"/>
            <a:ext cx="2072724" cy="1452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4" r="65262" b="35938"/>
          <a:stretch/>
        </p:blipFill>
        <p:spPr>
          <a:xfrm>
            <a:off x="4352146" y="2202865"/>
            <a:ext cx="1596905" cy="1368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3474" y="692696"/>
            <a:ext cx="2733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~40 eV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1 He-e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pair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~100 MeV / FP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br>
              <a:rPr lang="en-US" sz="1600" dirty="0" smtClean="0">
                <a:sym typeface="Wingdings" panose="05000000000000000000" pitchFamily="2" charset="2"/>
              </a:rPr>
            </a:br>
            <a:r>
              <a:rPr lang="en-US" sz="1600" dirty="0" smtClean="0">
                <a:sym typeface="Wingdings" panose="05000000000000000000" pitchFamily="2" charset="2"/>
              </a:rPr>
              <a:t>~2×10</a:t>
            </a:r>
            <a:r>
              <a:rPr lang="en-US" sz="1600" baseline="30000" dirty="0" smtClean="0">
                <a:sym typeface="Wingdings" panose="05000000000000000000" pitchFamily="2" charset="2"/>
              </a:rPr>
              <a:t>6</a:t>
            </a:r>
            <a:r>
              <a:rPr lang="en-US" sz="1600" dirty="0" smtClean="0">
                <a:sym typeface="Wingdings" panose="05000000000000000000" pitchFamily="2" charset="2"/>
              </a:rPr>
              <a:t> He-e</a:t>
            </a:r>
            <a:r>
              <a:rPr lang="en-US" sz="1600" baseline="30000" dirty="0" smtClean="0">
                <a:sym typeface="Wingdings" panose="05000000000000000000" pitchFamily="2" charset="2"/>
              </a:rPr>
              <a:t>-</a:t>
            </a:r>
            <a:r>
              <a:rPr lang="en-US" sz="1600" dirty="0" smtClean="0">
                <a:sym typeface="Wingdings" panose="05000000000000000000" pitchFamily="2" charset="2"/>
              </a:rPr>
              <a:t> pairs / FP</a:t>
            </a:r>
          </a:p>
          <a:p>
            <a:pPr marL="285750" indent="-2857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~10</a:t>
            </a:r>
            <a:r>
              <a:rPr lang="en-US" sz="1600" baseline="30000" dirty="0"/>
              <a:t>10</a:t>
            </a:r>
            <a:r>
              <a:rPr lang="en-US" sz="1600" dirty="0"/>
              <a:t> </a:t>
            </a:r>
            <a:r>
              <a:rPr lang="en-US" sz="1600" dirty="0" smtClean="0"/>
              <a:t>FP/sec </a:t>
            </a:r>
            <a:r>
              <a:rPr lang="en-US" sz="1600" dirty="0"/>
              <a:t>in buffer </a:t>
            </a:r>
            <a:r>
              <a:rPr lang="en-US" sz="1600" dirty="0" smtClean="0"/>
              <a:t>gas </a:t>
            </a:r>
            <a:r>
              <a:rPr lang="en-US" sz="1600" dirty="0" smtClean="0">
                <a:sym typeface="Wingdings" panose="05000000000000000000" pitchFamily="2" charset="2"/>
              </a:rPr>
              <a:t> ~2×10</a:t>
            </a:r>
            <a:r>
              <a:rPr lang="en-US" sz="1600" baseline="30000" dirty="0" smtClean="0">
                <a:sym typeface="Wingdings" panose="05000000000000000000" pitchFamily="2" charset="2"/>
              </a:rPr>
              <a:t>16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He-e</a:t>
            </a:r>
            <a:r>
              <a:rPr lang="en-US" sz="1600" baseline="30000" dirty="0">
                <a:sym typeface="Wingdings" panose="05000000000000000000" pitchFamily="2" charset="2"/>
              </a:rPr>
              <a:t>-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pairs/sec</a:t>
            </a:r>
          </a:p>
          <a:p>
            <a:pPr marL="285750" indent="-2857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~60% extraction efficiency for LEB design</a:t>
            </a:r>
          </a:p>
          <a:p>
            <a:pPr marL="285750" indent="-2857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Dedicated design for SARAF CSC could yield higher efficiency </a:t>
            </a:r>
            <a:br>
              <a:rPr lang="en-US" sz="1600" dirty="0" smtClean="0">
                <a:sym typeface="Wingdings" panose="05000000000000000000" pitchFamily="2" charset="2"/>
              </a:rPr>
            </a:br>
            <a:r>
              <a:rPr lang="en-US" sz="1600" dirty="0" smtClean="0">
                <a:sym typeface="Wingdings" panose="05000000000000000000" pitchFamily="2" charset="2"/>
              </a:rPr>
              <a:t>(also for higher rates)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4084916"/>
            <a:ext cx="8388424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dirty="0"/>
              <a:t>Do not need/want to measure all FPs at once:</a:t>
            </a:r>
          </a:p>
          <a:p>
            <a:pPr marL="285750" indent="-28575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Degraders around actinide targets will suppress heavier FPs</a:t>
            </a:r>
          </a:p>
          <a:p>
            <a:pPr marL="285750" indent="-28575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Lower buffer gas pressure will suppress lighter FPs (will hit CSC walls)</a:t>
            </a:r>
          </a:p>
          <a:p>
            <a:pPr algn="l" rtl="0">
              <a:lnSpc>
                <a:spcPct val="130000"/>
              </a:lnSpc>
            </a:pPr>
            <a:r>
              <a:rPr lang="en-US" dirty="0" smtClean="0"/>
              <a:t>Coarse mass filtering prior to high-resolving MR-TOF-MS mass measurements / filtering:</a:t>
            </a:r>
          </a:p>
          <a:p>
            <a:pPr marL="285750" indent="-28575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RFQ beam line – M/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M ~ 250 (~1u), 90% transmission, (~10</a:t>
            </a:r>
            <a:r>
              <a:rPr lang="en-US" baseline="30000" dirty="0" smtClean="0"/>
              <a:t>9</a:t>
            </a:r>
            <a:r>
              <a:rPr lang="en-US" dirty="0" smtClean="0"/>
              <a:t> FP/sec)</a:t>
            </a:r>
          </a:p>
          <a:p>
            <a:pPr marL="285750" indent="-28575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MR-TOF-MS itself – M/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M ~ up to 70,000 (re-trapping schemes) (~10</a:t>
            </a:r>
            <a:r>
              <a:rPr lang="en-US" baseline="30000" dirty="0" smtClean="0"/>
              <a:t>7</a:t>
            </a:r>
            <a:r>
              <a:rPr lang="en-US" dirty="0" smtClean="0"/>
              <a:t> FP/sec)</a:t>
            </a:r>
          </a:p>
          <a:p>
            <a:pPr algn="l" rtl="0">
              <a:lnSpc>
                <a:spcPct val="130000"/>
              </a:lnSpc>
            </a:pPr>
            <a:r>
              <a:rPr lang="en-US" dirty="0" smtClean="0"/>
              <a:t>Detailed design and simulations needed to ensure full utilization of SARAF’s output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84" y="0"/>
            <a:ext cx="8229600" cy="823653"/>
          </a:xfrm>
        </p:spPr>
        <p:txBody>
          <a:bodyPr/>
          <a:lstStyle/>
          <a:p>
            <a:r>
              <a:rPr lang="en-US" dirty="0" smtClean="0"/>
              <a:t>Perspective – FRIB expected rates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503088" cy="334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2748" y="922956"/>
            <a:ext cx="3240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B. Sherrill, Facility for Rare Isotope Beams, HRIBF Workshop (2009)</a:t>
            </a:r>
            <a:endParaRPr lang="he-IL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4049232"/>
            <a:ext cx="3869002" cy="274437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5328" y="4346409"/>
            <a:ext cx="4959801" cy="24471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/>
              <a:t>For all SARAF-II expected FPs, extracted FRIB </a:t>
            </a:r>
            <a:r>
              <a:rPr lang="en-US" sz="1500" dirty="0"/>
              <a:t>rates </a:t>
            </a:r>
            <a:r>
              <a:rPr lang="en-US" sz="1500" dirty="0" smtClean="0"/>
              <a:t>from their online calculator: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/>
              <a:t>‘Stopped </a:t>
            </a:r>
            <a:r>
              <a:rPr lang="en-US" sz="1500" dirty="0"/>
              <a:t>beam</a:t>
            </a:r>
            <a:r>
              <a:rPr lang="en-US" sz="1500" dirty="0" smtClean="0"/>
              <a:t>’ rates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/>
              <a:t>‘Ultimate </a:t>
            </a:r>
            <a:r>
              <a:rPr lang="en-US" sz="1500" dirty="0"/>
              <a:t>FRIB yields</a:t>
            </a:r>
            <a:r>
              <a:rPr lang="en-US" sz="1500" dirty="0" smtClean="0"/>
              <a:t>’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/>
              <a:t>‘</a:t>
            </a:r>
            <a:r>
              <a:rPr lang="en-US" sz="1500" dirty="0"/>
              <a:t>FRIB Estimated Rates Version 1.08’, August </a:t>
            </a:r>
            <a:r>
              <a:rPr lang="en-US" sz="1500" dirty="0" smtClean="0"/>
              <a:t>2017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/>
              <a:t>Fission </a:t>
            </a:r>
            <a:r>
              <a:rPr lang="en-US" sz="1500" dirty="0"/>
              <a:t>products cross sections from LISE++ 3EER </a:t>
            </a:r>
            <a:r>
              <a:rPr lang="en-US" sz="1500" dirty="0" smtClean="0"/>
              <a:t>Model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>
                <a:hlinkClick r:id="rId4"/>
              </a:rPr>
              <a:t>https</a:t>
            </a:r>
            <a:r>
              <a:rPr lang="en-US" sz="1500" dirty="0">
                <a:hlinkClick r:id="rId4"/>
              </a:rPr>
              <a:t>://groups.nscl.msu.edu/frib/rates/fribrates.html</a:t>
            </a:r>
            <a:r>
              <a:rPr lang="en-US" sz="1500" dirty="0"/>
              <a:t> </a:t>
            </a:r>
            <a:endParaRPr lang="en-US" sz="1500" dirty="0" smtClean="0"/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/>
              <a:t>Plotted FPs for which R(SARAF-II) &gt; R(FRIB)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615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44624"/>
            <a:ext cx="8507288" cy="78296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6666"/>
                </a:solidFill>
              </a:rPr>
              <a:t>SARAF II / FRIB rates ratio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2711" y="5379776"/>
            <a:ext cx="8579296" cy="136159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/>
              <a:t>FPs for which R(SARAF-II) &gt; R(FRIB</a:t>
            </a:r>
            <a:r>
              <a:rPr lang="en-US" sz="1500" dirty="0" smtClean="0"/>
              <a:t>)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/>
              <a:t>FRIB </a:t>
            </a:r>
            <a:r>
              <a:rPr lang="en-US" sz="1500" dirty="0"/>
              <a:t>rates are ‘stopped beam’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/>
              <a:t>FRIB rates taken from ‘FRIB Estimated Rates Version 1.08’, August 2017 (‘Ultimate FRIB yields’)</a:t>
            </a:r>
            <a:br>
              <a:rPr lang="en-US" sz="1500" dirty="0"/>
            </a:br>
            <a:r>
              <a:rPr lang="en-US" sz="1500" dirty="0"/>
              <a:t>Fission products cross sections from LISE++ 3EER Model</a:t>
            </a:r>
            <a:br>
              <a:rPr lang="en-US" sz="1500" dirty="0"/>
            </a:br>
            <a:r>
              <a:rPr lang="en-US" sz="1500" dirty="0">
                <a:hlinkClick r:id="rId2"/>
              </a:rPr>
              <a:t>https://groups.nscl.msu.edu/frib/rates/fribrates.html</a:t>
            </a:r>
            <a:r>
              <a:rPr lang="en-US" sz="1500" dirty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0" y="971703"/>
            <a:ext cx="8579297" cy="4239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349706">
            <a:off x="6346744" y="2112417"/>
            <a:ext cx="278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r-process path (S</a:t>
            </a:r>
            <a:r>
              <a:rPr lang="en-US" baseline="-25000" dirty="0"/>
              <a:t>n</a:t>
            </a:r>
            <a:r>
              <a:rPr lang="en-US" dirty="0"/>
              <a:t> ~ 3 MeV)</a:t>
            </a:r>
          </a:p>
        </p:txBody>
      </p:sp>
      <p:sp>
        <p:nvSpPr>
          <p:cNvPr id="10" name="TextBox 9"/>
          <p:cNvSpPr txBox="1"/>
          <p:nvPr/>
        </p:nvSpPr>
        <p:spPr>
          <a:xfrm rot="20349706">
            <a:off x="7168105" y="2815400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n drip line (S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~ 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6290" y="1444134"/>
            <a:ext cx="25210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~270 different fragments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DFAA-2065-4952-93AD-824938DCCF50}" type="slidenum">
              <a:rPr lang="he-IL" smtClean="0"/>
              <a:pPr/>
              <a:t>3</a:t>
            </a:fld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1114465" y="-18192"/>
            <a:ext cx="7056783" cy="76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algn="ctr" rtl="0">
              <a:defRPr sz="4400">
                <a:solidFill>
                  <a:srgbClr val="006666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Our geographical location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724"/>
            <a:ext cx="5519271" cy="55397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42857" y="1196612"/>
            <a:ext cx="4481423" cy="5415935"/>
            <a:chOff x="4642857" y="1196612"/>
            <a:chExt cx="4481423" cy="5415935"/>
          </a:xfrm>
        </p:grpSpPr>
        <p:sp>
          <p:nvSpPr>
            <p:cNvPr id="28" name="Rectangle 27"/>
            <p:cNvSpPr/>
            <p:nvPr/>
          </p:nvSpPr>
          <p:spPr>
            <a:xfrm>
              <a:off x="6931042" y="3481388"/>
              <a:ext cx="50006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rgbClr val="C00000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642857" y="6164089"/>
              <a:ext cx="103944" cy="196861"/>
            </a:xfrm>
            <a:prstGeom prst="rect">
              <a:avLst/>
            </a:prstGeom>
            <a:noFill/>
            <a:ln w="28575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he-IL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752303" y="1196870"/>
              <a:ext cx="1019601" cy="497211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he-IL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765182" y="6362163"/>
              <a:ext cx="1017432" cy="21894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he-IL"/>
            </a:p>
          </p:txBody>
        </p:sp>
        <p:pic>
          <p:nvPicPr>
            <p:cNvPr id="25" name="Picture 24" descr="Israel Map 3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66694" y="1196612"/>
              <a:ext cx="3357586" cy="541593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778839" y="4454863"/>
              <a:ext cx="205581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err="1" smtClean="0">
                  <a:solidFill>
                    <a:srgbClr val="FFFF00"/>
                  </a:solidFill>
                </a:rPr>
                <a:t>Soreq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 NRC, Yavne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757805"/>
            <a:ext cx="47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Montreal – Tel Aviv: ~8,800 km, ~11 hours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20" y="1700808"/>
            <a:ext cx="8975945" cy="4571854"/>
            <a:chOff x="40320" y="1700808"/>
            <a:chExt cx="8975945" cy="4571854"/>
          </a:xfrm>
        </p:grpSpPr>
        <p:grpSp>
          <p:nvGrpSpPr>
            <p:cNvPr id="10" name="Group 9"/>
            <p:cNvGrpSpPr/>
            <p:nvPr/>
          </p:nvGrpSpPr>
          <p:grpSpPr>
            <a:xfrm>
              <a:off x="535145" y="1700808"/>
              <a:ext cx="8481120" cy="4571854"/>
              <a:chOff x="573633" y="1844825"/>
              <a:chExt cx="8481120" cy="457185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633" y="1844825"/>
                <a:ext cx="8481120" cy="457185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971600" y="1844825"/>
                <a:ext cx="8069369" cy="1127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-1226341" y="3506196"/>
              <a:ext cx="30873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dirty="0" smtClean="0"/>
                <a:t>Proton Number - Z</a:t>
              </a:r>
              <a:endParaRPr lang="en-US" sz="2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" y="52675"/>
            <a:ext cx="9007653" cy="683568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3400" dirty="0">
                <a:solidFill>
                  <a:srgbClr val="006666"/>
                </a:solidFill>
              </a:rPr>
              <a:t>Impact of nuclear properties on the </a:t>
            </a:r>
            <a:r>
              <a:rPr lang="en-US" sz="3400" dirty="0" smtClean="0">
                <a:solidFill>
                  <a:srgbClr val="006666"/>
                </a:solidFill>
              </a:rPr>
              <a:t>r-process</a:t>
            </a:r>
            <a:endParaRPr lang="en-US" sz="3400" dirty="0">
              <a:solidFill>
                <a:srgbClr val="0066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05" y="924929"/>
            <a:ext cx="82133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A. </a:t>
            </a:r>
            <a:r>
              <a:rPr lang="en-US" sz="1400" dirty="0" err="1" smtClean="0"/>
              <a:t>Aprahamian</a:t>
            </a:r>
            <a:r>
              <a:rPr lang="en-US" sz="1400" dirty="0" smtClean="0"/>
              <a:t> et al., </a:t>
            </a:r>
            <a:r>
              <a:rPr lang="en-US" sz="1400" dirty="0"/>
              <a:t>Sensitivity studies for the main r process: nuclear </a:t>
            </a:r>
            <a:r>
              <a:rPr lang="en-US" sz="1400" dirty="0" smtClean="0"/>
              <a:t>masses, AIP </a:t>
            </a:r>
            <a:r>
              <a:rPr lang="en-US" sz="1400" dirty="0"/>
              <a:t>Advances 4, 041101 (2014)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2777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20" y="1700808"/>
            <a:ext cx="8975945" cy="4571854"/>
            <a:chOff x="40320" y="1700808"/>
            <a:chExt cx="8975945" cy="4571854"/>
          </a:xfrm>
        </p:grpSpPr>
        <p:grpSp>
          <p:nvGrpSpPr>
            <p:cNvPr id="10" name="Group 9"/>
            <p:cNvGrpSpPr/>
            <p:nvPr/>
          </p:nvGrpSpPr>
          <p:grpSpPr>
            <a:xfrm>
              <a:off x="535145" y="1700808"/>
              <a:ext cx="8481120" cy="4571854"/>
              <a:chOff x="573633" y="1844825"/>
              <a:chExt cx="8481120" cy="457185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633" y="1844825"/>
                <a:ext cx="8481120" cy="457185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971600" y="1844825"/>
                <a:ext cx="8069369" cy="1127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-1226341" y="3506196"/>
              <a:ext cx="30873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dirty="0" smtClean="0"/>
                <a:t>Proton Number - Z</a:t>
              </a:r>
              <a:endParaRPr lang="en-US" sz="2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" y="52675"/>
            <a:ext cx="9007653" cy="683568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3400" dirty="0">
                <a:solidFill>
                  <a:srgbClr val="006666"/>
                </a:solidFill>
              </a:rPr>
              <a:t>Impact of nuclear properties on the </a:t>
            </a:r>
            <a:r>
              <a:rPr lang="en-US" sz="3400" dirty="0" smtClean="0">
                <a:solidFill>
                  <a:srgbClr val="006666"/>
                </a:solidFill>
              </a:rPr>
              <a:t>r-process</a:t>
            </a:r>
            <a:endParaRPr lang="en-US" sz="3400" dirty="0">
              <a:solidFill>
                <a:srgbClr val="0066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05" y="924929"/>
            <a:ext cx="82133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A. </a:t>
            </a:r>
            <a:r>
              <a:rPr lang="en-US" sz="1400" dirty="0" err="1" smtClean="0"/>
              <a:t>Aprahamian</a:t>
            </a:r>
            <a:r>
              <a:rPr lang="en-US" sz="1400" dirty="0" smtClean="0"/>
              <a:t> et al., </a:t>
            </a:r>
            <a:r>
              <a:rPr lang="en-US" sz="1400" dirty="0"/>
              <a:t>Sensitivity studies for the main r process: nuclear </a:t>
            </a:r>
            <a:r>
              <a:rPr lang="en-US" sz="1400" dirty="0" smtClean="0"/>
              <a:t>masses, AIP </a:t>
            </a:r>
            <a:r>
              <a:rPr lang="en-US" sz="1400" dirty="0"/>
              <a:t>Advances 4, 041101 (2014)</a:t>
            </a:r>
            <a:endParaRPr lang="he-IL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b="19243"/>
          <a:stretch/>
        </p:blipFill>
        <p:spPr>
          <a:xfrm>
            <a:off x="437881" y="2279562"/>
            <a:ext cx="6851561" cy="35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20" y="1700808"/>
            <a:ext cx="8975945" cy="4571854"/>
            <a:chOff x="40320" y="1700808"/>
            <a:chExt cx="8975945" cy="4571854"/>
          </a:xfrm>
        </p:grpSpPr>
        <p:grpSp>
          <p:nvGrpSpPr>
            <p:cNvPr id="10" name="Group 9"/>
            <p:cNvGrpSpPr/>
            <p:nvPr/>
          </p:nvGrpSpPr>
          <p:grpSpPr>
            <a:xfrm>
              <a:off x="535145" y="1700808"/>
              <a:ext cx="8481120" cy="4571854"/>
              <a:chOff x="573633" y="1844825"/>
              <a:chExt cx="8481120" cy="457185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633" y="1844825"/>
                <a:ext cx="8481120" cy="457185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971600" y="1844825"/>
                <a:ext cx="8069369" cy="1127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-1226341" y="3506196"/>
              <a:ext cx="30873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dirty="0" smtClean="0"/>
                <a:t>Proton Number - Z</a:t>
              </a:r>
              <a:endParaRPr lang="en-US" sz="29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" y="52675"/>
            <a:ext cx="9007653" cy="683568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3400" dirty="0">
                <a:solidFill>
                  <a:srgbClr val="006666"/>
                </a:solidFill>
              </a:rPr>
              <a:t>Impact of nuclear properties on the </a:t>
            </a:r>
            <a:r>
              <a:rPr lang="en-US" sz="3400" dirty="0" smtClean="0">
                <a:solidFill>
                  <a:srgbClr val="006666"/>
                </a:solidFill>
              </a:rPr>
              <a:t>r-process</a:t>
            </a:r>
            <a:endParaRPr lang="en-US" sz="3400" dirty="0">
              <a:solidFill>
                <a:srgbClr val="0066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05" y="924929"/>
            <a:ext cx="82133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A. </a:t>
            </a:r>
            <a:r>
              <a:rPr lang="en-US" sz="1400" dirty="0" err="1" smtClean="0"/>
              <a:t>Aprahamian</a:t>
            </a:r>
            <a:r>
              <a:rPr lang="en-US" sz="1400" dirty="0" smtClean="0"/>
              <a:t> et al., </a:t>
            </a:r>
            <a:r>
              <a:rPr lang="en-US" sz="1400" dirty="0"/>
              <a:t>Sensitivity studies for the main r process: nuclear </a:t>
            </a:r>
            <a:r>
              <a:rPr lang="en-US" sz="1400" dirty="0" smtClean="0"/>
              <a:t>masses, AIP </a:t>
            </a:r>
            <a:r>
              <a:rPr lang="en-US" sz="1400" dirty="0"/>
              <a:t>Advances 4, 041101 (2014)</a:t>
            </a:r>
            <a:endParaRPr lang="he-IL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b="24329"/>
          <a:stretch/>
        </p:blipFill>
        <p:spPr>
          <a:xfrm>
            <a:off x="539552" y="2343956"/>
            <a:ext cx="6685496" cy="32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44642" y="4098636"/>
            <a:ext cx="4894711" cy="266757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Masses, Q-values, n-separation energies</a:t>
            </a:r>
            <a:endParaRPr lang="en-US" sz="1400" dirty="0">
              <a:solidFill>
                <a:schemeClr val="tx1"/>
              </a:solidFill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Half lives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Mass and isotope fission fragment distributions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Fission fragment isomer </a:t>
            </a:r>
            <a:r>
              <a:rPr lang="en-US" sz="1400" dirty="0" smtClean="0"/>
              <a:t>ratios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en-US" sz="1400" dirty="0" smtClean="0">
                <a:solidFill>
                  <a:schemeClr val="tx1"/>
                </a:solidFill>
              </a:rPr>
              <a:t> excitation levels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-delayed neutron emission probabilities (</a:t>
            </a:r>
            <a:r>
              <a:rPr lang="en-US" sz="1400" dirty="0" err="1" smtClean="0">
                <a:solidFill>
                  <a:schemeClr val="tx1"/>
                </a:solidFill>
              </a:rPr>
              <a:t>P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n spectra and energy levels</a:t>
            </a:r>
            <a:endParaRPr lang="en-US" sz="1400" dirty="0">
              <a:solidFill>
                <a:schemeClr val="tx1"/>
              </a:solidFill>
            </a:endParaRPr>
          </a:p>
          <a:p>
            <a:pPr lvl="1" algn="l" rtl="0"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Constraints </a:t>
            </a:r>
            <a:r>
              <a:rPr lang="en-US" sz="1400" dirty="0">
                <a:solidFill>
                  <a:schemeClr val="tx1"/>
                </a:solidFill>
              </a:rPr>
              <a:t>on </a:t>
            </a:r>
            <a:r>
              <a:rPr lang="en-US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n,</a:t>
            </a:r>
            <a:r>
              <a:rPr lang="en-US" sz="14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en-US" sz="1400" dirty="0" smtClean="0">
                <a:solidFill>
                  <a:schemeClr val="tx1"/>
                </a:solidFill>
              </a:rPr>
              <a:t>) from </a:t>
            </a:r>
            <a:r>
              <a:rPr lang="en-US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 </a:t>
            </a:r>
            <a:r>
              <a:rPr lang="en-US" sz="1400" dirty="0">
                <a:solidFill>
                  <a:schemeClr val="tx1"/>
                </a:solidFill>
              </a:rPr>
              <a:t>and/or neutron </a:t>
            </a:r>
            <a:r>
              <a:rPr lang="en-US" sz="1400" dirty="0" smtClean="0">
                <a:solidFill>
                  <a:schemeClr val="tx1"/>
                </a:solidFill>
              </a:rPr>
              <a:t>spectra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Spin, dipole </a:t>
            </a:r>
            <a:r>
              <a:rPr lang="en-US" sz="1400" dirty="0">
                <a:solidFill>
                  <a:schemeClr val="tx1"/>
                </a:solidFill>
              </a:rPr>
              <a:t>and quadrupole </a:t>
            </a:r>
            <a:r>
              <a:rPr lang="en-US" sz="1400" dirty="0" smtClean="0">
                <a:solidFill>
                  <a:schemeClr val="tx1"/>
                </a:solidFill>
              </a:rPr>
              <a:t>moments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Mean-square </a:t>
            </a:r>
            <a:r>
              <a:rPr lang="en-US" sz="1400" dirty="0">
                <a:solidFill>
                  <a:schemeClr val="tx1"/>
                </a:solidFill>
              </a:rPr>
              <a:t>charge radii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34020" y="2110621"/>
            <a:ext cx="5063068" cy="3158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4" y="14058"/>
            <a:ext cx="7235299" cy="616954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2800" dirty="0" smtClean="0">
                <a:solidFill>
                  <a:srgbClr val="006666"/>
                </a:solidFill>
              </a:rPr>
              <a:t>Nuclear properties of n-rich isotopes at SARAF-II</a:t>
            </a:r>
            <a:endParaRPr lang="en-US" sz="2800" dirty="0">
              <a:solidFill>
                <a:srgbClr val="0066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16364"/>
          <a:stretch/>
        </p:blipFill>
        <p:spPr>
          <a:xfrm>
            <a:off x="4409678" y="700303"/>
            <a:ext cx="1526991" cy="19343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771800" y="1318397"/>
            <a:ext cx="1641933" cy="254905"/>
          </a:xfrm>
          <a:prstGeom prst="rightArrow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76699" y="971747"/>
            <a:ext cx="2529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 smtClean="0"/>
              <a:t>Array </a:t>
            </a:r>
            <a:r>
              <a:rPr lang="en-US" sz="1400" dirty="0"/>
              <a:t>of </a:t>
            </a:r>
            <a:r>
              <a:rPr lang="en-US" sz="1400" dirty="0" smtClean="0"/>
              <a:t>n, </a:t>
            </a:r>
            <a:r>
              <a:rPr lang="en-US" sz="1400" dirty="0" smtClean="0">
                <a:latin typeface="Symbol" panose="05050102010706020507" pitchFamily="18" charset="2"/>
              </a:rPr>
              <a:t>b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 </a:t>
            </a:r>
            <a:r>
              <a:rPr lang="en-US" sz="1400" dirty="0"/>
              <a:t>detectors such as</a:t>
            </a:r>
          </a:p>
          <a:p>
            <a:pPr algn="ctr" rtl="0"/>
            <a:r>
              <a:rPr lang="en-US" sz="1400" b="1" dirty="0" smtClean="0"/>
              <a:t>VANDLE</a:t>
            </a:r>
          </a:p>
          <a:p>
            <a:pPr algn="ctr" rtl="0"/>
            <a:r>
              <a:rPr lang="en-US" sz="1400" dirty="0" smtClean="0"/>
              <a:t>Versatile </a:t>
            </a:r>
            <a:r>
              <a:rPr lang="en-US" sz="1400" dirty="0"/>
              <a:t>Array of Neutron Detectors at Low </a:t>
            </a:r>
            <a:r>
              <a:rPr lang="en-US" sz="1400" dirty="0" smtClean="0"/>
              <a:t>Energy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4432" y="2094964"/>
            <a:ext cx="29695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da-DK" sz="1050" dirty="0"/>
              <a:t>W. A. Peters et al</a:t>
            </a:r>
            <a:r>
              <a:rPr lang="da-DK" sz="1050" dirty="0" smtClean="0"/>
              <a:t>., </a:t>
            </a:r>
            <a:r>
              <a:rPr lang="en-US" sz="1050" dirty="0"/>
              <a:t>NIM A 836, 122-133 (2016)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14135" y="2634684"/>
            <a:ext cx="1524845" cy="1398442"/>
            <a:chOff x="4623208" y="3029756"/>
            <a:chExt cx="1764753" cy="16178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208" y="3032041"/>
              <a:ext cx="1551223" cy="16155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92968" y="3029756"/>
              <a:ext cx="694993" cy="455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Arrow 10"/>
          <p:cNvSpPr/>
          <p:nvPr/>
        </p:nvSpPr>
        <p:spPr>
          <a:xfrm rot="2308421">
            <a:off x="2343381" y="2394678"/>
            <a:ext cx="2263274" cy="211256"/>
          </a:xfrm>
          <a:prstGeom prst="rightArrow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09816" y="2996952"/>
            <a:ext cx="2529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 smtClean="0"/>
              <a:t>Laser spectroscopy</a:t>
            </a:r>
          </a:p>
          <a:p>
            <a:pPr algn="ctr" rtl="0"/>
            <a:r>
              <a:rPr lang="en-US" sz="1400" dirty="0" smtClean="0"/>
              <a:t>such as in</a:t>
            </a:r>
            <a:endParaRPr lang="en-US" sz="1400" dirty="0"/>
          </a:p>
          <a:p>
            <a:pPr algn="ctr" rtl="0"/>
            <a:r>
              <a:rPr lang="en-US" sz="1400" b="1" dirty="0" smtClean="0"/>
              <a:t>IGISOL @ JYFL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8144" y="3716471"/>
            <a:ext cx="31294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da-DK" sz="1050" dirty="0" smtClean="0"/>
              <a:t>A</a:t>
            </a:r>
            <a:r>
              <a:rPr lang="da-DK" sz="1050" dirty="0"/>
              <a:t>. R. Dicker et al</a:t>
            </a:r>
            <a:r>
              <a:rPr lang="da-DK" sz="1050" dirty="0" smtClean="0"/>
              <a:t>., Hyp. </a:t>
            </a:r>
            <a:r>
              <a:rPr lang="da-DK" sz="1050" dirty="0"/>
              <a:t>Int. 227 139–145 (2014)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752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79"/>
            <a:ext cx="8229600" cy="909884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006666"/>
                </a:solidFill>
              </a:rPr>
              <a:t>Acknowledgements</a:t>
            </a:r>
            <a:endParaRPr lang="he-IL" sz="4800" dirty="0">
              <a:solidFill>
                <a:srgbClr val="00666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06" y="5786454"/>
            <a:ext cx="8929718" cy="9286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007" y="1342608"/>
            <a:ext cx="9001124" cy="52310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/>
              <a:t>This initiative is inspired by and based on: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Leo Weissman &amp; Michael Paul, </a:t>
            </a:r>
            <a:r>
              <a:rPr lang="en-US" sz="2800" i="1" dirty="0"/>
              <a:t>Neutron-Rich Radioactive-Ion Production at SARAF Phase II</a:t>
            </a:r>
            <a:r>
              <a:rPr lang="en-US" sz="2800" dirty="0"/>
              <a:t>, October 2013, internal report</a:t>
            </a:r>
          </a:p>
          <a:p>
            <a:pPr marL="342900" indent="-342900" algn="l" rtl="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/>
              <a:t>Thanks for fruitful discussions with:</a:t>
            </a:r>
            <a:br>
              <a:rPr lang="en-US" sz="2800" dirty="0"/>
            </a:br>
            <a:r>
              <a:rPr lang="en-US" sz="2800" dirty="0" smtClean="0"/>
              <a:t>SARAF Group (</a:t>
            </a:r>
            <a:r>
              <a:rPr lang="en-US" sz="2800" dirty="0" err="1" smtClean="0"/>
              <a:t>Soreq</a:t>
            </a:r>
            <a:r>
              <a:rPr lang="en-US" sz="2800" dirty="0" smtClean="0"/>
              <a:t> NRC), Michael </a:t>
            </a:r>
            <a:r>
              <a:rPr lang="en-US" sz="2800" dirty="0"/>
              <a:t>Paul (HUJI), Eli Piasetzky (TAU), Ishay Pomerantz (TAU), </a:t>
            </a:r>
            <a:r>
              <a:rPr lang="en-US" sz="2800" dirty="0" smtClean="0"/>
              <a:t>Stephane </a:t>
            </a:r>
            <a:r>
              <a:rPr lang="en-US" sz="2800" dirty="0"/>
              <a:t>Goriely (ULB</a:t>
            </a:r>
            <a:r>
              <a:rPr lang="en-US" sz="2800" dirty="0" smtClean="0"/>
              <a:t>), Gabriel </a:t>
            </a:r>
            <a:r>
              <a:rPr lang="en-US" sz="2800" dirty="0"/>
              <a:t>Martinez-</a:t>
            </a:r>
            <a:r>
              <a:rPr lang="en-US" sz="2800" dirty="0" err="1"/>
              <a:t>Pinedo</a:t>
            </a:r>
            <a:r>
              <a:rPr lang="en-US" sz="2800" dirty="0"/>
              <a:t> (TUD), Wolfgang R. Plaß and the FRS Ion Catcher Collaboration, Iain Moore and the JYFL IGISOL </a:t>
            </a:r>
            <a:r>
              <a:rPr lang="en-US" sz="2800" dirty="0" smtClean="0"/>
              <a:t>Group, Paul Constantin and the ELI-NP RIB Group, Stephan Pomp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25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96" y="722"/>
            <a:ext cx="8229600" cy="740600"/>
          </a:xfrm>
        </p:spPr>
        <p:txBody>
          <a:bodyPr>
            <a:normAutofit fontScale="90000"/>
          </a:bodyPr>
          <a:lstStyle/>
          <a:p>
            <a:pPr rtl="0"/>
            <a:r>
              <a:rPr lang="en-US" sz="4800" dirty="0">
                <a:solidFill>
                  <a:srgbClr val="006666"/>
                </a:solidFill>
              </a:rPr>
              <a:t>Summary and Outlook</a:t>
            </a:r>
            <a:endParaRPr lang="he-IL" sz="4800" dirty="0">
              <a:solidFill>
                <a:srgbClr val="00666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499" y="980728"/>
            <a:ext cx="9072594" cy="561662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indent="-342900" algn="l" rtl="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err="1"/>
              <a:t>Soreq</a:t>
            </a:r>
            <a:r>
              <a:rPr lang="en-US" sz="2000" dirty="0"/>
              <a:t> NRC is constructing SARAF as a versatile facility for the communities of applied and basic research and development</a:t>
            </a:r>
          </a:p>
          <a:p>
            <a:pPr marL="342900" indent="-342900" algn="l" rtl="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/>
              <a:t>Scientific programs are ongoing at SARAF I, educating graduate students, and generating scientific results that are published and presented in international conferences</a:t>
            </a:r>
          </a:p>
          <a:p>
            <a:pPr marL="342900" indent="-342900" algn="l" rtl="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/>
              <a:t>SARAF II is funded, to be completed at the first half of the next decade</a:t>
            </a:r>
          </a:p>
          <a:p>
            <a:pPr marL="342900" indent="-342900" algn="l" rtl="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/>
              <a:t>Plans for SARAF II research programs are under development</a:t>
            </a:r>
          </a:p>
          <a:p>
            <a:pPr marL="342900" indent="-342900" algn="l" rtl="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high neutron luminosity of SARAF + </a:t>
            </a:r>
            <a:r>
              <a:rPr lang="en-US" sz="2000" dirty="0" err="1"/>
              <a:t>LiLiT</a:t>
            </a:r>
            <a:r>
              <a:rPr lang="en-US" sz="2000" dirty="0"/>
              <a:t> and an Ion Catcher a la FRS, may constitute a world competitive facility for n-rich exotic isotopes </a:t>
            </a:r>
            <a:r>
              <a:rPr lang="en-US" sz="2000" dirty="0" smtClean="0"/>
              <a:t>research</a:t>
            </a:r>
          </a:p>
          <a:p>
            <a:pPr marL="342900" indent="-342900" algn="l" rtl="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/>
              <a:t>Utilizing the SARAF II liquid </a:t>
            </a:r>
            <a:r>
              <a:rPr lang="en-US" sz="2000" dirty="0" err="1" smtClean="0"/>
              <a:t>GaIn</a:t>
            </a:r>
            <a:r>
              <a:rPr lang="en-US" sz="2000" dirty="0" smtClean="0"/>
              <a:t> beam dump may enable a realistic path towards the SARAF Fission Fragment Facility (no need for dedicated neutron source)</a:t>
            </a:r>
            <a:endParaRPr lang="en-US" sz="2000" dirty="0"/>
          </a:p>
          <a:p>
            <a:pPr marL="342900" indent="-342900" algn="l" rtl="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/>
              <a:t>SARAF </a:t>
            </a:r>
            <a:r>
              <a:rPr lang="en-US" sz="2000" dirty="0"/>
              <a:t>is open to new collaborators and contributions. </a:t>
            </a:r>
            <a:r>
              <a:rPr lang="en-US" sz="2000" dirty="0" smtClean="0"/>
              <a:t>We </a:t>
            </a:r>
            <a:r>
              <a:rPr lang="en-US" sz="2000" dirty="0"/>
              <a:t>look forward to research proposals and letters of intent</a:t>
            </a:r>
          </a:p>
        </p:txBody>
      </p:sp>
    </p:spTree>
    <p:extLst>
      <p:ext uri="{BB962C8B-B14F-4D97-AF65-F5344CB8AC3E}">
        <p14:creationId xmlns:p14="http://schemas.microsoft.com/office/powerpoint/2010/main" val="16357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433388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A7DE85-FFB6-402B-A8FD-A23BF83AC680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19075"/>
            <a:ext cx="8424862" cy="1323975"/>
          </a:xfrm>
        </p:spPr>
        <p:txBody>
          <a:bodyPr wrap="square">
            <a:spAutoFit/>
          </a:bodyPr>
          <a:lstStyle/>
          <a:p>
            <a:pPr algn="ctr" rtl="0" eaLnBrk="1" hangingPunct="1">
              <a:lnSpc>
                <a:spcPct val="100000"/>
              </a:lnSpc>
              <a:defRPr/>
            </a:pP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SARAF</a:t>
            </a:r>
            <a:r>
              <a:rPr lang="en-US" sz="4000" dirty="0"/>
              <a:t> – </a:t>
            </a:r>
            <a:r>
              <a:rPr lang="en-US" sz="4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4000" dirty="0" err="1"/>
              <a:t>oreq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000" dirty="0"/>
              <a:t>pplied </a:t>
            </a: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4000" dirty="0"/>
              <a:t>esearch </a:t>
            </a: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000" dirty="0"/>
              <a:t>ccelerator </a:t>
            </a: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4000" dirty="0"/>
              <a:t>acility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922840" cy="4516438"/>
          </a:xfrm>
        </p:spPr>
        <p:txBody>
          <a:bodyPr/>
          <a:lstStyle/>
          <a:p>
            <a:pPr algn="just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To enlarge the experimental nuclear science infrastructure and promote research in Israel </a:t>
            </a:r>
          </a:p>
          <a:p>
            <a:pPr algn="just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To develop and produce radioisotopes for bio-medical applications</a:t>
            </a:r>
          </a:p>
          <a:p>
            <a:pPr algn="just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To modernize the source of neutrons at </a:t>
            </a:r>
            <a:r>
              <a:rPr lang="en-US" dirty="0" err="1"/>
              <a:t>Soreq</a:t>
            </a:r>
            <a:r>
              <a:rPr lang="en-US" dirty="0"/>
              <a:t> and extend neutron based research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9372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8859600" cy="625282"/>
          </a:xfrm>
        </p:spPr>
        <p:txBody>
          <a:bodyPr/>
          <a:lstStyle/>
          <a:p>
            <a:pPr algn="ctr" eaLnBrk="1" hangingPunct="1"/>
            <a:r>
              <a:rPr lang="en-US" altLang="ja-JP" sz="3200" dirty="0">
                <a:ea typeface="MS PGothic" pitchFamily="34" charset="-128"/>
              </a:rPr>
              <a:t>SARAF concept and top level requirements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170566"/>
            <a:ext cx="236863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2) nuclear reaction</a:t>
            </a:r>
            <a:endParaRPr lang="he-I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קבוצה 3"/>
          <p:cNvGrpSpPr/>
          <p:nvPr/>
        </p:nvGrpSpPr>
        <p:grpSpPr>
          <a:xfrm rot="20386201">
            <a:off x="-22930" y="3111370"/>
            <a:ext cx="9068844" cy="1605948"/>
            <a:chOff x="35513" y="3098307"/>
            <a:chExt cx="9068844" cy="1605948"/>
          </a:xfrm>
        </p:grpSpPr>
        <p:pic>
          <p:nvPicPr>
            <p:cNvPr id="1331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823" y="3098307"/>
              <a:ext cx="4768177" cy="160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513" y="3604334"/>
              <a:ext cx="4747808" cy="612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מלבן 2"/>
            <p:cNvSpPr/>
            <p:nvPr/>
          </p:nvSpPr>
          <p:spPr>
            <a:xfrm>
              <a:off x="5743852" y="3364637"/>
              <a:ext cx="355107" cy="239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8080159" y="3124940"/>
              <a:ext cx="355107" cy="239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5054353" y="4190259"/>
              <a:ext cx="355107" cy="239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8749250" y="3790310"/>
              <a:ext cx="355107" cy="239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6" name="TextBox 15"/>
          <p:cNvSpPr txBox="1"/>
          <p:nvPr/>
        </p:nvSpPr>
        <p:spPr>
          <a:xfrm rot="20463081">
            <a:off x="6504563" y="1481070"/>
            <a:ext cx="25784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[3] radiation and isotopes</a:t>
            </a:r>
            <a:endParaRPr lang="he-IL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4495800"/>
            <a:ext cx="201446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1) fast particles</a:t>
            </a:r>
            <a:endParaRPr lang="he-I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6524" y="3505200"/>
            <a:ext cx="19974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3) applications</a:t>
            </a:r>
            <a:endParaRPr lang="he-I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קבוצה 13"/>
          <p:cNvGrpSpPr/>
          <p:nvPr/>
        </p:nvGrpSpPr>
        <p:grpSpPr>
          <a:xfrm>
            <a:off x="177981" y="4395953"/>
            <a:ext cx="5868940" cy="2157247"/>
            <a:chOff x="177981" y="4395953"/>
            <a:chExt cx="5868940" cy="2157247"/>
          </a:xfrm>
        </p:grpSpPr>
        <p:sp>
          <p:nvSpPr>
            <p:cNvPr id="6" name="אליפסה 5"/>
            <p:cNvSpPr/>
            <p:nvPr/>
          </p:nvSpPr>
          <p:spPr>
            <a:xfrm rot="20287119">
              <a:off x="177981" y="4395953"/>
              <a:ext cx="1947348" cy="152400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הסבר מלבני מעוגל 9"/>
            <p:cNvSpPr/>
            <p:nvPr/>
          </p:nvSpPr>
          <p:spPr>
            <a:xfrm>
              <a:off x="2667000" y="5486400"/>
              <a:ext cx="3379921" cy="1066800"/>
            </a:xfrm>
            <a:prstGeom prst="wedgeRoundRectCallout">
              <a:avLst>
                <a:gd name="adj1" fmla="val -73470"/>
                <a:gd name="adj2" fmla="val -46792"/>
                <a:gd name="adj3" fmla="val 16667"/>
              </a:avLst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dirty="0" smtClean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</a:rPr>
                <a:t>SARAF-I</a:t>
              </a:r>
              <a:r>
                <a:rPr lang="en-US" sz="2000" dirty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</a:rPr>
                <a:t>: to characterize and proof novel acceleration technologies</a:t>
              </a:r>
              <a:endParaRPr lang="he-IL" sz="20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 rot="20533915">
            <a:off x="1482351" y="3471942"/>
            <a:ext cx="31136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OLD initial Phase-II design</a:t>
            </a:r>
            <a:br>
              <a:rPr lang="en-US" sz="1600" dirty="0"/>
            </a:br>
            <a:r>
              <a:rPr lang="en-US" sz="1600" dirty="0"/>
              <a:t>[1] 30 m long accelerator</a:t>
            </a:r>
            <a:endParaRPr lang="he-IL" sz="1600" dirty="0"/>
          </a:p>
        </p:txBody>
      </p:sp>
      <p:sp>
        <p:nvSpPr>
          <p:cNvPr id="8" name="TextBox 7"/>
          <p:cNvSpPr txBox="1"/>
          <p:nvPr/>
        </p:nvSpPr>
        <p:spPr>
          <a:xfrm rot="20406794">
            <a:off x="4588811" y="2889468"/>
            <a:ext cx="13673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[2] target</a:t>
            </a:r>
            <a:endParaRPr lang="he-IL" sz="1600" dirty="0"/>
          </a:p>
        </p:txBody>
      </p:sp>
      <p:graphicFrame>
        <p:nvGraphicFramePr>
          <p:cNvPr id="21" name="Group 89"/>
          <p:cNvGraphicFramePr>
            <a:graphicFrameLocks noGrp="1"/>
          </p:cNvGraphicFramePr>
          <p:nvPr>
            <p:extLst/>
          </p:nvPr>
        </p:nvGraphicFramePr>
        <p:xfrm>
          <a:off x="76200" y="1386770"/>
          <a:ext cx="4867275" cy="158503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8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Ion Species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Protons/Deuterons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M/q ≤ 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Energy Range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– 40 MeV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Variable energy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 Range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0.04 – 5 mA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CW (and pulsed)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Maintenance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Hands-On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low beam loss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 rot="20342710">
            <a:off x="524976" y="5865345"/>
            <a:ext cx="1752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solidFill>
                  <a:srgbClr val="FF0000"/>
                </a:solidFill>
              </a:rPr>
              <a:t>In operation since 2009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342710">
            <a:off x="2343136" y="4512415"/>
            <a:ext cx="20743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solidFill>
                  <a:srgbClr val="FF0000"/>
                </a:solidFill>
              </a:rPr>
              <a:t>NEW lattice under design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342710">
            <a:off x="5096975" y="2254656"/>
            <a:ext cx="1752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solidFill>
                  <a:srgbClr val="FF0000"/>
                </a:solidFill>
              </a:rPr>
              <a:t>Planned for 2023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2292" y="5244592"/>
            <a:ext cx="1969557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SARAF-II </a:t>
            </a:r>
            <a:r>
              <a:rPr lang="en-US" sz="2000" dirty="0"/>
              <a:t>linac</a:t>
            </a:r>
            <a:br>
              <a:rPr lang="en-US" sz="2000" dirty="0"/>
            </a:br>
            <a:r>
              <a:rPr lang="en-US" sz="2000" dirty="0"/>
              <a:t>N. </a:t>
            </a:r>
            <a:r>
              <a:rPr lang="en-US" sz="2000" dirty="0" err="1"/>
              <a:t>Pichoff</a:t>
            </a:r>
            <a:r>
              <a:rPr lang="en-US" sz="2000" dirty="0"/>
              <a:t> et al. IPAC 2017</a:t>
            </a:r>
          </a:p>
        </p:txBody>
      </p:sp>
    </p:spTree>
    <p:extLst>
      <p:ext uri="{BB962C8B-B14F-4D97-AF65-F5344CB8AC3E}">
        <p14:creationId xmlns:p14="http://schemas.microsoft.com/office/powerpoint/2010/main" val="2226306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Target Hall</a:t>
            </a:r>
            <a:br>
              <a:rPr lang="en-US" sz="3200" dirty="0"/>
            </a:br>
            <a:r>
              <a:rPr lang="en-US" sz="3200" dirty="0"/>
              <a:t>(2022)</a:t>
            </a:r>
          </a:p>
        </p:txBody>
      </p:sp>
      <p:sp>
        <p:nvSpPr>
          <p:cNvPr id="20" name="מציין מיקום של מספר שקופית 1"/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1954213" cy="360362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שקף </a:t>
            </a:r>
            <a:fld id="{B5053214-8B6A-401B-AB12-B1A852618F25}" type="slidenum">
              <a:rPr lang="he-IL"/>
              <a:pPr/>
              <a:t>6</a:t>
            </a:fld>
            <a:r>
              <a:rPr lang="he-IL" dirty="0"/>
              <a:t>   </a:t>
            </a:r>
            <a:endParaRPr lang="en-US" dirty="0"/>
          </a:p>
        </p:txBody>
      </p:sp>
      <p:pic>
        <p:nvPicPr>
          <p:cNvPr id="208899" name="Picture 3" descr="General Ass-Aplication3-1206 2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704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74513" y="132421"/>
            <a:ext cx="3642811" cy="1849671"/>
            <a:chOff x="1174513" y="132421"/>
            <a:chExt cx="3642811" cy="1849671"/>
          </a:xfrm>
        </p:grpSpPr>
        <p:sp>
          <p:nvSpPr>
            <p:cNvPr id="208900" name="Text Box 12"/>
            <p:cNvSpPr txBox="1">
              <a:spLocks noChangeAspect="1" noChangeArrowheads="1"/>
            </p:cNvSpPr>
            <p:nvPr/>
          </p:nvSpPr>
          <p:spPr bwMode="auto">
            <a:xfrm>
              <a:off x="1174513" y="685800"/>
              <a:ext cx="2864087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/>
              <a:r>
                <a:rPr lang="en-US" sz="2000" b="1" dirty="0">
                  <a:solidFill>
                    <a:srgbClr val="66FF33"/>
                  </a:solidFill>
                  <a:sym typeface="Symbol" pitchFamily="18" charset="2"/>
                </a:rPr>
                <a:t> Phase-I accelerator</a:t>
              </a:r>
              <a:endParaRPr lang="en-US" sz="2000" b="1" dirty="0">
                <a:solidFill>
                  <a:srgbClr val="66FF33"/>
                </a:solidFill>
              </a:endParaRPr>
            </a:p>
          </p:txBody>
        </p:sp>
        <p:sp>
          <p:nvSpPr>
            <p:cNvPr id="208901" name="AutoShape 5"/>
            <p:cNvSpPr>
              <a:spLocks noChangeArrowheads="1"/>
            </p:cNvSpPr>
            <p:nvPr/>
          </p:nvSpPr>
          <p:spPr bwMode="auto">
            <a:xfrm rot="847901">
              <a:off x="4025162" y="132421"/>
              <a:ext cx="792162" cy="1849671"/>
            </a:xfrm>
            <a:prstGeom prst="roundRect">
              <a:avLst>
                <a:gd name="adj" fmla="val 16667"/>
              </a:avLst>
            </a:prstGeom>
            <a:noFill/>
            <a:ln w="508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e-IL" b="1" dirty="0">
                  <a:latin typeface="Times New Roman" pitchFamily="18" charset="0"/>
                </a:rPr>
                <a:t>2001</a:t>
              </a:r>
              <a:r>
                <a:rPr lang="en-US" b="1" dirty="0">
                  <a:latin typeface="Times New Roman" pitchFamily="18" charset="0"/>
                </a:rPr>
                <a:t/>
              </a:r>
              <a:br>
                <a:rPr lang="en-US" b="1" dirty="0">
                  <a:latin typeface="Times New Roman" pitchFamily="18" charset="0"/>
                </a:rPr>
              </a:br>
              <a:r>
                <a:rPr lang="he-IL" b="1" dirty="0">
                  <a:latin typeface="Times New Roman" pitchFamily="18" charset="0"/>
                </a:rPr>
                <a:t>2010</a:t>
              </a:r>
            </a:p>
            <a:p>
              <a:pPr algn="ctr"/>
              <a:endParaRPr lang="he-IL" b="1" dirty="0"/>
            </a:p>
            <a:p>
              <a:pPr algn="ctr"/>
              <a:endParaRPr lang="he-IL" b="1" dirty="0">
                <a:latin typeface="Times New Roman" pitchFamily="18" charset="0"/>
              </a:endParaRPr>
            </a:p>
            <a:p>
              <a:pPr algn="ctr"/>
              <a:endParaRPr lang="he-IL" b="1" dirty="0"/>
            </a:p>
            <a:p>
              <a:pPr algn="ctr"/>
              <a:endParaRPr lang="he-IL" b="1" dirty="0">
                <a:latin typeface="Times New Roman" pitchFamily="18" charset="0"/>
              </a:endParaRPr>
            </a:p>
            <a:p>
              <a:pPr algn="ctr"/>
              <a:endParaRPr lang="en-US" b="1" dirty="0">
                <a:latin typeface="Times New Roman" pitchFamily="18" charset="0"/>
              </a:endParaRPr>
            </a:p>
          </p:txBody>
        </p:sp>
      </p:grpSp>
      <p:sp>
        <p:nvSpPr>
          <p:cNvPr id="208903" name="AutoShape 7"/>
          <p:cNvSpPr>
            <a:spLocks noChangeArrowheads="1"/>
          </p:cNvSpPr>
          <p:nvPr/>
        </p:nvSpPr>
        <p:spPr bwMode="auto">
          <a:xfrm rot="787537">
            <a:off x="3906988" y="3764516"/>
            <a:ext cx="1727200" cy="2185987"/>
          </a:xfrm>
          <a:prstGeom prst="roundRect">
            <a:avLst>
              <a:gd name="adj" fmla="val 16667"/>
            </a:avLst>
          </a:prstGeom>
          <a:solidFill>
            <a:srgbClr val="FFFF00">
              <a:alpha val="60001"/>
            </a:srgbClr>
          </a:solidFill>
          <a:ln w="571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/>
          <a:lstStyle/>
          <a:p>
            <a:pPr algn="ctr" rtl="0"/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dirty="0"/>
              <a:t>eactor </a:t>
            </a:r>
            <a:br>
              <a:rPr lang="en-US" b="1" dirty="0"/>
            </a:br>
            <a:r>
              <a:rPr lang="en-US" b="1" dirty="0"/>
              <a:t>alternative</a:t>
            </a:r>
            <a:r>
              <a:rPr lang="en-US" b="1" dirty="0">
                <a:latin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</a:rPr>
            </a:br>
            <a:r>
              <a:rPr lang="he-IL" b="1" dirty="0">
                <a:latin typeface="Times New Roman" pitchFamily="18" charset="0"/>
              </a:rPr>
              <a:t>2014-20</a:t>
            </a:r>
            <a:r>
              <a:rPr lang="en-US" b="1" dirty="0">
                <a:latin typeface="Times New Roman" pitchFamily="18" charset="0"/>
              </a:rPr>
              <a:t>23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50938" y="1905000"/>
            <a:ext cx="3228975" cy="1597025"/>
            <a:chOff x="1150938" y="1905000"/>
            <a:chExt cx="3228975" cy="1597025"/>
          </a:xfrm>
        </p:grpSpPr>
        <p:sp>
          <p:nvSpPr>
            <p:cNvPr id="208902" name="AutoShape 6"/>
            <p:cNvSpPr>
              <a:spLocks noChangeArrowheads="1"/>
            </p:cNvSpPr>
            <p:nvPr/>
          </p:nvSpPr>
          <p:spPr bwMode="auto">
            <a:xfrm rot="847901">
              <a:off x="3587750" y="1917700"/>
              <a:ext cx="792163" cy="1584325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60001"/>
              </a:srgbClr>
            </a:solidFill>
            <a:ln w="508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Times New Roman" pitchFamily="18" charset="0"/>
                </a:rPr>
                <a:t/>
              </a:r>
              <a:br>
                <a:rPr lang="en-US" b="1" dirty="0">
                  <a:latin typeface="Times New Roman" pitchFamily="18" charset="0"/>
                </a:rPr>
              </a:br>
              <a:r>
                <a:rPr lang="he-IL" b="1" dirty="0">
                  <a:latin typeface="Times New Roman" pitchFamily="18" charset="0"/>
                </a:rPr>
                <a:t>2014</a:t>
              </a:r>
              <a:r>
                <a:rPr lang="en-US" b="1" dirty="0">
                  <a:latin typeface="Times New Roman" pitchFamily="18" charset="0"/>
                </a:rPr>
                <a:t/>
              </a:r>
              <a:br>
                <a:rPr lang="en-US" b="1" dirty="0">
                  <a:latin typeface="Times New Roman" pitchFamily="18" charset="0"/>
                </a:rPr>
              </a:br>
              <a:r>
                <a:rPr lang="he-IL" b="1" dirty="0">
                  <a:latin typeface="Times New Roman" pitchFamily="18" charset="0"/>
                </a:rPr>
                <a:t>2022</a:t>
              </a:r>
              <a:endParaRPr lang="en-US" b="1" dirty="0">
                <a:latin typeface="Times New Roman" pitchFamily="18" charset="0"/>
              </a:endParaRPr>
            </a:p>
            <a:p>
              <a:pPr algn="ctr"/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08907" name="Text Box 12"/>
            <p:cNvSpPr txBox="1">
              <a:spLocks noChangeAspect="1" noChangeArrowheads="1"/>
            </p:cNvSpPr>
            <p:nvPr/>
          </p:nvSpPr>
          <p:spPr bwMode="auto">
            <a:xfrm>
              <a:off x="1150938" y="1905000"/>
              <a:ext cx="2887662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/>
              <a:r>
                <a:rPr lang="en-US" sz="2000" b="1" dirty="0">
                  <a:solidFill>
                    <a:srgbClr val="FFFF00"/>
                  </a:solidFill>
                </a:rPr>
                <a:t>Phase-II accelerator</a:t>
              </a:r>
            </a:p>
          </p:txBody>
        </p:sp>
      </p:grpSp>
      <p:sp>
        <p:nvSpPr>
          <p:cNvPr id="208908" name="Text Box 5"/>
          <p:cNvSpPr txBox="1">
            <a:spLocks noChangeAspect="1" noChangeArrowheads="1"/>
          </p:cNvSpPr>
          <p:nvPr/>
        </p:nvSpPr>
        <p:spPr bwMode="auto">
          <a:xfrm>
            <a:off x="3495653" y="5334082"/>
            <a:ext cx="1638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diffractometer</a:t>
            </a:r>
            <a:endParaRPr lang="en-US" sz="1600" b="1" dirty="0"/>
          </a:p>
        </p:txBody>
      </p:sp>
      <p:sp>
        <p:nvSpPr>
          <p:cNvPr id="208910" name="Text Box 9"/>
          <p:cNvSpPr txBox="1">
            <a:spLocks noChangeAspect="1" noChangeArrowheads="1"/>
          </p:cNvSpPr>
          <p:nvPr/>
        </p:nvSpPr>
        <p:spPr bwMode="auto">
          <a:xfrm>
            <a:off x="1187450" y="2438400"/>
            <a:ext cx="2159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Radiopharmaceutical</a:t>
            </a:r>
            <a:endParaRPr lang="en-US" sz="1600" b="1" dirty="0"/>
          </a:p>
        </p:txBody>
      </p:sp>
      <p:sp>
        <p:nvSpPr>
          <p:cNvPr id="208913" name="Text Box 14"/>
          <p:cNvSpPr txBox="1">
            <a:spLocks noChangeAspect="1" noChangeArrowheads="1"/>
          </p:cNvSpPr>
          <p:nvPr/>
        </p:nvSpPr>
        <p:spPr bwMode="auto">
          <a:xfrm>
            <a:off x="4219553" y="4865699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Thermal n source</a:t>
            </a:r>
            <a:endParaRPr lang="en-US" sz="1400" b="1" dirty="0"/>
          </a:p>
        </p:txBody>
      </p:sp>
      <p:sp>
        <p:nvSpPr>
          <p:cNvPr id="208914" name="TextBox 21"/>
          <p:cNvSpPr txBox="1">
            <a:spLocks noChangeArrowheads="1"/>
          </p:cNvSpPr>
          <p:nvPr/>
        </p:nvSpPr>
        <p:spPr bwMode="auto">
          <a:xfrm>
            <a:off x="72390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dirty="0"/>
              <a:t>40 m</a:t>
            </a:r>
            <a:endParaRPr lang="he-IL" sz="2400" b="1" dirty="0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H="1">
            <a:off x="6931261" y="3320882"/>
            <a:ext cx="936625" cy="3529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4953000" y="54102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radiography</a:t>
            </a:r>
          </a:p>
        </p:txBody>
      </p:sp>
      <p:sp>
        <p:nvSpPr>
          <p:cNvPr id="208917" name="Text Box 7"/>
          <p:cNvSpPr txBox="1">
            <a:spLocks noChangeAspect="1" noChangeArrowheads="1"/>
          </p:cNvSpPr>
          <p:nvPr/>
        </p:nvSpPr>
        <p:spPr bwMode="auto">
          <a:xfrm>
            <a:off x="2411413" y="2708275"/>
            <a:ext cx="9779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R&amp;D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15597" y="508165"/>
            <a:ext cx="2671203" cy="12858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 rtl="0"/>
            <a:r>
              <a:rPr lang="en-US" sz="4000" b="1" dirty="0" smtClean="0">
                <a:solidFill>
                  <a:srgbClr val="006666"/>
                </a:solidFill>
                <a:latin typeface="Arial" pitchFamily="34" charset="0"/>
              </a:rPr>
              <a:t>SARAF II </a:t>
            </a:r>
            <a:r>
              <a:rPr lang="en-US" sz="4000" b="1" dirty="0">
                <a:solidFill>
                  <a:srgbClr val="006666"/>
                </a:solidFill>
                <a:latin typeface="Arial" pitchFamily="34" charset="0"/>
              </a:rPr>
              <a:t>2023</a:t>
            </a:r>
          </a:p>
        </p:txBody>
      </p:sp>
      <p:sp>
        <p:nvSpPr>
          <p:cNvPr id="23" name="Text Box 9"/>
          <p:cNvSpPr txBox="1">
            <a:spLocks noChangeAspect="1" noChangeArrowheads="1"/>
          </p:cNvSpPr>
          <p:nvPr/>
        </p:nvSpPr>
        <p:spPr bwMode="auto">
          <a:xfrm>
            <a:off x="609600" y="4191000"/>
            <a:ext cx="2159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Basic Research</a:t>
            </a:r>
            <a:endParaRPr lang="en-US" sz="1600" b="1" dirty="0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787537">
            <a:off x="4415133" y="2727304"/>
            <a:ext cx="1997078" cy="1075763"/>
          </a:xfrm>
          <a:prstGeom prst="roundRect">
            <a:avLst>
              <a:gd name="adj" fmla="val 16667"/>
            </a:avLst>
          </a:prstGeom>
          <a:solidFill>
            <a:srgbClr val="FFFF00">
              <a:alpha val="60001"/>
            </a:srgbClr>
          </a:solidFill>
          <a:ln w="571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b="1" dirty="0"/>
              <a:t>Phase I Target Room</a:t>
            </a:r>
          </a:p>
          <a:p>
            <a:pPr algn="ctr" rtl="0"/>
            <a:r>
              <a:rPr lang="en-US" b="1" dirty="0" smtClean="0">
                <a:latin typeface="Times New Roman" pitchFamily="18" charset="0"/>
              </a:rPr>
              <a:t>2016-2018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 rot="787537">
            <a:off x="3101711" y="3827681"/>
            <a:ext cx="860614" cy="1029214"/>
          </a:xfrm>
          <a:prstGeom prst="roundRect">
            <a:avLst>
              <a:gd name="adj" fmla="val 16667"/>
            </a:avLst>
          </a:prstGeom>
          <a:solidFill>
            <a:srgbClr val="FFFF00">
              <a:alpha val="60001"/>
            </a:srgbClr>
          </a:solidFill>
          <a:ln w="571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1400" b="1" dirty="0" err="1" smtClean="0"/>
              <a:t>GaIn</a:t>
            </a:r>
            <a:r>
              <a:rPr lang="en-US" sz="1400" b="1" dirty="0" smtClean="0"/>
              <a:t> Beam</a:t>
            </a:r>
          </a:p>
          <a:p>
            <a:pPr algn="ctr" rtl="0"/>
            <a:r>
              <a:rPr lang="en-US" sz="1400" b="1" dirty="0" smtClean="0"/>
              <a:t>Dump</a:t>
            </a:r>
          </a:p>
          <a:p>
            <a:pPr algn="ctr" rtl="0"/>
            <a:r>
              <a:rPr lang="en-US" sz="1400" b="1" dirty="0" smtClean="0">
                <a:latin typeface="Times New Roman" pitchFamily="18" charset="0"/>
              </a:rPr>
              <a:t>2018-2022</a:t>
            </a:r>
            <a:endParaRPr lang="en-US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28828"/>
            <a:ext cx="8229600" cy="1045801"/>
          </a:xfrm>
        </p:spPr>
        <p:txBody>
          <a:bodyPr/>
          <a:lstStyle/>
          <a:p>
            <a:pPr rtl="0"/>
            <a:r>
              <a:rPr lang="en-US" dirty="0" smtClean="0"/>
              <a:t>SARAF I (and the SARAF II area)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128792" cy="52585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49024" y="2158661"/>
            <a:ext cx="4999811" cy="1503506"/>
            <a:chOff x="1149024" y="2158661"/>
            <a:chExt cx="4999811" cy="1503506"/>
          </a:xfrm>
        </p:grpSpPr>
        <p:sp>
          <p:nvSpPr>
            <p:cNvPr id="8" name="Oval 7"/>
            <p:cNvSpPr/>
            <p:nvPr/>
          </p:nvSpPr>
          <p:spPr>
            <a:xfrm rot="21105364">
              <a:off x="1149024" y="2158661"/>
              <a:ext cx="4999811" cy="150350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20932113">
              <a:off x="1874725" y="2741051"/>
              <a:ext cx="3548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b="1" dirty="0" smtClean="0">
                  <a:solidFill>
                    <a:srgbClr val="FFFF00"/>
                  </a:solidFill>
                </a:rPr>
                <a:t>SARAF II </a:t>
              </a:r>
              <a:r>
                <a:rPr lang="en-US" sz="2400" b="1" dirty="0">
                  <a:solidFill>
                    <a:srgbClr val="FFFF00"/>
                  </a:solidFill>
                </a:rPr>
                <a:t>c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onstruction area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:\Documents and Settings\user\My Documents\danu\עבודה\SARAF\literature\conferences\linac\linac12\saraf papers\status\background material\DSC_1328 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" y="499349"/>
            <a:ext cx="911734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3567023"/>
            <a:ext cx="2514600" cy="30623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800" b="1" i="1" u="sng" dirty="0">
                <a:latin typeface="Arial" pitchFamily="34" charset="0"/>
              </a:rPr>
              <a:t>Commissioning</a:t>
            </a:r>
            <a:endParaRPr lang="en-US" sz="1400" b="1" i="1" u="sng" dirty="0">
              <a:latin typeface="Arial" pitchFamily="34" charset="0"/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sz="1400" b="1" i="1" dirty="0">
                <a:latin typeface="Arial" pitchFamily="34" charset="0"/>
              </a:rPr>
              <a:t>A. </a:t>
            </a:r>
            <a:r>
              <a:rPr lang="en-US" sz="1400" b="1" i="1" dirty="0" err="1">
                <a:latin typeface="Arial" pitchFamily="34" charset="0"/>
              </a:rPr>
              <a:t>Nagler</a:t>
            </a:r>
            <a:r>
              <a:rPr lang="en-US" sz="1400" b="1" i="1" dirty="0">
                <a:latin typeface="Arial" pitchFamily="34" charset="0"/>
              </a:rPr>
              <a:t>, </a:t>
            </a:r>
            <a:r>
              <a:rPr lang="en-US" sz="1400" b="1" i="1" dirty="0" err="1" smtClean="0">
                <a:latin typeface="Arial" pitchFamily="34" charset="0"/>
              </a:rPr>
              <a:t>Linac</a:t>
            </a:r>
            <a:r>
              <a:rPr lang="en-US" sz="1400" b="1" i="1" dirty="0" smtClean="0">
                <a:latin typeface="Arial" pitchFamily="34" charset="0"/>
              </a:rPr>
              <a:t> 2006</a:t>
            </a:r>
            <a:r>
              <a:rPr lang="en-US" sz="1400" b="1" i="1" dirty="0">
                <a:latin typeface="Arial" pitchFamily="34" charset="0"/>
              </a:rPr>
              <a:t/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K. </a:t>
            </a:r>
            <a:r>
              <a:rPr lang="en-US" sz="1400" b="1" i="1" dirty="0" err="1">
                <a:latin typeface="Arial" pitchFamily="34" charset="0"/>
              </a:rPr>
              <a:t>Dunkel</a:t>
            </a:r>
            <a:r>
              <a:rPr lang="en-US" sz="1400" b="1" i="1" dirty="0">
                <a:latin typeface="Arial" pitchFamily="34" charset="0"/>
              </a:rPr>
              <a:t>, PAC 2007 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C. </a:t>
            </a:r>
            <a:r>
              <a:rPr lang="en-US" sz="1400" b="1" i="1" dirty="0" err="1">
                <a:latin typeface="Arial" pitchFamily="34" charset="0"/>
              </a:rPr>
              <a:t>Piel</a:t>
            </a:r>
            <a:r>
              <a:rPr lang="en-US" sz="1400" b="1" i="1" dirty="0">
                <a:latin typeface="Arial" pitchFamily="34" charset="0"/>
              </a:rPr>
              <a:t>, PAC 2007 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C. </a:t>
            </a:r>
            <a:r>
              <a:rPr lang="en-US" sz="1400" b="1" i="1" dirty="0" err="1">
                <a:latin typeface="Arial" pitchFamily="34" charset="0"/>
              </a:rPr>
              <a:t>Piel</a:t>
            </a:r>
            <a:r>
              <a:rPr lang="en-US" sz="1400" b="1" i="1" dirty="0">
                <a:latin typeface="Arial" pitchFamily="34" charset="0"/>
              </a:rPr>
              <a:t>, EPAC 2008     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A. </a:t>
            </a:r>
            <a:r>
              <a:rPr lang="en-US" sz="1400" b="1" i="1" dirty="0" err="1">
                <a:latin typeface="Arial" pitchFamily="34" charset="0"/>
              </a:rPr>
              <a:t>Nagler</a:t>
            </a:r>
            <a:r>
              <a:rPr lang="en-US" sz="1400" b="1" i="1" dirty="0">
                <a:latin typeface="Arial" pitchFamily="34" charset="0"/>
              </a:rPr>
              <a:t>, </a:t>
            </a:r>
            <a:r>
              <a:rPr lang="en-US" sz="1400" b="1" i="1" dirty="0" err="1">
                <a:latin typeface="Arial" pitchFamily="34" charset="0"/>
              </a:rPr>
              <a:t>Linac</a:t>
            </a:r>
            <a:r>
              <a:rPr lang="en-US" sz="1400" b="1" i="1" dirty="0">
                <a:latin typeface="Arial" pitchFamily="34" charset="0"/>
              </a:rPr>
              <a:t> 2008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J. </a:t>
            </a:r>
            <a:r>
              <a:rPr lang="en-US" sz="1400" b="1" i="1" dirty="0" err="1">
                <a:latin typeface="Arial" pitchFamily="34" charset="0"/>
              </a:rPr>
              <a:t>Rodnizki</a:t>
            </a:r>
            <a:r>
              <a:rPr lang="en-US" sz="1400" b="1" i="1" dirty="0">
                <a:latin typeface="Arial" pitchFamily="34" charset="0"/>
              </a:rPr>
              <a:t>, EPAC 2008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J. </a:t>
            </a:r>
            <a:r>
              <a:rPr lang="en-US" sz="1400" b="1" i="1" dirty="0" err="1">
                <a:latin typeface="Arial" pitchFamily="34" charset="0"/>
              </a:rPr>
              <a:t>Rodnizki</a:t>
            </a:r>
            <a:r>
              <a:rPr lang="en-US" sz="1400" b="1" i="1" dirty="0">
                <a:latin typeface="Arial" pitchFamily="34" charset="0"/>
              </a:rPr>
              <a:t>, HB 2008    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I. </a:t>
            </a:r>
            <a:r>
              <a:rPr lang="en-US" sz="1400" b="1" i="1" dirty="0" err="1">
                <a:latin typeface="Arial" pitchFamily="34" charset="0"/>
              </a:rPr>
              <a:t>Mardor</a:t>
            </a:r>
            <a:r>
              <a:rPr lang="en-US" sz="1400" b="1" i="1" dirty="0">
                <a:latin typeface="Arial" pitchFamily="34" charset="0"/>
              </a:rPr>
              <a:t>, PAC 2009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A. Perry, SRF 2009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I. </a:t>
            </a:r>
            <a:r>
              <a:rPr lang="en-US" sz="1400" b="1" i="1" dirty="0" err="1">
                <a:latin typeface="Arial" pitchFamily="34" charset="0"/>
              </a:rPr>
              <a:t>Mardor</a:t>
            </a:r>
            <a:r>
              <a:rPr lang="en-US" sz="1400" b="1" i="1" dirty="0">
                <a:latin typeface="Arial" pitchFamily="34" charset="0"/>
              </a:rPr>
              <a:t>, SRF 2009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L. </a:t>
            </a:r>
            <a:r>
              <a:rPr lang="en-US" sz="1400" b="1" i="1" dirty="0" err="1">
                <a:latin typeface="Arial" pitchFamily="34" charset="0"/>
              </a:rPr>
              <a:t>Weissman</a:t>
            </a:r>
            <a:r>
              <a:rPr lang="en-US" sz="1400" b="1" i="1" dirty="0">
                <a:latin typeface="Arial" pitchFamily="34" charset="0"/>
              </a:rPr>
              <a:t>, DIPAC 2009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L. </a:t>
            </a:r>
            <a:r>
              <a:rPr lang="en-US" sz="1400" b="1" i="1" dirty="0" err="1">
                <a:latin typeface="Arial" pitchFamily="34" charset="0"/>
              </a:rPr>
              <a:t>Weissman</a:t>
            </a:r>
            <a:r>
              <a:rPr lang="en-US" sz="1400" b="1" i="1" dirty="0">
                <a:latin typeface="Arial" pitchFamily="34" charset="0"/>
              </a:rPr>
              <a:t>, </a:t>
            </a:r>
            <a:r>
              <a:rPr lang="en-US" sz="1400" b="1" i="1" dirty="0" err="1">
                <a:latin typeface="Arial" pitchFamily="34" charset="0"/>
              </a:rPr>
              <a:t>Linac</a:t>
            </a:r>
            <a:r>
              <a:rPr lang="en-US" sz="1400" b="1" i="1" dirty="0">
                <a:latin typeface="Arial" pitchFamily="34" charset="0"/>
              </a:rPr>
              <a:t> 2010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0" y="4859685"/>
            <a:ext cx="2895600" cy="176971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800" b="1" i="1" u="sng" dirty="0">
                <a:latin typeface="Arial" pitchFamily="34" charset="0"/>
              </a:rPr>
              <a:t>Operation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1400" b="1" i="1" dirty="0">
                <a:latin typeface="Arial" pitchFamily="34" charset="0"/>
              </a:rPr>
              <a:t>D. </a:t>
            </a:r>
            <a:r>
              <a:rPr lang="en-US" sz="1400" b="1" i="1" dirty="0" err="1">
                <a:latin typeface="Arial" pitchFamily="34" charset="0"/>
              </a:rPr>
              <a:t>Berkovits</a:t>
            </a:r>
            <a:r>
              <a:rPr lang="en-US" sz="1400" b="1" i="1" dirty="0">
                <a:latin typeface="Arial" pitchFamily="34" charset="0"/>
              </a:rPr>
              <a:t>, </a:t>
            </a:r>
            <a:r>
              <a:rPr lang="en-US" sz="1400" b="1" i="1" dirty="0" err="1">
                <a:latin typeface="Arial" pitchFamily="34" charset="0"/>
              </a:rPr>
              <a:t>Linac</a:t>
            </a:r>
            <a:r>
              <a:rPr lang="en-US" sz="1400" b="1" i="1" dirty="0">
                <a:latin typeface="Arial" pitchFamily="34" charset="0"/>
              </a:rPr>
              <a:t> 2012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L. </a:t>
            </a:r>
            <a:r>
              <a:rPr lang="en-US" sz="1400" b="1" i="1" dirty="0" err="1">
                <a:latin typeface="Arial" pitchFamily="34" charset="0"/>
              </a:rPr>
              <a:t>Weissman</a:t>
            </a:r>
            <a:r>
              <a:rPr lang="en-US" sz="1400" b="1" i="1" dirty="0">
                <a:latin typeface="Arial" pitchFamily="34" charset="0"/>
              </a:rPr>
              <a:t>, </a:t>
            </a:r>
            <a:r>
              <a:rPr lang="en-US" sz="1400" b="1" i="1" dirty="0" err="1">
                <a:latin typeface="Arial" pitchFamily="34" charset="0"/>
              </a:rPr>
              <a:t>RuPAC</a:t>
            </a:r>
            <a:r>
              <a:rPr lang="en-US" sz="1400" b="1" i="1" dirty="0">
                <a:latin typeface="Arial" pitchFamily="34" charset="0"/>
              </a:rPr>
              <a:t> 2012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A. </a:t>
            </a:r>
            <a:r>
              <a:rPr lang="en-US" sz="1400" b="1" i="1" dirty="0" err="1">
                <a:latin typeface="Arial" pitchFamily="34" charset="0"/>
              </a:rPr>
              <a:t>Kreisel</a:t>
            </a:r>
            <a:r>
              <a:rPr lang="en-US" sz="1400" b="1" i="1" dirty="0">
                <a:latin typeface="Arial" pitchFamily="34" charset="0"/>
              </a:rPr>
              <a:t>, </a:t>
            </a:r>
            <a:r>
              <a:rPr lang="en-US" sz="1400" b="1" i="1" dirty="0" err="1">
                <a:latin typeface="Arial" pitchFamily="34" charset="0"/>
              </a:rPr>
              <a:t>Linac</a:t>
            </a:r>
            <a:r>
              <a:rPr lang="en-US" sz="1400" b="1" i="1" dirty="0">
                <a:latin typeface="Arial" pitchFamily="34" charset="0"/>
              </a:rPr>
              <a:t> 2014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L. </a:t>
            </a:r>
            <a:r>
              <a:rPr lang="en-US" sz="1400" b="1" i="1" dirty="0" err="1">
                <a:latin typeface="Arial" pitchFamily="34" charset="0"/>
              </a:rPr>
              <a:t>Weissman</a:t>
            </a:r>
            <a:r>
              <a:rPr lang="en-US" sz="1400" b="1" i="1" dirty="0">
                <a:latin typeface="Arial" pitchFamily="34" charset="0"/>
              </a:rPr>
              <a:t>, WAO 2014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L. </a:t>
            </a:r>
            <a:r>
              <a:rPr lang="en-US" sz="1400" b="1" i="1" dirty="0" err="1">
                <a:latin typeface="Arial" pitchFamily="34" charset="0"/>
              </a:rPr>
              <a:t>Weissman</a:t>
            </a:r>
            <a:r>
              <a:rPr lang="en-US" sz="1400" b="1" i="1" dirty="0">
                <a:latin typeface="Arial" pitchFamily="34" charset="0"/>
              </a:rPr>
              <a:t>, JINST 2014</a:t>
            </a:r>
            <a:br>
              <a:rPr lang="en-US" sz="1400" b="1" i="1" dirty="0">
                <a:latin typeface="Arial" pitchFamily="34" charset="0"/>
              </a:rPr>
            </a:br>
            <a:r>
              <a:rPr lang="en-US" sz="1400" b="1" i="1" dirty="0">
                <a:latin typeface="Arial" pitchFamily="34" charset="0"/>
              </a:rPr>
              <a:t>L. </a:t>
            </a:r>
            <a:r>
              <a:rPr lang="en-US" sz="1400" b="1" i="1" dirty="0" err="1">
                <a:latin typeface="Arial" pitchFamily="34" charset="0"/>
              </a:rPr>
              <a:t>Weissman</a:t>
            </a:r>
            <a:r>
              <a:rPr lang="en-US" sz="1400" b="1" i="1" dirty="0">
                <a:latin typeface="Arial" pitchFamily="34" charset="0"/>
              </a:rPr>
              <a:t>, JINST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6608433"/>
            <a:ext cx="66294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/>
              <a:t>… see therein several contributions </a:t>
            </a:r>
            <a:r>
              <a:rPr lang="en-US" sz="1200" dirty="0" smtClean="0"/>
              <a:t>regarding </a:t>
            </a:r>
            <a:r>
              <a:rPr lang="en-US" sz="1200" dirty="0"/>
              <a:t>components design, upgrades and </a:t>
            </a:r>
            <a:r>
              <a:rPr lang="en-US" sz="1200" dirty="0" smtClean="0"/>
              <a:t>developments</a:t>
            </a:r>
            <a:endParaRPr lang="he-IL" sz="1200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57090"/>
              </p:ext>
            </p:extLst>
          </p:nvPr>
        </p:nvGraphicFramePr>
        <p:xfrm>
          <a:off x="6339557" y="4754233"/>
          <a:ext cx="2149449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dirty="0"/>
                        <a:t>1 CW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dirty="0"/>
                        <a:t>2 CW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dirty="0" smtClean="0"/>
                        <a:t>1 (10%)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dirty="0"/>
                        <a:t>1.1 CW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99" y="0"/>
            <a:ext cx="904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2800" dirty="0" smtClean="0"/>
              <a:t>SARAF-I on site </a:t>
            </a:r>
            <a:r>
              <a:rPr lang="en-US" dirty="0" smtClean="0"/>
              <a:t>collaboration with Research Instruments (formerly </a:t>
            </a:r>
            <a:r>
              <a:rPr lang="en-US" dirty="0" err="1" smtClean="0"/>
              <a:t>Accel</a:t>
            </a:r>
            <a:r>
              <a:rPr lang="en-US" dirty="0" smtClean="0"/>
              <a:t> Instruments)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LiLiT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90613"/>
            <a:ext cx="34559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5" descr="LiLiT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30956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Box 7"/>
          <p:cNvSpPr txBox="1">
            <a:spLocks noChangeArrowheads="1"/>
          </p:cNvSpPr>
          <p:nvPr/>
        </p:nvSpPr>
        <p:spPr bwMode="auto">
          <a:xfrm>
            <a:off x="-5557" y="4881336"/>
            <a:ext cx="61071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66"/>
                </a:solidFill>
              </a:rPr>
              <a:t>peak power areal density:  ̴  2.5 kW/cm</a:t>
            </a:r>
            <a:r>
              <a:rPr lang="en-US" altLang="en-US" baseline="30000" dirty="0">
                <a:solidFill>
                  <a:srgbClr val="000066"/>
                </a:solidFill>
              </a:rPr>
              <a:t>2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66"/>
                </a:solidFill>
              </a:rPr>
              <a:t>peak power volume density protons:  ̴  0.5 MW/cm</a:t>
            </a:r>
            <a:r>
              <a:rPr lang="en-US" altLang="en-US" baseline="30000" dirty="0">
                <a:solidFill>
                  <a:srgbClr val="000066"/>
                </a:solidFill>
              </a:rPr>
              <a:t>3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66"/>
                </a:solidFill>
              </a:rPr>
              <a:t>peak power volume density electrons:  ̴  2 MW/cm</a:t>
            </a:r>
            <a:r>
              <a:rPr lang="en-US" altLang="en-US" baseline="30000" dirty="0">
                <a:solidFill>
                  <a:srgbClr val="000066"/>
                </a:solidFill>
              </a:rPr>
              <a:t>3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 baseline="30000" dirty="0">
              <a:solidFill>
                <a:srgbClr val="000066"/>
              </a:solidFill>
            </a:endParaRPr>
          </a:p>
        </p:txBody>
      </p:sp>
      <p:sp>
        <p:nvSpPr>
          <p:cNvPr id="98309" name="TextBox 6"/>
          <p:cNvSpPr txBox="1">
            <a:spLocks noChangeArrowheads="1"/>
          </p:cNvSpPr>
          <p:nvPr/>
        </p:nvSpPr>
        <p:spPr bwMode="auto">
          <a:xfrm>
            <a:off x="5495404" y="5591399"/>
            <a:ext cx="3193504" cy="71096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en-US" sz="1400" dirty="0"/>
              <a:t>S. Halfon et al., RSI </a:t>
            </a:r>
            <a:r>
              <a:rPr lang="en-US" sz="1400" dirty="0"/>
              <a:t>84, 123507 (2013) </a:t>
            </a:r>
          </a:p>
          <a:p>
            <a: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en-US" sz="1400" dirty="0"/>
              <a:t>S. Halfon et al., RSI </a:t>
            </a:r>
            <a:r>
              <a:rPr lang="en-US" sz="1400" dirty="0"/>
              <a:t>85, 056105 (2014)</a:t>
            </a:r>
            <a:endParaRPr lang="en-US" sz="1400" baseline="-25000" dirty="0"/>
          </a:p>
          <a:p>
            <a: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S. Halfon et al., ARI 106, 57 (2015)</a:t>
            </a:r>
          </a:p>
        </p:txBody>
      </p:sp>
      <p:sp>
        <p:nvSpPr>
          <p:cNvPr id="98310" name="Rectangle 8"/>
          <p:cNvSpPr>
            <a:spLocks noChangeArrowheads="1"/>
          </p:cNvSpPr>
          <p:nvPr/>
        </p:nvSpPr>
        <p:spPr bwMode="auto">
          <a:xfrm>
            <a:off x="900113" y="4241210"/>
            <a:ext cx="3076227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Incident beam power:   ̴2-3 kW</a:t>
            </a:r>
          </a:p>
        </p:txBody>
      </p:sp>
      <p:sp>
        <p:nvSpPr>
          <p:cNvPr id="98311" name="Text Box 4"/>
          <p:cNvSpPr txBox="1">
            <a:spLocks noChangeArrowheads="1"/>
          </p:cNvSpPr>
          <p:nvPr/>
        </p:nvSpPr>
        <p:spPr bwMode="auto">
          <a:xfrm>
            <a:off x="1066800" y="5873750"/>
            <a:ext cx="3232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FF0000"/>
                </a:solidFill>
              </a:rPr>
              <a:t>I</a:t>
            </a:r>
            <a:r>
              <a:rPr lang="en-US" altLang="en-US" sz="2800" i="1" baseline="-25000" dirty="0">
                <a:solidFill>
                  <a:srgbClr val="FF0000"/>
                </a:solidFill>
              </a:rPr>
              <a:t>p</a:t>
            </a:r>
            <a:r>
              <a:rPr lang="en-US" altLang="en-US" sz="2400" i="1" dirty="0">
                <a:solidFill>
                  <a:srgbClr val="FF0000"/>
                </a:solidFill>
              </a:rPr>
              <a:t> = 1-2 mA, 1.91 MeV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FF0000"/>
                </a:solidFill>
              </a:rPr>
              <a:t>I</a:t>
            </a:r>
            <a:r>
              <a:rPr lang="en-US" altLang="en-US" sz="2800" i="1" baseline="-25000" dirty="0">
                <a:solidFill>
                  <a:srgbClr val="FF0000"/>
                </a:solidFill>
              </a:rPr>
              <a:t>n</a:t>
            </a:r>
            <a:r>
              <a:rPr lang="en-US" altLang="en-US" sz="2400" i="1" dirty="0">
                <a:solidFill>
                  <a:srgbClr val="FF0000"/>
                </a:solidFill>
              </a:rPr>
              <a:t> &lt; 3 - 5 × 10</a:t>
            </a:r>
            <a:r>
              <a:rPr lang="en-US" altLang="en-US" sz="2800" i="1" baseline="30000" dirty="0">
                <a:solidFill>
                  <a:srgbClr val="FF0000"/>
                </a:solidFill>
              </a:rPr>
              <a:t>10</a:t>
            </a:r>
            <a:r>
              <a:rPr lang="en-US" altLang="en-US" sz="2400" i="1" dirty="0">
                <a:solidFill>
                  <a:srgbClr val="FF0000"/>
                </a:solidFill>
              </a:rPr>
              <a:t> n/s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>
            <a:off x="2133600" y="4038600"/>
            <a:ext cx="9144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30400" y="3999468"/>
            <a:ext cx="10187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18 mm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21" y="6289675"/>
            <a:ext cx="4256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Thanks to J. Nolen, C. Reed &amp; Y. </a:t>
            </a:r>
            <a:r>
              <a:rPr kumimoji="0" lang="en-US" altLang="he-I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Momozaki</a:t>
            </a:r>
            <a:r>
              <a:rPr kumimoji="0" lang="en-US" alt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(ANL)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the help with design and training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1662" y="21960"/>
            <a:ext cx="8218488" cy="7794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altLang="en-US" dirty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Liquid Lithium Target (</a:t>
            </a:r>
            <a:r>
              <a:rPr lang="en-US" altLang="en-US" dirty="0" err="1">
                <a:solidFill>
                  <a:srgbClr val="006666"/>
                </a:solidFill>
                <a:latin typeface="+mn-lt"/>
                <a:ea typeface="+mn-ea"/>
                <a:cs typeface="+mn-cs"/>
              </a:rPr>
              <a:t>LiLiT</a:t>
            </a:r>
            <a:r>
              <a:rPr lang="en-US" altLang="en-US" dirty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) overview</a:t>
            </a:r>
            <a:endParaRPr lang="he-IL" altLang="en-US" dirty="0">
              <a:solidFill>
                <a:srgbClr val="0066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5E77-3A9B-40A4-8B0F-8B6D32E5A847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4139952" y="720795"/>
            <a:ext cx="176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SARAF I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381915"/>
      </p:ext>
    </p:extLst>
  </p:cSld>
  <p:clrMapOvr>
    <a:masterClrMapping/>
  </p:clrMapOvr>
  <p:transition advTm="7612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שורק חדש">
  <a:themeElements>
    <a:clrScheme name="שורק חד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שורק חדש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שורק חד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12437</TotalTime>
  <Words>2263</Words>
  <Application>Microsoft Office PowerPoint</Application>
  <PresentationFormat>On-screen Show (4:3)</PresentationFormat>
  <Paragraphs>424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ＭＳ Ｐゴシック</vt:lpstr>
      <vt:lpstr>Arial</vt:lpstr>
      <vt:lpstr>ArialMT</vt:lpstr>
      <vt:lpstr>Calibri</vt:lpstr>
      <vt:lpstr>Symbol</vt:lpstr>
      <vt:lpstr>Times New Roman</vt:lpstr>
      <vt:lpstr>Wingdings</vt:lpstr>
      <vt:lpstr>Office Theme</vt:lpstr>
      <vt:lpstr>25_שורק חדש</vt:lpstr>
      <vt:lpstr>On the way to a  world-competitive  fission fragment facility at SARAF</vt:lpstr>
      <vt:lpstr>Outline</vt:lpstr>
      <vt:lpstr>PowerPoint Presentation</vt:lpstr>
      <vt:lpstr>SARAF – Soreq Applied Research Accelerator Facility</vt:lpstr>
      <vt:lpstr>SARAF concept and top level requirements </vt:lpstr>
      <vt:lpstr>Target Hall (2022)</vt:lpstr>
      <vt:lpstr>SARAF I (and the SARAF II area)</vt:lpstr>
      <vt:lpstr>PowerPoint Presentation</vt:lpstr>
      <vt:lpstr>PowerPoint Presentation</vt:lpstr>
      <vt:lpstr>PowerPoint Presentation</vt:lpstr>
      <vt:lpstr>LiLiT at SARAF I beam corridor (1/2)</vt:lpstr>
      <vt:lpstr>LiLiT at SARAF I beam corridor (2/2)</vt:lpstr>
      <vt:lpstr>SARAF I - LiLiT nucleosynthesis research program</vt:lpstr>
      <vt:lpstr>Neutron θ=0° flux at SARAF I and II</vt:lpstr>
      <vt:lpstr>Spallation vs. stripping neutron spectra</vt:lpstr>
      <vt:lpstr>The Science at SARAF (Phases I, II)</vt:lpstr>
      <vt:lpstr>Fission fragments research potential at SARAF</vt:lpstr>
      <vt:lpstr>PowerPoint Presentation</vt:lpstr>
      <vt:lpstr>SARAF-II n-rich facility layout</vt:lpstr>
      <vt:lpstr>Conceptual layout for the SARAF Ion Catcher</vt:lpstr>
      <vt:lpstr>Target Hall (2022)</vt:lpstr>
      <vt:lpstr>Possible SARAF Fission Fragment Facility Layout Top View</vt:lpstr>
      <vt:lpstr>PowerPoint Presentation</vt:lpstr>
      <vt:lpstr>Expected fission fragment rate from the SARAF II Liquid GaIn beam dump (1)</vt:lpstr>
      <vt:lpstr>Expected fission fragment rate from the SARAF II Liquid GaIn beam dump (2)</vt:lpstr>
      <vt:lpstr>SARAF II n-rich isotope production rates</vt:lpstr>
      <vt:lpstr>Handling of SARAF-II high rates at an ion catcher</vt:lpstr>
      <vt:lpstr>Perspective – FRIB expected rates</vt:lpstr>
      <vt:lpstr>SARAF II / FRIB rates ratio</vt:lpstr>
      <vt:lpstr>Impact of nuclear properties on the r-process</vt:lpstr>
      <vt:lpstr>Impact of nuclear properties on the r-process</vt:lpstr>
      <vt:lpstr>Impact of nuclear properties on the r-process</vt:lpstr>
      <vt:lpstr>Nuclear properties of n-rich isotopes at SARAF-II</vt:lpstr>
      <vt:lpstr>Acknowledgements</vt:lpstr>
      <vt:lpstr>Summary and Outlook</vt:lpstr>
    </vt:vector>
  </TitlesOfParts>
  <Company>SOREQ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Multi-neutron emission of neutron rich exotic isotopes</dc:title>
  <dc:creator>mardor</dc:creator>
  <cp:lastModifiedBy>Israel Mardor</cp:lastModifiedBy>
  <cp:revision>1160</cp:revision>
  <cp:lastPrinted>2016-03-24T07:40:25Z</cp:lastPrinted>
  <dcterms:created xsi:type="dcterms:W3CDTF">2016-02-02T18:58:29Z</dcterms:created>
  <dcterms:modified xsi:type="dcterms:W3CDTF">2019-07-18T19:38:38Z</dcterms:modified>
</cp:coreProperties>
</file>