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33"/>
  </p:notesMasterIdLst>
  <p:sldIdLst>
    <p:sldId id="256" r:id="rId2"/>
    <p:sldId id="299" r:id="rId3"/>
    <p:sldId id="333" r:id="rId4"/>
    <p:sldId id="334" r:id="rId5"/>
    <p:sldId id="335" r:id="rId6"/>
    <p:sldId id="359" r:id="rId7"/>
    <p:sldId id="347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8" r:id="rId20"/>
    <p:sldId id="349" r:id="rId21"/>
    <p:sldId id="352" r:id="rId22"/>
    <p:sldId id="350" r:id="rId23"/>
    <p:sldId id="351" r:id="rId24"/>
    <p:sldId id="353" r:id="rId25"/>
    <p:sldId id="354" r:id="rId26"/>
    <p:sldId id="357" r:id="rId27"/>
    <p:sldId id="358" r:id="rId28"/>
    <p:sldId id="361" r:id="rId29"/>
    <p:sldId id="360" r:id="rId30"/>
    <p:sldId id="362" r:id="rId31"/>
    <p:sldId id="363" r:id="rId3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佐藤蒼" initials="佐藤蒼" lastIdx="1" clrIdx="0">
    <p:extLst>
      <p:ext uri="{19B8F6BF-5375-455C-9EA6-DF929625EA0E}">
        <p15:presenceInfo xmlns:p15="http://schemas.microsoft.com/office/powerpoint/2012/main" userId="ce7d25b881c77a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8EFA00"/>
    <a:srgbClr val="FFFFFF"/>
    <a:srgbClr val="00B001"/>
    <a:srgbClr val="FFD4EB"/>
    <a:srgbClr val="5286E3"/>
    <a:srgbClr val="0096FF"/>
    <a:srgbClr val="FFF9D8"/>
    <a:srgbClr val="D1FFD1"/>
    <a:srgbClr val="D1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42"/>
    <p:restoredTop sz="96000"/>
  </p:normalViewPr>
  <p:slideViewPr>
    <p:cSldViewPr snapToGrid="0" snapToObjects="1">
      <p:cViewPr varScale="1">
        <p:scale>
          <a:sx n="117" d="100"/>
          <a:sy n="117" d="100"/>
        </p:scale>
        <p:origin x="8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8BEE2-D5DC-2248-8E26-28A972442C0C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17F6E-D412-014D-8BA5-1D5D7BE1D2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99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166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052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266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007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80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130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602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044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645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934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73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46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564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06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967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246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964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3236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030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61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26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82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367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43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13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436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661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094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17F6E-D412-014D-8BA5-1D5D7BE1D25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32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4E72-14A2-074E-ADAA-42D167134298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153-83CE-514F-978A-963B5C006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10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4E72-14A2-074E-ADAA-42D167134298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153-83CE-514F-978A-963B5C006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57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4E72-14A2-074E-ADAA-42D167134298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153-83CE-514F-978A-963B5C006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2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4E72-14A2-074E-ADAA-42D167134298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153-83CE-514F-978A-963B5C006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93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4E72-14A2-074E-ADAA-42D167134298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153-83CE-514F-978A-963B5C006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28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4E72-14A2-074E-ADAA-42D167134298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153-83CE-514F-978A-963B5C006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49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4E72-14A2-074E-ADAA-42D167134298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153-83CE-514F-978A-963B5C006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21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4E72-14A2-074E-ADAA-42D167134298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153-83CE-514F-978A-963B5C006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68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4E72-14A2-074E-ADAA-42D167134298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153-83CE-514F-978A-963B5C006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1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4E72-14A2-074E-ADAA-42D167134298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153-83CE-514F-978A-963B5C006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59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4E72-14A2-074E-ADAA-42D167134298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6153-83CE-514F-978A-963B5C006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56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44E72-14A2-074E-ADAA-42D167134298}" type="datetimeFigureOut">
              <a:rPr kumimoji="1" lang="ja-JP" altLang="en-US" smtClean="0"/>
              <a:t>2019/7/18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C6153-83CE-514F-978A-963B5C006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99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85514DD-DBD2-B44B-B78F-5A32813D8D88}"/>
              </a:ext>
            </a:extLst>
          </p:cNvPr>
          <p:cNvSpPr/>
          <p:nvPr/>
        </p:nvSpPr>
        <p:spPr>
          <a:xfrm>
            <a:off x="0" y="6329011"/>
            <a:ext cx="9144000" cy="528047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5A43CA05-8A99-B743-A967-4CACADE71219}"/>
              </a:ext>
            </a:extLst>
          </p:cNvPr>
          <p:cNvSpPr txBox="1">
            <a:spLocks/>
          </p:cNvSpPr>
          <p:nvPr/>
        </p:nvSpPr>
        <p:spPr>
          <a:xfrm>
            <a:off x="6830927" y="6408671"/>
            <a:ext cx="2528234" cy="368726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rgbClr val="FFFFFF"/>
                </a:solidFill>
              </a:rPr>
              <a:t>July 18, 2019</a:t>
            </a: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E67107-2ED2-9F42-8828-12523005D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43430"/>
            <a:ext cx="8857527" cy="1373725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Improvement of a dc-to-pulse conversion efficiency of FRAC</a:t>
            </a:r>
            <a:endParaRPr lang="ja-JP" altLang="en-US" sz="40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90F6D2-7726-4942-B83B-DA643172C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122" y="2839768"/>
            <a:ext cx="7213922" cy="1156748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S. Sato</a:t>
            </a:r>
            <a:r>
              <a:rPr lang="en-US" altLang="ja-JP" sz="2800" baseline="30000" dirty="0"/>
              <a:t>1</a:t>
            </a:r>
            <a:endParaRPr lang="en-US" altLang="ja-JP" sz="2800" dirty="0"/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505036F9-FA29-454E-8558-B80C0F137B72}"/>
              </a:ext>
            </a:extLst>
          </p:cNvPr>
          <p:cNvSpPr txBox="1">
            <a:spLocks/>
          </p:cNvSpPr>
          <p:nvPr/>
        </p:nvSpPr>
        <p:spPr>
          <a:xfrm>
            <a:off x="881122" y="3249798"/>
            <a:ext cx="7213922" cy="115674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/>
              <a:t>M. Wakasugi</a:t>
            </a:r>
            <a:r>
              <a:rPr lang="en-US" altLang="ja-JP" sz="2800" baseline="30000" dirty="0"/>
              <a:t>2</a:t>
            </a:r>
            <a:r>
              <a:rPr lang="en-US" altLang="ja-JP" sz="2800" dirty="0"/>
              <a:t>, T. Ohnishi</a:t>
            </a:r>
            <a:r>
              <a:rPr lang="en-US" altLang="ja-JP" sz="2800" baseline="30000" dirty="0"/>
              <a:t>2</a:t>
            </a:r>
            <a:r>
              <a:rPr lang="en-US" altLang="ja-JP" sz="2800" dirty="0"/>
              <a:t>,</a:t>
            </a:r>
          </a:p>
          <a:p>
            <a:r>
              <a:rPr lang="en-US" altLang="ja-JP" sz="2800" dirty="0"/>
              <a:t>M. Watanabe</a:t>
            </a:r>
            <a:r>
              <a:rPr lang="en-US" altLang="ja-JP" sz="2800" baseline="30000" dirty="0"/>
              <a:t>2</a:t>
            </a:r>
            <a:r>
              <a:rPr lang="en-US" altLang="ja-JP" sz="2800" dirty="0"/>
              <a:t>, A. Enokizono</a:t>
            </a:r>
            <a:r>
              <a:rPr lang="en-US" altLang="ja-JP" sz="2800" baseline="30000" dirty="0"/>
              <a:t>2</a:t>
            </a:r>
            <a:r>
              <a:rPr lang="en-US" altLang="ja-JP" sz="2800" dirty="0"/>
              <a:t> K. Kurita</a:t>
            </a:r>
            <a:r>
              <a:rPr lang="en-US" altLang="ja-JP" sz="2800" baseline="30000" dirty="0"/>
              <a:t>1</a:t>
            </a:r>
            <a:endParaRPr lang="ja-JP" altLang="en-US" sz="2800"/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2DB93DA5-0764-8744-9101-1537182BF078}"/>
              </a:ext>
            </a:extLst>
          </p:cNvPr>
          <p:cNvSpPr txBox="1">
            <a:spLocks/>
          </p:cNvSpPr>
          <p:nvPr/>
        </p:nvSpPr>
        <p:spPr>
          <a:xfrm>
            <a:off x="881122" y="4758039"/>
            <a:ext cx="7213922" cy="115674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aseline="30000" dirty="0"/>
              <a:t>1</a:t>
            </a:r>
            <a:r>
              <a:rPr lang="en-US" altLang="ja-JP" sz="2800" dirty="0"/>
              <a:t>Department of Physics, </a:t>
            </a:r>
            <a:r>
              <a:rPr lang="en-US" altLang="ja-JP" sz="2800" dirty="0" err="1"/>
              <a:t>Rikkyo</a:t>
            </a:r>
            <a:r>
              <a:rPr lang="en-US" altLang="ja-JP" sz="2800" dirty="0"/>
              <a:t> University</a:t>
            </a:r>
            <a:endParaRPr lang="en-US" altLang="ja-JP" sz="2800" baseline="30000" dirty="0"/>
          </a:p>
          <a:p>
            <a:r>
              <a:rPr lang="en-US" altLang="ja-JP" sz="2800" baseline="30000" dirty="0"/>
              <a:t>2</a:t>
            </a:r>
            <a:r>
              <a:rPr lang="en-US" altLang="ja-JP" sz="2800" dirty="0"/>
              <a:t>RIKEN </a:t>
            </a:r>
            <a:r>
              <a:rPr lang="en-US" altLang="ja-JP" sz="2800" dirty="0" err="1"/>
              <a:t>Nishina</a:t>
            </a:r>
            <a:r>
              <a:rPr lang="en-US" altLang="ja-JP" sz="2800" dirty="0"/>
              <a:t> Center for Accelerator-Based Science</a:t>
            </a:r>
            <a:endParaRPr lang="en" altLang="ja-JP" sz="2800" dirty="0"/>
          </a:p>
          <a:p>
            <a:endParaRPr lang="ja-JP" altLang="en-US" sz="2800" baseline="3000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6A5FA96-7FF3-EF41-ABAA-F45B86F573F2}"/>
              </a:ext>
            </a:extLst>
          </p:cNvPr>
          <p:cNvSpPr/>
          <p:nvPr/>
        </p:nvSpPr>
        <p:spPr>
          <a:xfrm>
            <a:off x="0" y="5353"/>
            <a:ext cx="9144000" cy="528047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62779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2-step bunching method</a:t>
            </a:r>
            <a:endParaRPr lang="ja-JP" altLang="en-US" sz="36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6" name="1つの角を切り取り、1つの角を丸めた四角形 35">
            <a:extLst>
              <a:ext uri="{FF2B5EF4-FFF2-40B4-BE49-F238E27FC236}">
                <a16:creationId xmlns:a16="http://schemas.microsoft.com/office/drawing/2014/main" id="{7683C006-E50A-5149-A52B-0144C8DC8091}"/>
              </a:ext>
            </a:extLst>
          </p:cNvPr>
          <p:cNvSpPr/>
          <p:nvPr/>
        </p:nvSpPr>
        <p:spPr>
          <a:xfrm rot="10800000">
            <a:off x="8338457" y="3344"/>
            <a:ext cx="816751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8/17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FCA3139-3C9A-FF40-8CF4-403819765490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572662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8" name="角丸四角形 57">
            <a:extLst>
              <a:ext uri="{FF2B5EF4-FFF2-40B4-BE49-F238E27FC236}">
                <a16:creationId xmlns:a16="http://schemas.microsoft.com/office/drawing/2014/main" id="{9936F804-A3C9-DD47-9AB0-9A3CD4DFBE58}"/>
              </a:ext>
            </a:extLst>
          </p:cNvPr>
          <p:cNvSpPr/>
          <p:nvPr/>
        </p:nvSpPr>
        <p:spPr>
          <a:xfrm>
            <a:off x="4673230" y="1891882"/>
            <a:ext cx="2648293" cy="382853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1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D23135F1-C9EB-E44B-A7C7-6AF5BFC71D8C}"/>
              </a:ext>
            </a:extLst>
          </p:cNvPr>
          <p:cNvCxnSpPr>
            <a:cxnSpLocks/>
          </p:cNvCxnSpPr>
          <p:nvPr/>
        </p:nvCxnSpPr>
        <p:spPr>
          <a:xfrm>
            <a:off x="2612135" y="5675209"/>
            <a:ext cx="1905725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8A24E426-379D-4641-9FD2-E44AB9E2A94D}"/>
              </a:ext>
            </a:extLst>
          </p:cNvPr>
          <p:cNvCxnSpPr>
            <a:cxnSpLocks/>
          </p:cNvCxnSpPr>
          <p:nvPr/>
        </p:nvCxnSpPr>
        <p:spPr>
          <a:xfrm flipV="1">
            <a:off x="4523364" y="3248526"/>
            <a:ext cx="156920" cy="2468358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D5A4E5A3-82DD-F54E-9984-E3BAE9348ED4}"/>
              </a:ext>
            </a:extLst>
          </p:cNvPr>
          <p:cNvCxnSpPr>
            <a:cxnSpLocks/>
          </p:cNvCxnSpPr>
          <p:nvPr/>
        </p:nvCxnSpPr>
        <p:spPr>
          <a:xfrm>
            <a:off x="7229577" y="3151775"/>
            <a:ext cx="272096" cy="2565097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34654968-9468-4B4F-B354-D819A5E5F577}"/>
              </a:ext>
            </a:extLst>
          </p:cNvPr>
          <p:cNvCxnSpPr>
            <a:cxnSpLocks/>
          </p:cNvCxnSpPr>
          <p:nvPr/>
        </p:nvCxnSpPr>
        <p:spPr>
          <a:xfrm>
            <a:off x="7462157" y="5675209"/>
            <a:ext cx="816446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245A5754-8D0D-4248-BCE8-62904289F2D5}"/>
              </a:ext>
            </a:extLst>
          </p:cNvPr>
          <p:cNvCxnSpPr>
            <a:cxnSpLocks/>
          </p:cNvCxnSpPr>
          <p:nvPr/>
        </p:nvCxnSpPr>
        <p:spPr>
          <a:xfrm flipV="1">
            <a:off x="1525744" y="2636790"/>
            <a:ext cx="0" cy="308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53DCA72A-E927-894F-BD82-9DEF678082E5}"/>
              </a:ext>
            </a:extLst>
          </p:cNvPr>
          <p:cNvCxnSpPr>
            <a:cxnSpLocks/>
          </p:cNvCxnSpPr>
          <p:nvPr/>
        </p:nvCxnSpPr>
        <p:spPr>
          <a:xfrm>
            <a:off x="1508811" y="5720419"/>
            <a:ext cx="70636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FB9856FB-0269-AF4F-9A95-3C14B5216873}"/>
              </a:ext>
            </a:extLst>
          </p:cNvPr>
          <p:cNvSpPr txBox="1">
            <a:spLocks/>
          </p:cNvSpPr>
          <p:nvPr/>
        </p:nvSpPr>
        <p:spPr>
          <a:xfrm>
            <a:off x="8049950" y="5937893"/>
            <a:ext cx="522550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L</a:t>
            </a: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BF61EEAA-D9D8-D147-A16A-8ADD77F08A82}"/>
              </a:ext>
            </a:extLst>
          </p:cNvPr>
          <p:cNvSpPr txBox="1">
            <a:spLocks/>
          </p:cNvSpPr>
          <p:nvPr/>
        </p:nvSpPr>
        <p:spPr>
          <a:xfrm rot="16200000">
            <a:off x="78817" y="3901858"/>
            <a:ext cx="2078654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Potential</a:t>
            </a:r>
          </a:p>
        </p:txBody>
      </p:sp>
      <p:sp>
        <p:nvSpPr>
          <p:cNvPr id="67" name="コンテンツ プレースホルダー 2">
            <a:extLst>
              <a:ext uri="{FF2B5EF4-FFF2-40B4-BE49-F238E27FC236}">
                <a16:creationId xmlns:a16="http://schemas.microsoft.com/office/drawing/2014/main" id="{8DDBCBED-7A6F-4649-92E3-4A5D64F0F0AA}"/>
              </a:ext>
            </a:extLst>
          </p:cNvPr>
          <p:cNvSpPr txBox="1">
            <a:spLocks/>
          </p:cNvSpPr>
          <p:nvPr/>
        </p:nvSpPr>
        <p:spPr>
          <a:xfrm>
            <a:off x="4986811" y="1977652"/>
            <a:ext cx="2584561" cy="112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Buffer gas</a:t>
            </a:r>
          </a:p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 ~10</a:t>
            </a:r>
            <a:r>
              <a:rPr lang="en-US" altLang="ja-JP" sz="2600" b="1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-3</a:t>
            </a: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Pa</a:t>
            </a: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C0B1B5E8-C628-0141-A25D-5BABC7470625}"/>
              </a:ext>
            </a:extLst>
          </p:cNvPr>
          <p:cNvCxnSpPr>
            <a:cxnSpLocks/>
          </p:cNvCxnSpPr>
          <p:nvPr/>
        </p:nvCxnSpPr>
        <p:spPr>
          <a:xfrm>
            <a:off x="2412792" y="3103496"/>
            <a:ext cx="199343" cy="2613378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コンテンツ プレースホルダー 2">
            <a:extLst>
              <a:ext uri="{FF2B5EF4-FFF2-40B4-BE49-F238E27FC236}">
                <a16:creationId xmlns:a16="http://schemas.microsoft.com/office/drawing/2014/main" id="{A4FD4852-2438-194F-ACC3-9E8A575885F6}"/>
              </a:ext>
            </a:extLst>
          </p:cNvPr>
          <p:cNvSpPr txBox="1">
            <a:spLocks/>
          </p:cNvSpPr>
          <p:nvPr/>
        </p:nvSpPr>
        <p:spPr>
          <a:xfrm>
            <a:off x="5394003" y="5098079"/>
            <a:ext cx="2020872" cy="69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</a:t>
            </a:r>
          </a:p>
        </p:txBody>
      </p:sp>
      <p:sp>
        <p:nvSpPr>
          <p:cNvPr id="70" name="コンテンツ プレースホルダー 2">
            <a:extLst>
              <a:ext uri="{FF2B5EF4-FFF2-40B4-BE49-F238E27FC236}">
                <a16:creationId xmlns:a16="http://schemas.microsoft.com/office/drawing/2014/main" id="{C5617990-E0E1-5E4F-B3AD-2C14BD21EA07}"/>
              </a:ext>
            </a:extLst>
          </p:cNvPr>
          <p:cNvSpPr txBox="1">
            <a:spLocks/>
          </p:cNvSpPr>
          <p:nvPr/>
        </p:nvSpPr>
        <p:spPr>
          <a:xfrm>
            <a:off x="1540286" y="5201874"/>
            <a:ext cx="1032773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ERIS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6DFFDFEB-EA3B-0B44-AFB0-E572553370EC}"/>
              </a:ext>
            </a:extLst>
          </p:cNvPr>
          <p:cNvCxnSpPr>
            <a:cxnSpLocks/>
          </p:cNvCxnSpPr>
          <p:nvPr/>
        </p:nvCxnSpPr>
        <p:spPr>
          <a:xfrm flipH="1">
            <a:off x="5066854" y="382238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1E20458E-5D90-6F45-B4E6-0A1C4EE30BB3}"/>
              </a:ext>
            </a:extLst>
          </p:cNvPr>
          <p:cNvCxnSpPr>
            <a:cxnSpLocks/>
          </p:cNvCxnSpPr>
          <p:nvPr/>
        </p:nvCxnSpPr>
        <p:spPr>
          <a:xfrm flipH="1">
            <a:off x="5373947" y="3918062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3E04D5AE-E3C7-DC42-9EFE-E55387BA70D4}"/>
              </a:ext>
            </a:extLst>
          </p:cNvPr>
          <p:cNvCxnSpPr>
            <a:cxnSpLocks/>
          </p:cNvCxnSpPr>
          <p:nvPr/>
        </p:nvCxnSpPr>
        <p:spPr>
          <a:xfrm flipH="1">
            <a:off x="5669867" y="402147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4E762D63-A20F-5D43-A0E6-F7DC713290E0}"/>
              </a:ext>
            </a:extLst>
          </p:cNvPr>
          <p:cNvCxnSpPr>
            <a:cxnSpLocks/>
          </p:cNvCxnSpPr>
          <p:nvPr/>
        </p:nvCxnSpPr>
        <p:spPr>
          <a:xfrm flipH="1">
            <a:off x="6013914" y="4116296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0FE1B982-E9FF-2E4B-8554-C27D1BC71EC5}"/>
              </a:ext>
            </a:extLst>
          </p:cNvPr>
          <p:cNvCxnSpPr>
            <a:cxnSpLocks/>
          </p:cNvCxnSpPr>
          <p:nvPr/>
        </p:nvCxnSpPr>
        <p:spPr>
          <a:xfrm flipH="1">
            <a:off x="6329602" y="4187051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A70BDDE3-0F50-C34B-B49A-E9B82FB69174}"/>
              </a:ext>
            </a:extLst>
          </p:cNvPr>
          <p:cNvCxnSpPr>
            <a:cxnSpLocks/>
          </p:cNvCxnSpPr>
          <p:nvPr/>
        </p:nvCxnSpPr>
        <p:spPr>
          <a:xfrm flipH="1">
            <a:off x="6633258" y="429046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6B539513-C502-6C41-9BCC-D40ACAB69956}"/>
              </a:ext>
            </a:extLst>
          </p:cNvPr>
          <p:cNvCxnSpPr>
            <a:cxnSpLocks/>
          </p:cNvCxnSpPr>
          <p:nvPr/>
        </p:nvCxnSpPr>
        <p:spPr>
          <a:xfrm flipH="1">
            <a:off x="6947458" y="3146248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579162AE-B7DB-174A-8D53-B9ABE978B31D}"/>
              </a:ext>
            </a:extLst>
          </p:cNvPr>
          <p:cNvCxnSpPr>
            <a:cxnSpLocks/>
          </p:cNvCxnSpPr>
          <p:nvPr/>
        </p:nvCxnSpPr>
        <p:spPr>
          <a:xfrm flipV="1">
            <a:off x="6937015" y="3136752"/>
            <a:ext cx="0" cy="1182585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A904CEB2-162F-C64D-B550-C3D04C63A662}"/>
              </a:ext>
            </a:extLst>
          </p:cNvPr>
          <p:cNvCxnSpPr>
            <a:cxnSpLocks/>
          </p:cNvCxnSpPr>
          <p:nvPr/>
        </p:nvCxnSpPr>
        <p:spPr>
          <a:xfrm flipH="1">
            <a:off x="4692316" y="3199770"/>
            <a:ext cx="328552" cy="0"/>
          </a:xfrm>
          <a:prstGeom prst="line">
            <a:avLst/>
          </a:prstGeom>
          <a:ln w="38100" cmpd="sng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C4E1A4FA-CC63-9E4B-B9F9-20995DC67E09}"/>
              </a:ext>
            </a:extLst>
          </p:cNvPr>
          <p:cNvCxnSpPr>
            <a:cxnSpLocks/>
          </p:cNvCxnSpPr>
          <p:nvPr/>
        </p:nvCxnSpPr>
        <p:spPr>
          <a:xfrm>
            <a:off x="1540286" y="3544319"/>
            <a:ext cx="46343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1E4087E-817B-364E-9FA0-065000336C79}"/>
              </a:ext>
            </a:extLst>
          </p:cNvPr>
          <p:cNvCxnSpPr>
            <a:cxnSpLocks/>
          </p:cNvCxnSpPr>
          <p:nvPr/>
        </p:nvCxnSpPr>
        <p:spPr>
          <a:xfrm flipH="1">
            <a:off x="2003724" y="3104961"/>
            <a:ext cx="400305" cy="0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D271EBE7-DBDF-3245-85AB-E70B47C1E976}"/>
              </a:ext>
            </a:extLst>
          </p:cNvPr>
          <p:cNvCxnSpPr>
            <a:cxnSpLocks/>
          </p:cNvCxnSpPr>
          <p:nvPr/>
        </p:nvCxnSpPr>
        <p:spPr>
          <a:xfrm flipV="1">
            <a:off x="2026947" y="3118523"/>
            <a:ext cx="1" cy="425795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7DB95126-9516-4B42-B070-92B39416A4B7}"/>
              </a:ext>
            </a:extLst>
          </p:cNvPr>
          <p:cNvSpPr/>
          <p:nvPr/>
        </p:nvSpPr>
        <p:spPr>
          <a:xfrm>
            <a:off x="1540042" y="3356810"/>
            <a:ext cx="457200" cy="1754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4535F5D1-FD63-154B-990A-DF8A8CB35C11}"/>
              </a:ext>
            </a:extLst>
          </p:cNvPr>
          <p:cNvCxnSpPr>
            <a:cxnSpLocks/>
          </p:cNvCxnSpPr>
          <p:nvPr/>
        </p:nvCxnSpPr>
        <p:spPr>
          <a:xfrm flipV="1">
            <a:off x="5032015" y="3216963"/>
            <a:ext cx="0" cy="621111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871929C3-89E2-E846-8ACF-881430097073}"/>
              </a:ext>
            </a:extLst>
          </p:cNvPr>
          <p:cNvCxnSpPr>
            <a:cxnSpLocks/>
          </p:cNvCxnSpPr>
          <p:nvPr/>
        </p:nvCxnSpPr>
        <p:spPr>
          <a:xfrm flipH="1">
            <a:off x="2176068" y="4985790"/>
            <a:ext cx="400305" cy="0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2CB0F851-CE6C-9E46-A464-50C4F8D626A1}"/>
              </a:ext>
            </a:extLst>
          </p:cNvPr>
          <p:cNvCxnSpPr>
            <a:cxnSpLocks/>
          </p:cNvCxnSpPr>
          <p:nvPr/>
        </p:nvCxnSpPr>
        <p:spPr>
          <a:xfrm flipH="1" flipV="1">
            <a:off x="2014916" y="3539630"/>
            <a:ext cx="137033" cy="1464856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F8B88876-C1E5-324D-BD50-3C4A1F2B49D2}"/>
              </a:ext>
            </a:extLst>
          </p:cNvPr>
          <p:cNvCxnSpPr>
            <a:cxnSpLocks/>
          </p:cNvCxnSpPr>
          <p:nvPr/>
        </p:nvCxnSpPr>
        <p:spPr>
          <a:xfrm flipH="1">
            <a:off x="4692316" y="3620876"/>
            <a:ext cx="328552" cy="0"/>
          </a:xfrm>
          <a:prstGeom prst="line">
            <a:avLst/>
          </a:prstGeom>
          <a:ln w="38100" cmpd="sng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766894C1-46A5-9046-ADAC-640F089141A9}"/>
              </a:ext>
            </a:extLst>
          </p:cNvPr>
          <p:cNvCxnSpPr>
            <a:cxnSpLocks/>
          </p:cNvCxnSpPr>
          <p:nvPr/>
        </p:nvCxnSpPr>
        <p:spPr>
          <a:xfrm flipH="1">
            <a:off x="6923395" y="4933097"/>
            <a:ext cx="524152" cy="0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80666C73-D552-5B4B-BB19-BCCC4A220154}"/>
              </a:ext>
            </a:extLst>
          </p:cNvPr>
          <p:cNvCxnSpPr>
            <a:cxnSpLocks/>
          </p:cNvCxnSpPr>
          <p:nvPr/>
        </p:nvCxnSpPr>
        <p:spPr>
          <a:xfrm flipV="1">
            <a:off x="6924983" y="4279754"/>
            <a:ext cx="0" cy="675305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コンテンツ プレースホルダー 2">
            <a:extLst>
              <a:ext uri="{FF2B5EF4-FFF2-40B4-BE49-F238E27FC236}">
                <a16:creationId xmlns:a16="http://schemas.microsoft.com/office/drawing/2014/main" id="{D5568F58-7F96-C94C-A105-5300C08F610E}"/>
              </a:ext>
            </a:extLst>
          </p:cNvPr>
          <p:cNvSpPr txBox="1">
            <a:spLocks/>
          </p:cNvSpPr>
          <p:nvPr/>
        </p:nvSpPr>
        <p:spPr>
          <a:xfrm>
            <a:off x="1755215" y="1079488"/>
            <a:ext cx="5823221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1. The ions are stacked by ERIS</a:t>
            </a:r>
          </a:p>
        </p:txBody>
      </p:sp>
    </p:spTree>
    <p:extLst>
      <p:ext uri="{BB962C8B-B14F-4D97-AF65-F5344CB8AC3E}">
        <p14:creationId xmlns:p14="http://schemas.microsoft.com/office/powerpoint/2010/main" val="24711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2-step bunching method</a:t>
            </a:r>
            <a:endParaRPr lang="ja-JP" altLang="en-US" sz="36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6" name="1つの角を切り取り、1つの角を丸めた四角形 35">
            <a:extLst>
              <a:ext uri="{FF2B5EF4-FFF2-40B4-BE49-F238E27FC236}">
                <a16:creationId xmlns:a16="http://schemas.microsoft.com/office/drawing/2014/main" id="{7683C006-E50A-5149-A52B-0144C8DC8091}"/>
              </a:ext>
            </a:extLst>
          </p:cNvPr>
          <p:cNvSpPr/>
          <p:nvPr/>
        </p:nvSpPr>
        <p:spPr>
          <a:xfrm rot="10800000">
            <a:off x="8338457" y="3344"/>
            <a:ext cx="816751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8/17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FCA3139-3C9A-FF40-8CF4-403819765490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572662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8" name="角丸四角形 57">
            <a:extLst>
              <a:ext uri="{FF2B5EF4-FFF2-40B4-BE49-F238E27FC236}">
                <a16:creationId xmlns:a16="http://schemas.microsoft.com/office/drawing/2014/main" id="{9936F804-A3C9-DD47-9AB0-9A3CD4DFBE58}"/>
              </a:ext>
            </a:extLst>
          </p:cNvPr>
          <p:cNvSpPr/>
          <p:nvPr/>
        </p:nvSpPr>
        <p:spPr>
          <a:xfrm>
            <a:off x="4673230" y="1891882"/>
            <a:ext cx="2648293" cy="382853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1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D23135F1-C9EB-E44B-A7C7-6AF5BFC71D8C}"/>
              </a:ext>
            </a:extLst>
          </p:cNvPr>
          <p:cNvCxnSpPr>
            <a:cxnSpLocks/>
          </p:cNvCxnSpPr>
          <p:nvPr/>
        </p:nvCxnSpPr>
        <p:spPr>
          <a:xfrm>
            <a:off x="2612135" y="5675209"/>
            <a:ext cx="1905725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8A24E426-379D-4641-9FD2-E44AB9E2A94D}"/>
              </a:ext>
            </a:extLst>
          </p:cNvPr>
          <p:cNvCxnSpPr>
            <a:cxnSpLocks/>
          </p:cNvCxnSpPr>
          <p:nvPr/>
        </p:nvCxnSpPr>
        <p:spPr>
          <a:xfrm flipV="1">
            <a:off x="4523364" y="3248526"/>
            <a:ext cx="156920" cy="2468358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D5A4E5A3-82DD-F54E-9984-E3BAE9348ED4}"/>
              </a:ext>
            </a:extLst>
          </p:cNvPr>
          <p:cNvCxnSpPr>
            <a:cxnSpLocks/>
          </p:cNvCxnSpPr>
          <p:nvPr/>
        </p:nvCxnSpPr>
        <p:spPr>
          <a:xfrm>
            <a:off x="7229577" y="3151775"/>
            <a:ext cx="272096" cy="2565097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34654968-9468-4B4F-B354-D819A5E5F577}"/>
              </a:ext>
            </a:extLst>
          </p:cNvPr>
          <p:cNvCxnSpPr>
            <a:cxnSpLocks/>
          </p:cNvCxnSpPr>
          <p:nvPr/>
        </p:nvCxnSpPr>
        <p:spPr>
          <a:xfrm>
            <a:off x="7462157" y="5675209"/>
            <a:ext cx="816446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245A5754-8D0D-4248-BCE8-62904289F2D5}"/>
              </a:ext>
            </a:extLst>
          </p:cNvPr>
          <p:cNvCxnSpPr>
            <a:cxnSpLocks/>
          </p:cNvCxnSpPr>
          <p:nvPr/>
        </p:nvCxnSpPr>
        <p:spPr>
          <a:xfrm flipV="1">
            <a:off x="1525744" y="2636790"/>
            <a:ext cx="0" cy="308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53DCA72A-E927-894F-BD82-9DEF678082E5}"/>
              </a:ext>
            </a:extLst>
          </p:cNvPr>
          <p:cNvCxnSpPr>
            <a:cxnSpLocks/>
          </p:cNvCxnSpPr>
          <p:nvPr/>
        </p:nvCxnSpPr>
        <p:spPr>
          <a:xfrm>
            <a:off x="1508811" y="5720419"/>
            <a:ext cx="70636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FB9856FB-0269-AF4F-9A95-3C14B5216873}"/>
              </a:ext>
            </a:extLst>
          </p:cNvPr>
          <p:cNvSpPr txBox="1">
            <a:spLocks/>
          </p:cNvSpPr>
          <p:nvPr/>
        </p:nvSpPr>
        <p:spPr>
          <a:xfrm>
            <a:off x="8049950" y="5937893"/>
            <a:ext cx="522550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L</a:t>
            </a: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BF61EEAA-D9D8-D147-A16A-8ADD77F08A82}"/>
              </a:ext>
            </a:extLst>
          </p:cNvPr>
          <p:cNvSpPr txBox="1">
            <a:spLocks/>
          </p:cNvSpPr>
          <p:nvPr/>
        </p:nvSpPr>
        <p:spPr>
          <a:xfrm rot="16200000">
            <a:off x="78817" y="3901858"/>
            <a:ext cx="2078654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Potential</a:t>
            </a:r>
          </a:p>
        </p:txBody>
      </p:sp>
      <p:sp>
        <p:nvSpPr>
          <p:cNvPr id="67" name="コンテンツ プレースホルダー 2">
            <a:extLst>
              <a:ext uri="{FF2B5EF4-FFF2-40B4-BE49-F238E27FC236}">
                <a16:creationId xmlns:a16="http://schemas.microsoft.com/office/drawing/2014/main" id="{8DDBCBED-7A6F-4649-92E3-4A5D64F0F0AA}"/>
              </a:ext>
            </a:extLst>
          </p:cNvPr>
          <p:cNvSpPr txBox="1">
            <a:spLocks/>
          </p:cNvSpPr>
          <p:nvPr/>
        </p:nvSpPr>
        <p:spPr>
          <a:xfrm>
            <a:off x="4986811" y="1977652"/>
            <a:ext cx="2584561" cy="112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Buffer gas</a:t>
            </a:r>
          </a:p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 ~10</a:t>
            </a:r>
            <a:r>
              <a:rPr lang="en-US" altLang="ja-JP" sz="2600" b="1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-3</a:t>
            </a: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Pa</a:t>
            </a: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C0B1B5E8-C628-0141-A25D-5BABC7470625}"/>
              </a:ext>
            </a:extLst>
          </p:cNvPr>
          <p:cNvCxnSpPr>
            <a:cxnSpLocks/>
          </p:cNvCxnSpPr>
          <p:nvPr/>
        </p:nvCxnSpPr>
        <p:spPr>
          <a:xfrm>
            <a:off x="2555776" y="5013176"/>
            <a:ext cx="56359" cy="703698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コンテンツ プレースホルダー 2">
            <a:extLst>
              <a:ext uri="{FF2B5EF4-FFF2-40B4-BE49-F238E27FC236}">
                <a16:creationId xmlns:a16="http://schemas.microsoft.com/office/drawing/2014/main" id="{A4FD4852-2438-194F-ACC3-9E8A575885F6}"/>
              </a:ext>
            </a:extLst>
          </p:cNvPr>
          <p:cNvSpPr txBox="1">
            <a:spLocks/>
          </p:cNvSpPr>
          <p:nvPr/>
        </p:nvSpPr>
        <p:spPr>
          <a:xfrm>
            <a:off x="5394003" y="5098079"/>
            <a:ext cx="2020872" cy="69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</a:t>
            </a:r>
          </a:p>
        </p:txBody>
      </p:sp>
      <p:sp>
        <p:nvSpPr>
          <p:cNvPr id="70" name="コンテンツ プレースホルダー 2">
            <a:extLst>
              <a:ext uri="{FF2B5EF4-FFF2-40B4-BE49-F238E27FC236}">
                <a16:creationId xmlns:a16="http://schemas.microsoft.com/office/drawing/2014/main" id="{C5617990-E0E1-5E4F-B3AD-2C14BD21EA07}"/>
              </a:ext>
            </a:extLst>
          </p:cNvPr>
          <p:cNvSpPr txBox="1">
            <a:spLocks/>
          </p:cNvSpPr>
          <p:nvPr/>
        </p:nvSpPr>
        <p:spPr>
          <a:xfrm>
            <a:off x="1540286" y="5201874"/>
            <a:ext cx="1032773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ERIS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6DFFDFEB-EA3B-0B44-AFB0-E572553370EC}"/>
              </a:ext>
            </a:extLst>
          </p:cNvPr>
          <p:cNvCxnSpPr>
            <a:cxnSpLocks/>
          </p:cNvCxnSpPr>
          <p:nvPr/>
        </p:nvCxnSpPr>
        <p:spPr>
          <a:xfrm flipH="1">
            <a:off x="5066854" y="382238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1E20458E-5D90-6F45-B4E6-0A1C4EE30BB3}"/>
              </a:ext>
            </a:extLst>
          </p:cNvPr>
          <p:cNvCxnSpPr>
            <a:cxnSpLocks/>
          </p:cNvCxnSpPr>
          <p:nvPr/>
        </p:nvCxnSpPr>
        <p:spPr>
          <a:xfrm flipH="1">
            <a:off x="5373947" y="3918062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3E04D5AE-E3C7-DC42-9EFE-E55387BA70D4}"/>
              </a:ext>
            </a:extLst>
          </p:cNvPr>
          <p:cNvCxnSpPr>
            <a:cxnSpLocks/>
          </p:cNvCxnSpPr>
          <p:nvPr/>
        </p:nvCxnSpPr>
        <p:spPr>
          <a:xfrm flipH="1">
            <a:off x="5669867" y="402147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4E762D63-A20F-5D43-A0E6-F7DC713290E0}"/>
              </a:ext>
            </a:extLst>
          </p:cNvPr>
          <p:cNvCxnSpPr>
            <a:cxnSpLocks/>
          </p:cNvCxnSpPr>
          <p:nvPr/>
        </p:nvCxnSpPr>
        <p:spPr>
          <a:xfrm flipH="1">
            <a:off x="6013914" y="4116296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0FE1B982-E9FF-2E4B-8554-C27D1BC71EC5}"/>
              </a:ext>
            </a:extLst>
          </p:cNvPr>
          <p:cNvCxnSpPr>
            <a:cxnSpLocks/>
          </p:cNvCxnSpPr>
          <p:nvPr/>
        </p:nvCxnSpPr>
        <p:spPr>
          <a:xfrm flipH="1">
            <a:off x="6329602" y="4187051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A70BDDE3-0F50-C34B-B49A-E9B82FB69174}"/>
              </a:ext>
            </a:extLst>
          </p:cNvPr>
          <p:cNvCxnSpPr>
            <a:cxnSpLocks/>
          </p:cNvCxnSpPr>
          <p:nvPr/>
        </p:nvCxnSpPr>
        <p:spPr>
          <a:xfrm flipH="1">
            <a:off x="6633258" y="429046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6B539513-C502-6C41-9BCC-D40ACAB69956}"/>
              </a:ext>
            </a:extLst>
          </p:cNvPr>
          <p:cNvCxnSpPr>
            <a:cxnSpLocks/>
          </p:cNvCxnSpPr>
          <p:nvPr/>
        </p:nvCxnSpPr>
        <p:spPr>
          <a:xfrm flipH="1">
            <a:off x="6947458" y="3146248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579162AE-B7DB-174A-8D53-B9ABE978B31D}"/>
              </a:ext>
            </a:extLst>
          </p:cNvPr>
          <p:cNvCxnSpPr>
            <a:cxnSpLocks/>
          </p:cNvCxnSpPr>
          <p:nvPr/>
        </p:nvCxnSpPr>
        <p:spPr>
          <a:xfrm flipV="1">
            <a:off x="6937015" y="3136752"/>
            <a:ext cx="0" cy="1182585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A904CEB2-162F-C64D-B550-C3D04C63A662}"/>
              </a:ext>
            </a:extLst>
          </p:cNvPr>
          <p:cNvCxnSpPr>
            <a:cxnSpLocks/>
          </p:cNvCxnSpPr>
          <p:nvPr/>
        </p:nvCxnSpPr>
        <p:spPr>
          <a:xfrm flipH="1">
            <a:off x="4692316" y="3199770"/>
            <a:ext cx="328552" cy="0"/>
          </a:xfrm>
          <a:prstGeom prst="line">
            <a:avLst/>
          </a:prstGeom>
          <a:ln w="38100" cmpd="sng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C4E1A4FA-CC63-9E4B-B9F9-20995DC67E09}"/>
              </a:ext>
            </a:extLst>
          </p:cNvPr>
          <p:cNvCxnSpPr>
            <a:cxnSpLocks/>
          </p:cNvCxnSpPr>
          <p:nvPr/>
        </p:nvCxnSpPr>
        <p:spPr>
          <a:xfrm>
            <a:off x="1540286" y="3544319"/>
            <a:ext cx="46343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7DB95126-9516-4B42-B070-92B39416A4B7}"/>
              </a:ext>
            </a:extLst>
          </p:cNvPr>
          <p:cNvSpPr/>
          <p:nvPr/>
        </p:nvSpPr>
        <p:spPr>
          <a:xfrm>
            <a:off x="1540042" y="3356810"/>
            <a:ext cx="457200" cy="1754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4535F5D1-FD63-154B-990A-DF8A8CB35C11}"/>
              </a:ext>
            </a:extLst>
          </p:cNvPr>
          <p:cNvCxnSpPr>
            <a:cxnSpLocks/>
          </p:cNvCxnSpPr>
          <p:nvPr/>
        </p:nvCxnSpPr>
        <p:spPr>
          <a:xfrm flipV="1">
            <a:off x="5032015" y="3216963"/>
            <a:ext cx="0" cy="621111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BEA8D88F-C73F-074F-BF42-7BB2C22524A7}"/>
              </a:ext>
            </a:extLst>
          </p:cNvPr>
          <p:cNvCxnSpPr>
            <a:cxnSpLocks/>
          </p:cNvCxnSpPr>
          <p:nvPr/>
        </p:nvCxnSpPr>
        <p:spPr>
          <a:xfrm flipH="1">
            <a:off x="4692316" y="3620876"/>
            <a:ext cx="328552" cy="0"/>
          </a:xfrm>
          <a:prstGeom prst="line">
            <a:avLst/>
          </a:prstGeom>
          <a:ln w="38100" cmpd="sng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B0873E62-9F05-124B-9D80-CFFA514A1F8D}"/>
              </a:ext>
            </a:extLst>
          </p:cNvPr>
          <p:cNvCxnSpPr>
            <a:cxnSpLocks/>
          </p:cNvCxnSpPr>
          <p:nvPr/>
        </p:nvCxnSpPr>
        <p:spPr>
          <a:xfrm flipH="1">
            <a:off x="2176068" y="4985790"/>
            <a:ext cx="400305" cy="0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D26BA77-9C5B-EA44-9A0E-DF24C5AF022C}"/>
              </a:ext>
            </a:extLst>
          </p:cNvPr>
          <p:cNvCxnSpPr>
            <a:cxnSpLocks/>
          </p:cNvCxnSpPr>
          <p:nvPr/>
        </p:nvCxnSpPr>
        <p:spPr>
          <a:xfrm flipH="1" flipV="1">
            <a:off x="2014916" y="3539630"/>
            <a:ext cx="137033" cy="1464856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0EBAF4D8-BC9C-BE43-8774-FE857EA9A7C3}"/>
              </a:ext>
            </a:extLst>
          </p:cNvPr>
          <p:cNvCxnSpPr>
            <a:cxnSpLocks/>
          </p:cNvCxnSpPr>
          <p:nvPr/>
        </p:nvCxnSpPr>
        <p:spPr>
          <a:xfrm flipH="1">
            <a:off x="6923395" y="4933097"/>
            <a:ext cx="524152" cy="0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9D5DF3E-367C-2D46-B4CC-81DE8FFB02F3}"/>
              </a:ext>
            </a:extLst>
          </p:cNvPr>
          <p:cNvCxnSpPr>
            <a:cxnSpLocks/>
          </p:cNvCxnSpPr>
          <p:nvPr/>
        </p:nvCxnSpPr>
        <p:spPr>
          <a:xfrm flipV="1">
            <a:off x="6924983" y="4279754"/>
            <a:ext cx="0" cy="675305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コンテンツ プレースホルダー 2">
            <a:extLst>
              <a:ext uri="{FF2B5EF4-FFF2-40B4-BE49-F238E27FC236}">
                <a16:creationId xmlns:a16="http://schemas.microsoft.com/office/drawing/2014/main" id="{7BF189D9-2D51-874A-973B-D311E76AE920}"/>
              </a:ext>
            </a:extLst>
          </p:cNvPr>
          <p:cNvSpPr txBox="1">
            <a:spLocks/>
          </p:cNvSpPr>
          <p:nvPr/>
        </p:nvSpPr>
        <p:spPr>
          <a:xfrm>
            <a:off x="373717" y="1049801"/>
            <a:ext cx="8631737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2. The ions are extracted as a pre-pulse beam</a:t>
            </a:r>
          </a:p>
        </p:txBody>
      </p:sp>
    </p:spTree>
    <p:extLst>
      <p:ext uri="{BB962C8B-B14F-4D97-AF65-F5344CB8AC3E}">
        <p14:creationId xmlns:p14="http://schemas.microsoft.com/office/powerpoint/2010/main" val="397073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28021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2-step bunching method</a:t>
            </a:r>
            <a:endParaRPr lang="ja-JP" altLang="en-US" sz="36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6" name="1つの角を切り取り、1つの角を丸めた四角形 35">
            <a:extLst>
              <a:ext uri="{FF2B5EF4-FFF2-40B4-BE49-F238E27FC236}">
                <a16:creationId xmlns:a16="http://schemas.microsoft.com/office/drawing/2014/main" id="{7683C006-E50A-5149-A52B-0144C8DC8091}"/>
              </a:ext>
            </a:extLst>
          </p:cNvPr>
          <p:cNvSpPr/>
          <p:nvPr/>
        </p:nvSpPr>
        <p:spPr>
          <a:xfrm rot="10800000">
            <a:off x="8338457" y="3344"/>
            <a:ext cx="816751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8/17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FCA3139-3C9A-FF40-8CF4-403819765490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572662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8" name="角丸四角形 57">
            <a:extLst>
              <a:ext uri="{FF2B5EF4-FFF2-40B4-BE49-F238E27FC236}">
                <a16:creationId xmlns:a16="http://schemas.microsoft.com/office/drawing/2014/main" id="{9936F804-A3C9-DD47-9AB0-9A3CD4DFBE58}"/>
              </a:ext>
            </a:extLst>
          </p:cNvPr>
          <p:cNvSpPr/>
          <p:nvPr/>
        </p:nvSpPr>
        <p:spPr>
          <a:xfrm>
            <a:off x="4673230" y="1891882"/>
            <a:ext cx="2648293" cy="382853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1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D23135F1-C9EB-E44B-A7C7-6AF5BFC71D8C}"/>
              </a:ext>
            </a:extLst>
          </p:cNvPr>
          <p:cNvCxnSpPr>
            <a:cxnSpLocks/>
          </p:cNvCxnSpPr>
          <p:nvPr/>
        </p:nvCxnSpPr>
        <p:spPr>
          <a:xfrm>
            <a:off x="2612135" y="5675209"/>
            <a:ext cx="1905725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8A24E426-379D-4641-9FD2-E44AB9E2A94D}"/>
              </a:ext>
            </a:extLst>
          </p:cNvPr>
          <p:cNvCxnSpPr>
            <a:cxnSpLocks/>
          </p:cNvCxnSpPr>
          <p:nvPr/>
        </p:nvCxnSpPr>
        <p:spPr>
          <a:xfrm flipV="1">
            <a:off x="4523364" y="3633537"/>
            <a:ext cx="144889" cy="2083347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D5A4E5A3-82DD-F54E-9984-E3BAE9348ED4}"/>
              </a:ext>
            </a:extLst>
          </p:cNvPr>
          <p:cNvCxnSpPr>
            <a:cxnSpLocks/>
          </p:cNvCxnSpPr>
          <p:nvPr/>
        </p:nvCxnSpPr>
        <p:spPr>
          <a:xfrm>
            <a:off x="7229577" y="3151775"/>
            <a:ext cx="272096" cy="2565097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34654968-9468-4B4F-B354-D819A5E5F577}"/>
              </a:ext>
            </a:extLst>
          </p:cNvPr>
          <p:cNvCxnSpPr>
            <a:cxnSpLocks/>
          </p:cNvCxnSpPr>
          <p:nvPr/>
        </p:nvCxnSpPr>
        <p:spPr>
          <a:xfrm>
            <a:off x="7462157" y="5675209"/>
            <a:ext cx="816446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245A5754-8D0D-4248-BCE8-62904289F2D5}"/>
              </a:ext>
            </a:extLst>
          </p:cNvPr>
          <p:cNvCxnSpPr>
            <a:cxnSpLocks/>
          </p:cNvCxnSpPr>
          <p:nvPr/>
        </p:nvCxnSpPr>
        <p:spPr>
          <a:xfrm flipV="1">
            <a:off x="1525744" y="2636790"/>
            <a:ext cx="0" cy="308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53DCA72A-E927-894F-BD82-9DEF678082E5}"/>
              </a:ext>
            </a:extLst>
          </p:cNvPr>
          <p:cNvCxnSpPr>
            <a:cxnSpLocks/>
          </p:cNvCxnSpPr>
          <p:nvPr/>
        </p:nvCxnSpPr>
        <p:spPr>
          <a:xfrm>
            <a:off x="1508811" y="5720419"/>
            <a:ext cx="70636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FB9856FB-0269-AF4F-9A95-3C14B5216873}"/>
              </a:ext>
            </a:extLst>
          </p:cNvPr>
          <p:cNvSpPr txBox="1">
            <a:spLocks/>
          </p:cNvSpPr>
          <p:nvPr/>
        </p:nvSpPr>
        <p:spPr>
          <a:xfrm>
            <a:off x="8049950" y="5937893"/>
            <a:ext cx="522550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L</a:t>
            </a: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BF61EEAA-D9D8-D147-A16A-8ADD77F08A82}"/>
              </a:ext>
            </a:extLst>
          </p:cNvPr>
          <p:cNvSpPr txBox="1">
            <a:spLocks/>
          </p:cNvSpPr>
          <p:nvPr/>
        </p:nvSpPr>
        <p:spPr>
          <a:xfrm rot="16200000">
            <a:off x="78817" y="3901858"/>
            <a:ext cx="2078654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Potential</a:t>
            </a:r>
          </a:p>
        </p:txBody>
      </p:sp>
      <p:sp>
        <p:nvSpPr>
          <p:cNvPr id="67" name="コンテンツ プレースホルダー 2">
            <a:extLst>
              <a:ext uri="{FF2B5EF4-FFF2-40B4-BE49-F238E27FC236}">
                <a16:creationId xmlns:a16="http://schemas.microsoft.com/office/drawing/2014/main" id="{8DDBCBED-7A6F-4649-92E3-4A5D64F0F0AA}"/>
              </a:ext>
            </a:extLst>
          </p:cNvPr>
          <p:cNvSpPr txBox="1">
            <a:spLocks/>
          </p:cNvSpPr>
          <p:nvPr/>
        </p:nvSpPr>
        <p:spPr>
          <a:xfrm>
            <a:off x="4986811" y="1977652"/>
            <a:ext cx="2584561" cy="112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Buffer gas</a:t>
            </a:r>
          </a:p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 ~10</a:t>
            </a:r>
            <a:r>
              <a:rPr lang="en-US" altLang="ja-JP" sz="2600" b="1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-3</a:t>
            </a: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Pa</a:t>
            </a: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C0B1B5E8-C628-0141-A25D-5BABC7470625}"/>
              </a:ext>
            </a:extLst>
          </p:cNvPr>
          <p:cNvCxnSpPr>
            <a:cxnSpLocks/>
          </p:cNvCxnSpPr>
          <p:nvPr/>
        </p:nvCxnSpPr>
        <p:spPr>
          <a:xfrm>
            <a:off x="2412792" y="3103496"/>
            <a:ext cx="199343" cy="2613378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コンテンツ プレースホルダー 2">
            <a:extLst>
              <a:ext uri="{FF2B5EF4-FFF2-40B4-BE49-F238E27FC236}">
                <a16:creationId xmlns:a16="http://schemas.microsoft.com/office/drawing/2014/main" id="{A4FD4852-2438-194F-ACC3-9E8A575885F6}"/>
              </a:ext>
            </a:extLst>
          </p:cNvPr>
          <p:cNvSpPr txBox="1">
            <a:spLocks/>
          </p:cNvSpPr>
          <p:nvPr/>
        </p:nvSpPr>
        <p:spPr>
          <a:xfrm>
            <a:off x="5394003" y="5098079"/>
            <a:ext cx="2020872" cy="69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</a:t>
            </a:r>
          </a:p>
        </p:txBody>
      </p:sp>
      <p:sp>
        <p:nvSpPr>
          <p:cNvPr id="70" name="コンテンツ プレースホルダー 2">
            <a:extLst>
              <a:ext uri="{FF2B5EF4-FFF2-40B4-BE49-F238E27FC236}">
                <a16:creationId xmlns:a16="http://schemas.microsoft.com/office/drawing/2014/main" id="{C5617990-E0E1-5E4F-B3AD-2C14BD21EA07}"/>
              </a:ext>
            </a:extLst>
          </p:cNvPr>
          <p:cNvSpPr txBox="1">
            <a:spLocks/>
          </p:cNvSpPr>
          <p:nvPr/>
        </p:nvSpPr>
        <p:spPr>
          <a:xfrm>
            <a:off x="1540286" y="5201874"/>
            <a:ext cx="1032773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ERIS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6DFFDFEB-EA3B-0B44-AFB0-E572553370EC}"/>
              </a:ext>
            </a:extLst>
          </p:cNvPr>
          <p:cNvCxnSpPr>
            <a:cxnSpLocks/>
          </p:cNvCxnSpPr>
          <p:nvPr/>
        </p:nvCxnSpPr>
        <p:spPr>
          <a:xfrm flipH="1">
            <a:off x="5066854" y="382238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1E20458E-5D90-6F45-B4E6-0A1C4EE30BB3}"/>
              </a:ext>
            </a:extLst>
          </p:cNvPr>
          <p:cNvCxnSpPr>
            <a:cxnSpLocks/>
          </p:cNvCxnSpPr>
          <p:nvPr/>
        </p:nvCxnSpPr>
        <p:spPr>
          <a:xfrm flipH="1">
            <a:off x="5373947" y="3918062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3E04D5AE-E3C7-DC42-9EFE-E55387BA70D4}"/>
              </a:ext>
            </a:extLst>
          </p:cNvPr>
          <p:cNvCxnSpPr>
            <a:cxnSpLocks/>
          </p:cNvCxnSpPr>
          <p:nvPr/>
        </p:nvCxnSpPr>
        <p:spPr>
          <a:xfrm flipH="1">
            <a:off x="5669867" y="402147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4E762D63-A20F-5D43-A0E6-F7DC713290E0}"/>
              </a:ext>
            </a:extLst>
          </p:cNvPr>
          <p:cNvCxnSpPr>
            <a:cxnSpLocks/>
          </p:cNvCxnSpPr>
          <p:nvPr/>
        </p:nvCxnSpPr>
        <p:spPr>
          <a:xfrm flipH="1">
            <a:off x="6013914" y="4116296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0FE1B982-E9FF-2E4B-8554-C27D1BC71EC5}"/>
              </a:ext>
            </a:extLst>
          </p:cNvPr>
          <p:cNvCxnSpPr>
            <a:cxnSpLocks/>
          </p:cNvCxnSpPr>
          <p:nvPr/>
        </p:nvCxnSpPr>
        <p:spPr>
          <a:xfrm flipH="1">
            <a:off x="6329602" y="4187051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A70BDDE3-0F50-C34B-B49A-E9B82FB69174}"/>
              </a:ext>
            </a:extLst>
          </p:cNvPr>
          <p:cNvCxnSpPr>
            <a:cxnSpLocks/>
          </p:cNvCxnSpPr>
          <p:nvPr/>
        </p:nvCxnSpPr>
        <p:spPr>
          <a:xfrm flipH="1">
            <a:off x="6633258" y="429046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6B539513-C502-6C41-9BCC-D40ACAB69956}"/>
              </a:ext>
            </a:extLst>
          </p:cNvPr>
          <p:cNvCxnSpPr>
            <a:cxnSpLocks/>
          </p:cNvCxnSpPr>
          <p:nvPr/>
        </p:nvCxnSpPr>
        <p:spPr>
          <a:xfrm flipH="1">
            <a:off x="6947458" y="3146248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579162AE-B7DB-174A-8D53-B9ABE978B31D}"/>
              </a:ext>
            </a:extLst>
          </p:cNvPr>
          <p:cNvCxnSpPr>
            <a:cxnSpLocks/>
          </p:cNvCxnSpPr>
          <p:nvPr/>
        </p:nvCxnSpPr>
        <p:spPr>
          <a:xfrm flipV="1">
            <a:off x="6937015" y="3136752"/>
            <a:ext cx="0" cy="1182585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A904CEB2-162F-C64D-B550-C3D04C63A662}"/>
              </a:ext>
            </a:extLst>
          </p:cNvPr>
          <p:cNvCxnSpPr>
            <a:cxnSpLocks/>
          </p:cNvCxnSpPr>
          <p:nvPr/>
        </p:nvCxnSpPr>
        <p:spPr>
          <a:xfrm flipH="1">
            <a:off x="4692316" y="3620876"/>
            <a:ext cx="328552" cy="0"/>
          </a:xfrm>
          <a:prstGeom prst="line">
            <a:avLst/>
          </a:prstGeom>
          <a:ln w="38100" cmpd="sng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C4E1A4FA-CC63-9E4B-B9F9-20995DC67E09}"/>
              </a:ext>
            </a:extLst>
          </p:cNvPr>
          <p:cNvCxnSpPr>
            <a:cxnSpLocks/>
          </p:cNvCxnSpPr>
          <p:nvPr/>
        </p:nvCxnSpPr>
        <p:spPr>
          <a:xfrm>
            <a:off x="1540286" y="3544319"/>
            <a:ext cx="46343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1E4087E-817B-364E-9FA0-065000336C79}"/>
              </a:ext>
            </a:extLst>
          </p:cNvPr>
          <p:cNvCxnSpPr>
            <a:cxnSpLocks/>
          </p:cNvCxnSpPr>
          <p:nvPr/>
        </p:nvCxnSpPr>
        <p:spPr>
          <a:xfrm flipH="1">
            <a:off x="2003724" y="3104961"/>
            <a:ext cx="400305" cy="0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D271EBE7-DBDF-3245-85AB-E70B47C1E976}"/>
              </a:ext>
            </a:extLst>
          </p:cNvPr>
          <p:cNvCxnSpPr>
            <a:cxnSpLocks/>
          </p:cNvCxnSpPr>
          <p:nvPr/>
        </p:nvCxnSpPr>
        <p:spPr>
          <a:xfrm flipV="1">
            <a:off x="2026947" y="3118523"/>
            <a:ext cx="1" cy="425795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7DB95126-9516-4B42-B070-92B39416A4B7}"/>
              </a:ext>
            </a:extLst>
          </p:cNvPr>
          <p:cNvSpPr/>
          <p:nvPr/>
        </p:nvSpPr>
        <p:spPr>
          <a:xfrm>
            <a:off x="1540042" y="3486566"/>
            <a:ext cx="4572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4535F5D1-FD63-154B-990A-DF8A8CB35C11}"/>
              </a:ext>
            </a:extLst>
          </p:cNvPr>
          <p:cNvCxnSpPr>
            <a:cxnSpLocks/>
          </p:cNvCxnSpPr>
          <p:nvPr/>
        </p:nvCxnSpPr>
        <p:spPr>
          <a:xfrm flipV="1">
            <a:off x="5032015" y="3645568"/>
            <a:ext cx="0" cy="192507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C682DFF-2EAE-A049-A1A4-DC3A2F1D70A8}"/>
              </a:ext>
            </a:extLst>
          </p:cNvPr>
          <p:cNvSpPr/>
          <p:nvPr/>
        </p:nvSpPr>
        <p:spPr>
          <a:xfrm>
            <a:off x="4134852" y="3328736"/>
            <a:ext cx="457200" cy="1754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8C632A44-AE29-BE40-971E-154FF28A77A8}"/>
              </a:ext>
            </a:extLst>
          </p:cNvPr>
          <p:cNvCxnSpPr>
            <a:cxnSpLocks/>
          </p:cNvCxnSpPr>
          <p:nvPr/>
        </p:nvCxnSpPr>
        <p:spPr>
          <a:xfrm flipH="1">
            <a:off x="4692316" y="3620876"/>
            <a:ext cx="328552" cy="0"/>
          </a:xfrm>
          <a:prstGeom prst="line">
            <a:avLst/>
          </a:prstGeom>
          <a:ln w="38100" cmpd="sng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E57854D-0C4B-5B4A-AA48-9048C7D7AC1E}"/>
              </a:ext>
            </a:extLst>
          </p:cNvPr>
          <p:cNvCxnSpPr>
            <a:cxnSpLocks/>
          </p:cNvCxnSpPr>
          <p:nvPr/>
        </p:nvCxnSpPr>
        <p:spPr>
          <a:xfrm flipH="1">
            <a:off x="2176068" y="4985790"/>
            <a:ext cx="400305" cy="0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52EC09B2-6CD7-C94B-8070-FFE435CA29C0}"/>
              </a:ext>
            </a:extLst>
          </p:cNvPr>
          <p:cNvCxnSpPr>
            <a:cxnSpLocks/>
          </p:cNvCxnSpPr>
          <p:nvPr/>
        </p:nvCxnSpPr>
        <p:spPr>
          <a:xfrm flipH="1" flipV="1">
            <a:off x="2014916" y="3539630"/>
            <a:ext cx="137033" cy="1464856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39B85F19-FD49-D140-93D9-38327309E9C4}"/>
              </a:ext>
            </a:extLst>
          </p:cNvPr>
          <p:cNvCxnSpPr>
            <a:cxnSpLocks/>
          </p:cNvCxnSpPr>
          <p:nvPr/>
        </p:nvCxnSpPr>
        <p:spPr>
          <a:xfrm flipH="1">
            <a:off x="6923395" y="4933097"/>
            <a:ext cx="524152" cy="0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CAD14543-6E10-8D4B-A808-48F5AF09F8D7}"/>
              </a:ext>
            </a:extLst>
          </p:cNvPr>
          <p:cNvCxnSpPr>
            <a:cxnSpLocks/>
          </p:cNvCxnSpPr>
          <p:nvPr/>
        </p:nvCxnSpPr>
        <p:spPr>
          <a:xfrm flipV="1">
            <a:off x="6924983" y="4279754"/>
            <a:ext cx="0" cy="675305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id="{49F554B9-0150-3F40-B6C2-E117E35C9208}"/>
              </a:ext>
            </a:extLst>
          </p:cNvPr>
          <p:cNvSpPr txBox="1">
            <a:spLocks/>
          </p:cNvSpPr>
          <p:nvPr/>
        </p:nvSpPr>
        <p:spPr>
          <a:xfrm>
            <a:off x="797272" y="1077510"/>
            <a:ext cx="7784630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3. The injection barrier of FRAC is opened</a:t>
            </a:r>
          </a:p>
        </p:txBody>
      </p:sp>
    </p:spTree>
    <p:extLst>
      <p:ext uri="{BB962C8B-B14F-4D97-AF65-F5344CB8AC3E}">
        <p14:creationId xmlns:p14="http://schemas.microsoft.com/office/powerpoint/2010/main" val="116186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24913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2-step bunching method</a:t>
            </a:r>
            <a:endParaRPr lang="ja-JP" altLang="en-US" sz="36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6" name="1つの角を切り取り、1つの角を丸めた四角形 35">
            <a:extLst>
              <a:ext uri="{FF2B5EF4-FFF2-40B4-BE49-F238E27FC236}">
                <a16:creationId xmlns:a16="http://schemas.microsoft.com/office/drawing/2014/main" id="{7683C006-E50A-5149-A52B-0144C8DC8091}"/>
              </a:ext>
            </a:extLst>
          </p:cNvPr>
          <p:cNvSpPr/>
          <p:nvPr/>
        </p:nvSpPr>
        <p:spPr>
          <a:xfrm rot="10800000">
            <a:off x="8338457" y="3344"/>
            <a:ext cx="816751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8/17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FCA3139-3C9A-FF40-8CF4-403819765490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572662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8" name="角丸四角形 57">
            <a:extLst>
              <a:ext uri="{FF2B5EF4-FFF2-40B4-BE49-F238E27FC236}">
                <a16:creationId xmlns:a16="http://schemas.microsoft.com/office/drawing/2014/main" id="{9936F804-A3C9-DD47-9AB0-9A3CD4DFBE58}"/>
              </a:ext>
            </a:extLst>
          </p:cNvPr>
          <p:cNvSpPr/>
          <p:nvPr/>
        </p:nvSpPr>
        <p:spPr>
          <a:xfrm>
            <a:off x="4673230" y="1891882"/>
            <a:ext cx="2648293" cy="382853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1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D23135F1-C9EB-E44B-A7C7-6AF5BFC71D8C}"/>
              </a:ext>
            </a:extLst>
          </p:cNvPr>
          <p:cNvCxnSpPr>
            <a:cxnSpLocks/>
          </p:cNvCxnSpPr>
          <p:nvPr/>
        </p:nvCxnSpPr>
        <p:spPr>
          <a:xfrm>
            <a:off x="2612135" y="5675209"/>
            <a:ext cx="1905725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8A24E426-379D-4641-9FD2-E44AB9E2A94D}"/>
              </a:ext>
            </a:extLst>
          </p:cNvPr>
          <p:cNvCxnSpPr>
            <a:cxnSpLocks/>
          </p:cNvCxnSpPr>
          <p:nvPr/>
        </p:nvCxnSpPr>
        <p:spPr>
          <a:xfrm flipV="1">
            <a:off x="4523364" y="3248526"/>
            <a:ext cx="156920" cy="2468358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D5A4E5A3-82DD-F54E-9984-E3BAE9348ED4}"/>
              </a:ext>
            </a:extLst>
          </p:cNvPr>
          <p:cNvCxnSpPr>
            <a:cxnSpLocks/>
          </p:cNvCxnSpPr>
          <p:nvPr/>
        </p:nvCxnSpPr>
        <p:spPr>
          <a:xfrm>
            <a:off x="7229577" y="3151775"/>
            <a:ext cx="272096" cy="2565097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34654968-9468-4B4F-B354-D819A5E5F577}"/>
              </a:ext>
            </a:extLst>
          </p:cNvPr>
          <p:cNvCxnSpPr>
            <a:cxnSpLocks/>
          </p:cNvCxnSpPr>
          <p:nvPr/>
        </p:nvCxnSpPr>
        <p:spPr>
          <a:xfrm>
            <a:off x="7462157" y="5675209"/>
            <a:ext cx="816446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245A5754-8D0D-4248-BCE8-62904289F2D5}"/>
              </a:ext>
            </a:extLst>
          </p:cNvPr>
          <p:cNvCxnSpPr>
            <a:cxnSpLocks/>
          </p:cNvCxnSpPr>
          <p:nvPr/>
        </p:nvCxnSpPr>
        <p:spPr>
          <a:xfrm flipV="1">
            <a:off x="1525744" y="2636790"/>
            <a:ext cx="0" cy="308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53DCA72A-E927-894F-BD82-9DEF678082E5}"/>
              </a:ext>
            </a:extLst>
          </p:cNvPr>
          <p:cNvCxnSpPr>
            <a:cxnSpLocks/>
          </p:cNvCxnSpPr>
          <p:nvPr/>
        </p:nvCxnSpPr>
        <p:spPr>
          <a:xfrm>
            <a:off x="1508811" y="5720419"/>
            <a:ext cx="70636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FB9856FB-0269-AF4F-9A95-3C14B5216873}"/>
              </a:ext>
            </a:extLst>
          </p:cNvPr>
          <p:cNvSpPr txBox="1">
            <a:spLocks/>
          </p:cNvSpPr>
          <p:nvPr/>
        </p:nvSpPr>
        <p:spPr>
          <a:xfrm>
            <a:off x="8049950" y="5937893"/>
            <a:ext cx="522550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L</a:t>
            </a: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BF61EEAA-D9D8-D147-A16A-8ADD77F08A82}"/>
              </a:ext>
            </a:extLst>
          </p:cNvPr>
          <p:cNvSpPr txBox="1">
            <a:spLocks/>
          </p:cNvSpPr>
          <p:nvPr/>
        </p:nvSpPr>
        <p:spPr>
          <a:xfrm rot="16200000">
            <a:off x="78817" y="3901858"/>
            <a:ext cx="2078654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Potential</a:t>
            </a:r>
          </a:p>
        </p:txBody>
      </p:sp>
      <p:sp>
        <p:nvSpPr>
          <p:cNvPr id="67" name="コンテンツ プレースホルダー 2">
            <a:extLst>
              <a:ext uri="{FF2B5EF4-FFF2-40B4-BE49-F238E27FC236}">
                <a16:creationId xmlns:a16="http://schemas.microsoft.com/office/drawing/2014/main" id="{8DDBCBED-7A6F-4649-92E3-4A5D64F0F0AA}"/>
              </a:ext>
            </a:extLst>
          </p:cNvPr>
          <p:cNvSpPr txBox="1">
            <a:spLocks/>
          </p:cNvSpPr>
          <p:nvPr/>
        </p:nvSpPr>
        <p:spPr>
          <a:xfrm>
            <a:off x="4986811" y="1977652"/>
            <a:ext cx="2584561" cy="112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Buffer gas</a:t>
            </a:r>
          </a:p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 ~10</a:t>
            </a:r>
            <a:r>
              <a:rPr lang="en-US" altLang="ja-JP" sz="2600" b="1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-3</a:t>
            </a: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Pa</a:t>
            </a: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C0B1B5E8-C628-0141-A25D-5BABC7470625}"/>
              </a:ext>
            </a:extLst>
          </p:cNvPr>
          <p:cNvCxnSpPr>
            <a:cxnSpLocks/>
          </p:cNvCxnSpPr>
          <p:nvPr/>
        </p:nvCxnSpPr>
        <p:spPr>
          <a:xfrm>
            <a:off x="2412792" y="3103496"/>
            <a:ext cx="199343" cy="2613378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コンテンツ プレースホルダー 2">
            <a:extLst>
              <a:ext uri="{FF2B5EF4-FFF2-40B4-BE49-F238E27FC236}">
                <a16:creationId xmlns:a16="http://schemas.microsoft.com/office/drawing/2014/main" id="{A4FD4852-2438-194F-ACC3-9E8A575885F6}"/>
              </a:ext>
            </a:extLst>
          </p:cNvPr>
          <p:cNvSpPr txBox="1">
            <a:spLocks/>
          </p:cNvSpPr>
          <p:nvPr/>
        </p:nvSpPr>
        <p:spPr>
          <a:xfrm>
            <a:off x="5394003" y="5098079"/>
            <a:ext cx="2020872" cy="69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</a:t>
            </a:r>
          </a:p>
        </p:txBody>
      </p:sp>
      <p:sp>
        <p:nvSpPr>
          <p:cNvPr id="70" name="コンテンツ プレースホルダー 2">
            <a:extLst>
              <a:ext uri="{FF2B5EF4-FFF2-40B4-BE49-F238E27FC236}">
                <a16:creationId xmlns:a16="http://schemas.microsoft.com/office/drawing/2014/main" id="{C5617990-E0E1-5E4F-B3AD-2C14BD21EA07}"/>
              </a:ext>
            </a:extLst>
          </p:cNvPr>
          <p:cNvSpPr txBox="1">
            <a:spLocks/>
          </p:cNvSpPr>
          <p:nvPr/>
        </p:nvSpPr>
        <p:spPr>
          <a:xfrm>
            <a:off x="1540286" y="5201874"/>
            <a:ext cx="1032773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ERIS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6DFFDFEB-EA3B-0B44-AFB0-E572553370EC}"/>
              </a:ext>
            </a:extLst>
          </p:cNvPr>
          <p:cNvCxnSpPr>
            <a:cxnSpLocks/>
          </p:cNvCxnSpPr>
          <p:nvPr/>
        </p:nvCxnSpPr>
        <p:spPr>
          <a:xfrm flipH="1">
            <a:off x="5066854" y="382238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1E20458E-5D90-6F45-B4E6-0A1C4EE30BB3}"/>
              </a:ext>
            </a:extLst>
          </p:cNvPr>
          <p:cNvCxnSpPr>
            <a:cxnSpLocks/>
          </p:cNvCxnSpPr>
          <p:nvPr/>
        </p:nvCxnSpPr>
        <p:spPr>
          <a:xfrm flipH="1">
            <a:off x="5373947" y="3918062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3E04D5AE-E3C7-DC42-9EFE-E55387BA70D4}"/>
              </a:ext>
            </a:extLst>
          </p:cNvPr>
          <p:cNvCxnSpPr>
            <a:cxnSpLocks/>
          </p:cNvCxnSpPr>
          <p:nvPr/>
        </p:nvCxnSpPr>
        <p:spPr>
          <a:xfrm flipH="1">
            <a:off x="5669867" y="402147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4E762D63-A20F-5D43-A0E6-F7DC713290E0}"/>
              </a:ext>
            </a:extLst>
          </p:cNvPr>
          <p:cNvCxnSpPr>
            <a:cxnSpLocks/>
          </p:cNvCxnSpPr>
          <p:nvPr/>
        </p:nvCxnSpPr>
        <p:spPr>
          <a:xfrm flipH="1">
            <a:off x="6013914" y="4116296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0FE1B982-E9FF-2E4B-8554-C27D1BC71EC5}"/>
              </a:ext>
            </a:extLst>
          </p:cNvPr>
          <p:cNvCxnSpPr>
            <a:cxnSpLocks/>
          </p:cNvCxnSpPr>
          <p:nvPr/>
        </p:nvCxnSpPr>
        <p:spPr>
          <a:xfrm flipH="1">
            <a:off x="6329602" y="4187051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A70BDDE3-0F50-C34B-B49A-E9B82FB69174}"/>
              </a:ext>
            </a:extLst>
          </p:cNvPr>
          <p:cNvCxnSpPr>
            <a:cxnSpLocks/>
          </p:cNvCxnSpPr>
          <p:nvPr/>
        </p:nvCxnSpPr>
        <p:spPr>
          <a:xfrm flipH="1">
            <a:off x="6633258" y="429046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6B539513-C502-6C41-9BCC-D40ACAB69956}"/>
              </a:ext>
            </a:extLst>
          </p:cNvPr>
          <p:cNvCxnSpPr>
            <a:cxnSpLocks/>
          </p:cNvCxnSpPr>
          <p:nvPr/>
        </p:nvCxnSpPr>
        <p:spPr>
          <a:xfrm flipH="1">
            <a:off x="6947458" y="3146248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579162AE-B7DB-174A-8D53-B9ABE978B31D}"/>
              </a:ext>
            </a:extLst>
          </p:cNvPr>
          <p:cNvCxnSpPr>
            <a:cxnSpLocks/>
          </p:cNvCxnSpPr>
          <p:nvPr/>
        </p:nvCxnSpPr>
        <p:spPr>
          <a:xfrm flipV="1">
            <a:off x="6937015" y="3136752"/>
            <a:ext cx="0" cy="1182585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A904CEB2-162F-C64D-B550-C3D04C63A662}"/>
              </a:ext>
            </a:extLst>
          </p:cNvPr>
          <p:cNvCxnSpPr>
            <a:cxnSpLocks/>
          </p:cNvCxnSpPr>
          <p:nvPr/>
        </p:nvCxnSpPr>
        <p:spPr>
          <a:xfrm flipH="1">
            <a:off x="4692316" y="3199770"/>
            <a:ext cx="328552" cy="0"/>
          </a:xfrm>
          <a:prstGeom prst="line">
            <a:avLst/>
          </a:prstGeom>
          <a:ln w="38100" cmpd="sng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C4E1A4FA-CC63-9E4B-B9F9-20995DC67E09}"/>
              </a:ext>
            </a:extLst>
          </p:cNvPr>
          <p:cNvCxnSpPr>
            <a:cxnSpLocks/>
          </p:cNvCxnSpPr>
          <p:nvPr/>
        </p:nvCxnSpPr>
        <p:spPr>
          <a:xfrm>
            <a:off x="1540286" y="3544319"/>
            <a:ext cx="46343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1E4087E-817B-364E-9FA0-065000336C79}"/>
              </a:ext>
            </a:extLst>
          </p:cNvPr>
          <p:cNvCxnSpPr>
            <a:cxnSpLocks/>
          </p:cNvCxnSpPr>
          <p:nvPr/>
        </p:nvCxnSpPr>
        <p:spPr>
          <a:xfrm flipH="1">
            <a:off x="2003724" y="3104961"/>
            <a:ext cx="400305" cy="0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D271EBE7-DBDF-3245-85AB-E70B47C1E976}"/>
              </a:ext>
            </a:extLst>
          </p:cNvPr>
          <p:cNvCxnSpPr>
            <a:cxnSpLocks/>
          </p:cNvCxnSpPr>
          <p:nvPr/>
        </p:nvCxnSpPr>
        <p:spPr>
          <a:xfrm flipV="1">
            <a:off x="2026947" y="3118523"/>
            <a:ext cx="1" cy="425795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7DB95126-9516-4B42-B070-92B39416A4B7}"/>
              </a:ext>
            </a:extLst>
          </p:cNvPr>
          <p:cNvSpPr/>
          <p:nvPr/>
        </p:nvSpPr>
        <p:spPr>
          <a:xfrm>
            <a:off x="1540042" y="3392905"/>
            <a:ext cx="457200" cy="13938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4535F5D1-FD63-154B-990A-DF8A8CB35C11}"/>
              </a:ext>
            </a:extLst>
          </p:cNvPr>
          <p:cNvCxnSpPr>
            <a:cxnSpLocks/>
          </p:cNvCxnSpPr>
          <p:nvPr/>
        </p:nvCxnSpPr>
        <p:spPr>
          <a:xfrm flipV="1">
            <a:off x="5032015" y="3216963"/>
            <a:ext cx="0" cy="621111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F72941FD-5E88-4945-A671-8EDED793BE2C}"/>
              </a:ext>
            </a:extLst>
          </p:cNvPr>
          <p:cNvSpPr/>
          <p:nvPr/>
        </p:nvSpPr>
        <p:spPr>
          <a:xfrm>
            <a:off x="6420852" y="3424988"/>
            <a:ext cx="457200" cy="1754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7D7387CF-F95A-9A4C-B913-C7454C984B85}"/>
              </a:ext>
            </a:extLst>
          </p:cNvPr>
          <p:cNvCxnSpPr>
            <a:cxnSpLocks/>
          </p:cNvCxnSpPr>
          <p:nvPr/>
        </p:nvCxnSpPr>
        <p:spPr>
          <a:xfrm flipH="1">
            <a:off x="4692316" y="3620876"/>
            <a:ext cx="328552" cy="0"/>
          </a:xfrm>
          <a:prstGeom prst="line">
            <a:avLst/>
          </a:prstGeom>
          <a:ln w="38100" cmpd="sng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6BBB20C9-EF28-3C46-AC4C-7377A8183E80}"/>
              </a:ext>
            </a:extLst>
          </p:cNvPr>
          <p:cNvCxnSpPr>
            <a:cxnSpLocks/>
          </p:cNvCxnSpPr>
          <p:nvPr/>
        </p:nvCxnSpPr>
        <p:spPr>
          <a:xfrm flipH="1">
            <a:off x="2176068" y="4985790"/>
            <a:ext cx="400305" cy="0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C3D0F32-8287-324E-9BC2-DB9488E7DABA}"/>
              </a:ext>
            </a:extLst>
          </p:cNvPr>
          <p:cNvCxnSpPr>
            <a:cxnSpLocks/>
          </p:cNvCxnSpPr>
          <p:nvPr/>
        </p:nvCxnSpPr>
        <p:spPr>
          <a:xfrm flipH="1" flipV="1">
            <a:off x="2014916" y="3539630"/>
            <a:ext cx="137033" cy="1464856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C3058861-FD87-B847-B06C-83C56DB3F9D1}"/>
              </a:ext>
            </a:extLst>
          </p:cNvPr>
          <p:cNvCxnSpPr>
            <a:cxnSpLocks/>
          </p:cNvCxnSpPr>
          <p:nvPr/>
        </p:nvCxnSpPr>
        <p:spPr>
          <a:xfrm flipH="1">
            <a:off x="6923395" y="4933097"/>
            <a:ext cx="524152" cy="0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9C5ADF6C-30CD-1E4E-B2A1-FECDC007E5C2}"/>
              </a:ext>
            </a:extLst>
          </p:cNvPr>
          <p:cNvCxnSpPr>
            <a:cxnSpLocks/>
          </p:cNvCxnSpPr>
          <p:nvPr/>
        </p:nvCxnSpPr>
        <p:spPr>
          <a:xfrm flipV="1">
            <a:off x="6924983" y="4279754"/>
            <a:ext cx="0" cy="675305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コンテンツ プレースホルダー 2">
            <a:extLst>
              <a:ext uri="{FF2B5EF4-FFF2-40B4-BE49-F238E27FC236}">
                <a16:creationId xmlns:a16="http://schemas.microsoft.com/office/drawing/2014/main" id="{199C1447-56E9-3344-BCED-C49855C4A87A}"/>
              </a:ext>
            </a:extLst>
          </p:cNvPr>
          <p:cNvSpPr txBox="1">
            <a:spLocks/>
          </p:cNvSpPr>
          <p:nvPr/>
        </p:nvSpPr>
        <p:spPr>
          <a:xfrm>
            <a:off x="670601" y="1026050"/>
            <a:ext cx="8117139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3. The ions are trapped and cooled in FRAC  </a:t>
            </a:r>
          </a:p>
        </p:txBody>
      </p:sp>
    </p:spTree>
    <p:extLst>
      <p:ext uri="{BB962C8B-B14F-4D97-AF65-F5344CB8AC3E}">
        <p14:creationId xmlns:p14="http://schemas.microsoft.com/office/powerpoint/2010/main" val="9843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00185 L -0.14479 0.00879 L 0.0092 0.02639 L -0.11563 0.03518 L 0.0092 0.04745 L -0.07101 0.05972 L 0.00034 0.07384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2-step bunching method</a:t>
            </a:r>
            <a:endParaRPr lang="ja-JP" altLang="en-US" sz="36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6" name="1つの角を切り取り、1つの角を丸めた四角形 35">
            <a:extLst>
              <a:ext uri="{FF2B5EF4-FFF2-40B4-BE49-F238E27FC236}">
                <a16:creationId xmlns:a16="http://schemas.microsoft.com/office/drawing/2014/main" id="{7683C006-E50A-5149-A52B-0144C8DC8091}"/>
              </a:ext>
            </a:extLst>
          </p:cNvPr>
          <p:cNvSpPr/>
          <p:nvPr/>
        </p:nvSpPr>
        <p:spPr>
          <a:xfrm rot="10800000">
            <a:off x="8338457" y="3344"/>
            <a:ext cx="816751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8/17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FCA3139-3C9A-FF40-8CF4-403819765490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572662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8" name="角丸四角形 57">
            <a:extLst>
              <a:ext uri="{FF2B5EF4-FFF2-40B4-BE49-F238E27FC236}">
                <a16:creationId xmlns:a16="http://schemas.microsoft.com/office/drawing/2014/main" id="{9936F804-A3C9-DD47-9AB0-9A3CD4DFBE58}"/>
              </a:ext>
            </a:extLst>
          </p:cNvPr>
          <p:cNvSpPr/>
          <p:nvPr/>
        </p:nvSpPr>
        <p:spPr>
          <a:xfrm>
            <a:off x="4673230" y="1891882"/>
            <a:ext cx="2648293" cy="382853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1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D23135F1-C9EB-E44B-A7C7-6AF5BFC71D8C}"/>
              </a:ext>
            </a:extLst>
          </p:cNvPr>
          <p:cNvCxnSpPr>
            <a:cxnSpLocks/>
          </p:cNvCxnSpPr>
          <p:nvPr/>
        </p:nvCxnSpPr>
        <p:spPr>
          <a:xfrm>
            <a:off x="2612135" y="5675209"/>
            <a:ext cx="1905725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8A24E426-379D-4641-9FD2-E44AB9E2A94D}"/>
              </a:ext>
            </a:extLst>
          </p:cNvPr>
          <p:cNvCxnSpPr>
            <a:cxnSpLocks/>
          </p:cNvCxnSpPr>
          <p:nvPr/>
        </p:nvCxnSpPr>
        <p:spPr>
          <a:xfrm flipV="1">
            <a:off x="4523364" y="3248526"/>
            <a:ext cx="156920" cy="2468358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D5A4E5A3-82DD-F54E-9984-E3BAE9348ED4}"/>
              </a:ext>
            </a:extLst>
          </p:cNvPr>
          <p:cNvCxnSpPr>
            <a:cxnSpLocks/>
          </p:cNvCxnSpPr>
          <p:nvPr/>
        </p:nvCxnSpPr>
        <p:spPr>
          <a:xfrm>
            <a:off x="7229577" y="3151775"/>
            <a:ext cx="272096" cy="2565097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34654968-9468-4B4F-B354-D819A5E5F577}"/>
              </a:ext>
            </a:extLst>
          </p:cNvPr>
          <p:cNvCxnSpPr>
            <a:cxnSpLocks/>
          </p:cNvCxnSpPr>
          <p:nvPr/>
        </p:nvCxnSpPr>
        <p:spPr>
          <a:xfrm>
            <a:off x="7462157" y="5675209"/>
            <a:ext cx="816446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245A5754-8D0D-4248-BCE8-62904289F2D5}"/>
              </a:ext>
            </a:extLst>
          </p:cNvPr>
          <p:cNvCxnSpPr>
            <a:cxnSpLocks/>
          </p:cNvCxnSpPr>
          <p:nvPr/>
        </p:nvCxnSpPr>
        <p:spPr>
          <a:xfrm flipV="1">
            <a:off x="1525744" y="2636790"/>
            <a:ext cx="0" cy="308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53DCA72A-E927-894F-BD82-9DEF678082E5}"/>
              </a:ext>
            </a:extLst>
          </p:cNvPr>
          <p:cNvCxnSpPr>
            <a:cxnSpLocks/>
          </p:cNvCxnSpPr>
          <p:nvPr/>
        </p:nvCxnSpPr>
        <p:spPr>
          <a:xfrm>
            <a:off x="1508811" y="5720419"/>
            <a:ext cx="70636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FB9856FB-0269-AF4F-9A95-3C14B5216873}"/>
              </a:ext>
            </a:extLst>
          </p:cNvPr>
          <p:cNvSpPr txBox="1">
            <a:spLocks/>
          </p:cNvSpPr>
          <p:nvPr/>
        </p:nvSpPr>
        <p:spPr>
          <a:xfrm>
            <a:off x="8049950" y="5937893"/>
            <a:ext cx="522550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L</a:t>
            </a: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BF61EEAA-D9D8-D147-A16A-8ADD77F08A82}"/>
              </a:ext>
            </a:extLst>
          </p:cNvPr>
          <p:cNvSpPr txBox="1">
            <a:spLocks/>
          </p:cNvSpPr>
          <p:nvPr/>
        </p:nvSpPr>
        <p:spPr>
          <a:xfrm rot="16200000">
            <a:off x="78817" y="3901858"/>
            <a:ext cx="2078654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Potential</a:t>
            </a:r>
          </a:p>
        </p:txBody>
      </p:sp>
      <p:sp>
        <p:nvSpPr>
          <p:cNvPr id="67" name="コンテンツ プレースホルダー 2">
            <a:extLst>
              <a:ext uri="{FF2B5EF4-FFF2-40B4-BE49-F238E27FC236}">
                <a16:creationId xmlns:a16="http://schemas.microsoft.com/office/drawing/2014/main" id="{8DDBCBED-7A6F-4649-92E3-4A5D64F0F0AA}"/>
              </a:ext>
            </a:extLst>
          </p:cNvPr>
          <p:cNvSpPr txBox="1">
            <a:spLocks/>
          </p:cNvSpPr>
          <p:nvPr/>
        </p:nvSpPr>
        <p:spPr>
          <a:xfrm>
            <a:off x="4986811" y="1977652"/>
            <a:ext cx="2584561" cy="112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Buffer gas</a:t>
            </a:r>
          </a:p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 ~10</a:t>
            </a:r>
            <a:r>
              <a:rPr lang="en-US" altLang="ja-JP" sz="2600" b="1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-3</a:t>
            </a: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Pa</a:t>
            </a: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C0B1B5E8-C628-0141-A25D-5BABC7470625}"/>
              </a:ext>
            </a:extLst>
          </p:cNvPr>
          <p:cNvCxnSpPr>
            <a:cxnSpLocks/>
          </p:cNvCxnSpPr>
          <p:nvPr/>
        </p:nvCxnSpPr>
        <p:spPr>
          <a:xfrm>
            <a:off x="2555776" y="5013176"/>
            <a:ext cx="56359" cy="703698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コンテンツ プレースホルダー 2">
            <a:extLst>
              <a:ext uri="{FF2B5EF4-FFF2-40B4-BE49-F238E27FC236}">
                <a16:creationId xmlns:a16="http://schemas.microsoft.com/office/drawing/2014/main" id="{A4FD4852-2438-194F-ACC3-9E8A575885F6}"/>
              </a:ext>
            </a:extLst>
          </p:cNvPr>
          <p:cNvSpPr txBox="1">
            <a:spLocks/>
          </p:cNvSpPr>
          <p:nvPr/>
        </p:nvSpPr>
        <p:spPr>
          <a:xfrm>
            <a:off x="5394003" y="5098079"/>
            <a:ext cx="2020872" cy="69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</a:t>
            </a:r>
          </a:p>
        </p:txBody>
      </p:sp>
      <p:sp>
        <p:nvSpPr>
          <p:cNvPr id="70" name="コンテンツ プレースホルダー 2">
            <a:extLst>
              <a:ext uri="{FF2B5EF4-FFF2-40B4-BE49-F238E27FC236}">
                <a16:creationId xmlns:a16="http://schemas.microsoft.com/office/drawing/2014/main" id="{C5617990-E0E1-5E4F-B3AD-2C14BD21EA07}"/>
              </a:ext>
            </a:extLst>
          </p:cNvPr>
          <p:cNvSpPr txBox="1">
            <a:spLocks/>
          </p:cNvSpPr>
          <p:nvPr/>
        </p:nvSpPr>
        <p:spPr>
          <a:xfrm>
            <a:off x="1540286" y="5201874"/>
            <a:ext cx="1032773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ERIS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6DFFDFEB-EA3B-0B44-AFB0-E572553370EC}"/>
              </a:ext>
            </a:extLst>
          </p:cNvPr>
          <p:cNvCxnSpPr>
            <a:cxnSpLocks/>
          </p:cNvCxnSpPr>
          <p:nvPr/>
        </p:nvCxnSpPr>
        <p:spPr>
          <a:xfrm flipH="1">
            <a:off x="5066854" y="382238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1E20458E-5D90-6F45-B4E6-0A1C4EE30BB3}"/>
              </a:ext>
            </a:extLst>
          </p:cNvPr>
          <p:cNvCxnSpPr>
            <a:cxnSpLocks/>
          </p:cNvCxnSpPr>
          <p:nvPr/>
        </p:nvCxnSpPr>
        <p:spPr>
          <a:xfrm flipH="1">
            <a:off x="5373947" y="3918062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3E04D5AE-E3C7-DC42-9EFE-E55387BA70D4}"/>
              </a:ext>
            </a:extLst>
          </p:cNvPr>
          <p:cNvCxnSpPr>
            <a:cxnSpLocks/>
          </p:cNvCxnSpPr>
          <p:nvPr/>
        </p:nvCxnSpPr>
        <p:spPr>
          <a:xfrm flipH="1">
            <a:off x="5669867" y="402147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4E762D63-A20F-5D43-A0E6-F7DC713290E0}"/>
              </a:ext>
            </a:extLst>
          </p:cNvPr>
          <p:cNvCxnSpPr>
            <a:cxnSpLocks/>
          </p:cNvCxnSpPr>
          <p:nvPr/>
        </p:nvCxnSpPr>
        <p:spPr>
          <a:xfrm flipH="1">
            <a:off x="6013914" y="4116296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0FE1B982-E9FF-2E4B-8554-C27D1BC71EC5}"/>
              </a:ext>
            </a:extLst>
          </p:cNvPr>
          <p:cNvCxnSpPr>
            <a:cxnSpLocks/>
          </p:cNvCxnSpPr>
          <p:nvPr/>
        </p:nvCxnSpPr>
        <p:spPr>
          <a:xfrm flipH="1">
            <a:off x="6329602" y="4187051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A70BDDE3-0F50-C34B-B49A-E9B82FB69174}"/>
              </a:ext>
            </a:extLst>
          </p:cNvPr>
          <p:cNvCxnSpPr>
            <a:cxnSpLocks/>
          </p:cNvCxnSpPr>
          <p:nvPr/>
        </p:nvCxnSpPr>
        <p:spPr>
          <a:xfrm flipH="1">
            <a:off x="6633258" y="429046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6B539513-C502-6C41-9BCC-D40ACAB69956}"/>
              </a:ext>
            </a:extLst>
          </p:cNvPr>
          <p:cNvCxnSpPr>
            <a:cxnSpLocks/>
          </p:cNvCxnSpPr>
          <p:nvPr/>
        </p:nvCxnSpPr>
        <p:spPr>
          <a:xfrm flipH="1">
            <a:off x="6947458" y="3146248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579162AE-B7DB-174A-8D53-B9ABE978B31D}"/>
              </a:ext>
            </a:extLst>
          </p:cNvPr>
          <p:cNvCxnSpPr>
            <a:cxnSpLocks/>
          </p:cNvCxnSpPr>
          <p:nvPr/>
        </p:nvCxnSpPr>
        <p:spPr>
          <a:xfrm flipV="1">
            <a:off x="6937015" y="3136752"/>
            <a:ext cx="0" cy="1182585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A904CEB2-162F-C64D-B550-C3D04C63A662}"/>
              </a:ext>
            </a:extLst>
          </p:cNvPr>
          <p:cNvCxnSpPr>
            <a:cxnSpLocks/>
          </p:cNvCxnSpPr>
          <p:nvPr/>
        </p:nvCxnSpPr>
        <p:spPr>
          <a:xfrm flipH="1">
            <a:off x="4692316" y="3199770"/>
            <a:ext cx="328552" cy="0"/>
          </a:xfrm>
          <a:prstGeom prst="line">
            <a:avLst/>
          </a:prstGeom>
          <a:ln w="38100" cmpd="sng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C4E1A4FA-CC63-9E4B-B9F9-20995DC67E09}"/>
              </a:ext>
            </a:extLst>
          </p:cNvPr>
          <p:cNvCxnSpPr>
            <a:cxnSpLocks/>
          </p:cNvCxnSpPr>
          <p:nvPr/>
        </p:nvCxnSpPr>
        <p:spPr>
          <a:xfrm>
            <a:off x="1540286" y="3544319"/>
            <a:ext cx="46343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7DB95126-9516-4B42-B070-92B39416A4B7}"/>
              </a:ext>
            </a:extLst>
          </p:cNvPr>
          <p:cNvSpPr/>
          <p:nvPr/>
        </p:nvSpPr>
        <p:spPr>
          <a:xfrm>
            <a:off x="1540042" y="3356810"/>
            <a:ext cx="457200" cy="1754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4535F5D1-FD63-154B-990A-DF8A8CB35C11}"/>
              </a:ext>
            </a:extLst>
          </p:cNvPr>
          <p:cNvCxnSpPr>
            <a:cxnSpLocks/>
          </p:cNvCxnSpPr>
          <p:nvPr/>
        </p:nvCxnSpPr>
        <p:spPr>
          <a:xfrm flipV="1">
            <a:off x="5032015" y="3216963"/>
            <a:ext cx="0" cy="621111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2E3E126-8F11-DD47-A991-F338FBE72F0C}"/>
              </a:ext>
            </a:extLst>
          </p:cNvPr>
          <p:cNvSpPr/>
          <p:nvPr/>
        </p:nvSpPr>
        <p:spPr>
          <a:xfrm>
            <a:off x="6424863" y="3982451"/>
            <a:ext cx="457200" cy="1684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B2D34225-87FD-A14F-81A7-0057E2274821}"/>
              </a:ext>
            </a:extLst>
          </p:cNvPr>
          <p:cNvCxnSpPr>
            <a:cxnSpLocks/>
          </p:cNvCxnSpPr>
          <p:nvPr/>
        </p:nvCxnSpPr>
        <p:spPr>
          <a:xfrm flipH="1">
            <a:off x="4692316" y="3620876"/>
            <a:ext cx="328552" cy="0"/>
          </a:xfrm>
          <a:prstGeom prst="line">
            <a:avLst/>
          </a:prstGeom>
          <a:ln w="38100" cmpd="sng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388421DA-B753-4149-B5E4-F7F3A9D955A8}"/>
              </a:ext>
            </a:extLst>
          </p:cNvPr>
          <p:cNvCxnSpPr>
            <a:cxnSpLocks/>
          </p:cNvCxnSpPr>
          <p:nvPr/>
        </p:nvCxnSpPr>
        <p:spPr>
          <a:xfrm flipH="1">
            <a:off x="6923395" y="4933097"/>
            <a:ext cx="524152" cy="0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2DFBA5A0-ADF1-1A4D-A31A-C134C0AE09FB}"/>
              </a:ext>
            </a:extLst>
          </p:cNvPr>
          <p:cNvCxnSpPr>
            <a:cxnSpLocks/>
          </p:cNvCxnSpPr>
          <p:nvPr/>
        </p:nvCxnSpPr>
        <p:spPr>
          <a:xfrm flipV="1">
            <a:off x="6924983" y="4279754"/>
            <a:ext cx="0" cy="675305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9AA0DB0-BA67-EB4D-BD71-6DFFD13C48B6}"/>
              </a:ext>
            </a:extLst>
          </p:cNvPr>
          <p:cNvCxnSpPr>
            <a:cxnSpLocks/>
          </p:cNvCxnSpPr>
          <p:nvPr/>
        </p:nvCxnSpPr>
        <p:spPr>
          <a:xfrm flipH="1">
            <a:off x="2176068" y="4985790"/>
            <a:ext cx="400305" cy="0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8A537C87-397C-5244-9488-33B5EE0F5E50}"/>
              </a:ext>
            </a:extLst>
          </p:cNvPr>
          <p:cNvCxnSpPr>
            <a:cxnSpLocks/>
          </p:cNvCxnSpPr>
          <p:nvPr/>
        </p:nvCxnSpPr>
        <p:spPr>
          <a:xfrm flipH="1" flipV="1">
            <a:off x="2014916" y="3539630"/>
            <a:ext cx="137033" cy="1464856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コンテンツ プレースホルダー 2">
            <a:extLst>
              <a:ext uri="{FF2B5EF4-FFF2-40B4-BE49-F238E27FC236}">
                <a16:creationId xmlns:a16="http://schemas.microsoft.com/office/drawing/2014/main" id="{64BF43AF-38DA-9B49-B391-E50F74F67F24}"/>
              </a:ext>
            </a:extLst>
          </p:cNvPr>
          <p:cNvSpPr txBox="1">
            <a:spLocks/>
          </p:cNvSpPr>
          <p:nvPr/>
        </p:nvSpPr>
        <p:spPr>
          <a:xfrm>
            <a:off x="908108" y="1049801"/>
            <a:ext cx="7784630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4. Next pre-pulse is extracted from ERIS  </a:t>
            </a:r>
          </a:p>
        </p:txBody>
      </p:sp>
    </p:spTree>
    <p:extLst>
      <p:ext uri="{BB962C8B-B14F-4D97-AF65-F5344CB8AC3E}">
        <p14:creationId xmlns:p14="http://schemas.microsoft.com/office/powerpoint/2010/main" val="41364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28021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2-step bunching method</a:t>
            </a:r>
            <a:endParaRPr lang="ja-JP" altLang="en-US" sz="36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8" name="角丸四角形 57">
            <a:extLst>
              <a:ext uri="{FF2B5EF4-FFF2-40B4-BE49-F238E27FC236}">
                <a16:creationId xmlns:a16="http://schemas.microsoft.com/office/drawing/2014/main" id="{9936F804-A3C9-DD47-9AB0-9A3CD4DFBE58}"/>
              </a:ext>
            </a:extLst>
          </p:cNvPr>
          <p:cNvSpPr/>
          <p:nvPr/>
        </p:nvSpPr>
        <p:spPr>
          <a:xfrm>
            <a:off x="4673230" y="1891882"/>
            <a:ext cx="2648293" cy="382853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1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D23135F1-C9EB-E44B-A7C7-6AF5BFC71D8C}"/>
              </a:ext>
            </a:extLst>
          </p:cNvPr>
          <p:cNvCxnSpPr>
            <a:cxnSpLocks/>
          </p:cNvCxnSpPr>
          <p:nvPr/>
        </p:nvCxnSpPr>
        <p:spPr>
          <a:xfrm>
            <a:off x="2612135" y="5675209"/>
            <a:ext cx="1905725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8A24E426-379D-4641-9FD2-E44AB9E2A94D}"/>
              </a:ext>
            </a:extLst>
          </p:cNvPr>
          <p:cNvCxnSpPr>
            <a:cxnSpLocks/>
          </p:cNvCxnSpPr>
          <p:nvPr/>
        </p:nvCxnSpPr>
        <p:spPr>
          <a:xfrm flipV="1">
            <a:off x="4523364" y="3633537"/>
            <a:ext cx="144889" cy="2083347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D5A4E5A3-82DD-F54E-9984-E3BAE9348ED4}"/>
              </a:ext>
            </a:extLst>
          </p:cNvPr>
          <p:cNvCxnSpPr>
            <a:cxnSpLocks/>
          </p:cNvCxnSpPr>
          <p:nvPr/>
        </p:nvCxnSpPr>
        <p:spPr>
          <a:xfrm>
            <a:off x="7229577" y="3151775"/>
            <a:ext cx="272096" cy="2565097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34654968-9468-4B4F-B354-D819A5E5F577}"/>
              </a:ext>
            </a:extLst>
          </p:cNvPr>
          <p:cNvCxnSpPr>
            <a:cxnSpLocks/>
          </p:cNvCxnSpPr>
          <p:nvPr/>
        </p:nvCxnSpPr>
        <p:spPr>
          <a:xfrm>
            <a:off x="7462157" y="5675209"/>
            <a:ext cx="816446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245A5754-8D0D-4248-BCE8-62904289F2D5}"/>
              </a:ext>
            </a:extLst>
          </p:cNvPr>
          <p:cNvCxnSpPr>
            <a:cxnSpLocks/>
          </p:cNvCxnSpPr>
          <p:nvPr/>
        </p:nvCxnSpPr>
        <p:spPr>
          <a:xfrm flipV="1">
            <a:off x="1525744" y="2636790"/>
            <a:ext cx="0" cy="308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53DCA72A-E927-894F-BD82-9DEF678082E5}"/>
              </a:ext>
            </a:extLst>
          </p:cNvPr>
          <p:cNvCxnSpPr>
            <a:cxnSpLocks/>
          </p:cNvCxnSpPr>
          <p:nvPr/>
        </p:nvCxnSpPr>
        <p:spPr>
          <a:xfrm>
            <a:off x="1508811" y="5720419"/>
            <a:ext cx="70636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FB9856FB-0269-AF4F-9A95-3C14B5216873}"/>
              </a:ext>
            </a:extLst>
          </p:cNvPr>
          <p:cNvSpPr txBox="1">
            <a:spLocks/>
          </p:cNvSpPr>
          <p:nvPr/>
        </p:nvSpPr>
        <p:spPr>
          <a:xfrm>
            <a:off x="8049950" y="5937893"/>
            <a:ext cx="522550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L</a:t>
            </a: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BF61EEAA-D9D8-D147-A16A-8ADD77F08A82}"/>
              </a:ext>
            </a:extLst>
          </p:cNvPr>
          <p:cNvSpPr txBox="1">
            <a:spLocks/>
          </p:cNvSpPr>
          <p:nvPr/>
        </p:nvSpPr>
        <p:spPr>
          <a:xfrm rot="16200000">
            <a:off x="78817" y="3901858"/>
            <a:ext cx="2078654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Potential</a:t>
            </a:r>
          </a:p>
        </p:txBody>
      </p:sp>
      <p:sp>
        <p:nvSpPr>
          <p:cNvPr id="67" name="コンテンツ プレースホルダー 2">
            <a:extLst>
              <a:ext uri="{FF2B5EF4-FFF2-40B4-BE49-F238E27FC236}">
                <a16:creationId xmlns:a16="http://schemas.microsoft.com/office/drawing/2014/main" id="{8DDBCBED-7A6F-4649-92E3-4A5D64F0F0AA}"/>
              </a:ext>
            </a:extLst>
          </p:cNvPr>
          <p:cNvSpPr txBox="1">
            <a:spLocks/>
          </p:cNvSpPr>
          <p:nvPr/>
        </p:nvSpPr>
        <p:spPr>
          <a:xfrm>
            <a:off x="4986811" y="1977652"/>
            <a:ext cx="2584561" cy="112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Buffer gas</a:t>
            </a:r>
          </a:p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 ~10</a:t>
            </a:r>
            <a:r>
              <a:rPr lang="en-US" altLang="ja-JP" sz="2600" b="1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-3</a:t>
            </a: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Pa</a:t>
            </a: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C0B1B5E8-C628-0141-A25D-5BABC7470625}"/>
              </a:ext>
            </a:extLst>
          </p:cNvPr>
          <p:cNvCxnSpPr>
            <a:cxnSpLocks/>
          </p:cNvCxnSpPr>
          <p:nvPr/>
        </p:nvCxnSpPr>
        <p:spPr>
          <a:xfrm>
            <a:off x="2412792" y="3103496"/>
            <a:ext cx="199343" cy="2613378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コンテンツ プレースホルダー 2">
            <a:extLst>
              <a:ext uri="{FF2B5EF4-FFF2-40B4-BE49-F238E27FC236}">
                <a16:creationId xmlns:a16="http://schemas.microsoft.com/office/drawing/2014/main" id="{A4FD4852-2438-194F-ACC3-9E8A575885F6}"/>
              </a:ext>
            </a:extLst>
          </p:cNvPr>
          <p:cNvSpPr txBox="1">
            <a:spLocks/>
          </p:cNvSpPr>
          <p:nvPr/>
        </p:nvSpPr>
        <p:spPr>
          <a:xfrm>
            <a:off x="5394003" y="5098079"/>
            <a:ext cx="2020872" cy="69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</a:t>
            </a:r>
          </a:p>
        </p:txBody>
      </p:sp>
      <p:sp>
        <p:nvSpPr>
          <p:cNvPr id="70" name="コンテンツ プレースホルダー 2">
            <a:extLst>
              <a:ext uri="{FF2B5EF4-FFF2-40B4-BE49-F238E27FC236}">
                <a16:creationId xmlns:a16="http://schemas.microsoft.com/office/drawing/2014/main" id="{C5617990-E0E1-5E4F-B3AD-2C14BD21EA07}"/>
              </a:ext>
            </a:extLst>
          </p:cNvPr>
          <p:cNvSpPr txBox="1">
            <a:spLocks/>
          </p:cNvSpPr>
          <p:nvPr/>
        </p:nvSpPr>
        <p:spPr>
          <a:xfrm>
            <a:off x="1540286" y="5201874"/>
            <a:ext cx="1032773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ERIS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6DFFDFEB-EA3B-0B44-AFB0-E572553370EC}"/>
              </a:ext>
            </a:extLst>
          </p:cNvPr>
          <p:cNvCxnSpPr>
            <a:cxnSpLocks/>
          </p:cNvCxnSpPr>
          <p:nvPr/>
        </p:nvCxnSpPr>
        <p:spPr>
          <a:xfrm flipH="1">
            <a:off x="5066854" y="382238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1E20458E-5D90-6F45-B4E6-0A1C4EE30BB3}"/>
              </a:ext>
            </a:extLst>
          </p:cNvPr>
          <p:cNvCxnSpPr>
            <a:cxnSpLocks/>
          </p:cNvCxnSpPr>
          <p:nvPr/>
        </p:nvCxnSpPr>
        <p:spPr>
          <a:xfrm flipH="1">
            <a:off x="5373947" y="3918062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3E04D5AE-E3C7-DC42-9EFE-E55387BA70D4}"/>
              </a:ext>
            </a:extLst>
          </p:cNvPr>
          <p:cNvCxnSpPr>
            <a:cxnSpLocks/>
          </p:cNvCxnSpPr>
          <p:nvPr/>
        </p:nvCxnSpPr>
        <p:spPr>
          <a:xfrm flipH="1">
            <a:off x="5669867" y="402147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4E762D63-A20F-5D43-A0E6-F7DC713290E0}"/>
              </a:ext>
            </a:extLst>
          </p:cNvPr>
          <p:cNvCxnSpPr>
            <a:cxnSpLocks/>
          </p:cNvCxnSpPr>
          <p:nvPr/>
        </p:nvCxnSpPr>
        <p:spPr>
          <a:xfrm flipH="1">
            <a:off x="6013914" y="4116296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0FE1B982-E9FF-2E4B-8554-C27D1BC71EC5}"/>
              </a:ext>
            </a:extLst>
          </p:cNvPr>
          <p:cNvCxnSpPr>
            <a:cxnSpLocks/>
          </p:cNvCxnSpPr>
          <p:nvPr/>
        </p:nvCxnSpPr>
        <p:spPr>
          <a:xfrm flipH="1">
            <a:off x="6329602" y="4187051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A70BDDE3-0F50-C34B-B49A-E9B82FB69174}"/>
              </a:ext>
            </a:extLst>
          </p:cNvPr>
          <p:cNvCxnSpPr>
            <a:cxnSpLocks/>
          </p:cNvCxnSpPr>
          <p:nvPr/>
        </p:nvCxnSpPr>
        <p:spPr>
          <a:xfrm flipH="1">
            <a:off x="6633258" y="429046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6B539513-C502-6C41-9BCC-D40ACAB69956}"/>
              </a:ext>
            </a:extLst>
          </p:cNvPr>
          <p:cNvCxnSpPr>
            <a:cxnSpLocks/>
          </p:cNvCxnSpPr>
          <p:nvPr/>
        </p:nvCxnSpPr>
        <p:spPr>
          <a:xfrm flipH="1">
            <a:off x="6947458" y="3146248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579162AE-B7DB-174A-8D53-B9ABE978B31D}"/>
              </a:ext>
            </a:extLst>
          </p:cNvPr>
          <p:cNvCxnSpPr>
            <a:cxnSpLocks/>
          </p:cNvCxnSpPr>
          <p:nvPr/>
        </p:nvCxnSpPr>
        <p:spPr>
          <a:xfrm flipV="1">
            <a:off x="6937015" y="3136752"/>
            <a:ext cx="0" cy="1182585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A904CEB2-162F-C64D-B550-C3D04C63A662}"/>
              </a:ext>
            </a:extLst>
          </p:cNvPr>
          <p:cNvCxnSpPr>
            <a:cxnSpLocks/>
          </p:cNvCxnSpPr>
          <p:nvPr/>
        </p:nvCxnSpPr>
        <p:spPr>
          <a:xfrm flipH="1">
            <a:off x="4692316" y="3620876"/>
            <a:ext cx="328552" cy="0"/>
          </a:xfrm>
          <a:prstGeom prst="line">
            <a:avLst/>
          </a:prstGeom>
          <a:ln w="38100" cmpd="sng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C4E1A4FA-CC63-9E4B-B9F9-20995DC67E09}"/>
              </a:ext>
            </a:extLst>
          </p:cNvPr>
          <p:cNvCxnSpPr>
            <a:cxnSpLocks/>
          </p:cNvCxnSpPr>
          <p:nvPr/>
        </p:nvCxnSpPr>
        <p:spPr>
          <a:xfrm>
            <a:off x="1540286" y="3544319"/>
            <a:ext cx="46343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1E4087E-817B-364E-9FA0-065000336C79}"/>
              </a:ext>
            </a:extLst>
          </p:cNvPr>
          <p:cNvCxnSpPr>
            <a:cxnSpLocks/>
          </p:cNvCxnSpPr>
          <p:nvPr/>
        </p:nvCxnSpPr>
        <p:spPr>
          <a:xfrm flipH="1">
            <a:off x="2003724" y="3104961"/>
            <a:ext cx="400305" cy="0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D271EBE7-DBDF-3245-85AB-E70B47C1E976}"/>
              </a:ext>
            </a:extLst>
          </p:cNvPr>
          <p:cNvCxnSpPr>
            <a:cxnSpLocks/>
          </p:cNvCxnSpPr>
          <p:nvPr/>
        </p:nvCxnSpPr>
        <p:spPr>
          <a:xfrm flipV="1">
            <a:off x="2026947" y="3118523"/>
            <a:ext cx="1" cy="425795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7DB95126-9516-4B42-B070-92B39416A4B7}"/>
              </a:ext>
            </a:extLst>
          </p:cNvPr>
          <p:cNvSpPr/>
          <p:nvPr/>
        </p:nvSpPr>
        <p:spPr>
          <a:xfrm>
            <a:off x="1540042" y="3486566"/>
            <a:ext cx="4572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4535F5D1-FD63-154B-990A-DF8A8CB35C11}"/>
              </a:ext>
            </a:extLst>
          </p:cNvPr>
          <p:cNvCxnSpPr>
            <a:cxnSpLocks/>
          </p:cNvCxnSpPr>
          <p:nvPr/>
        </p:nvCxnSpPr>
        <p:spPr>
          <a:xfrm flipV="1">
            <a:off x="5032015" y="3645568"/>
            <a:ext cx="0" cy="192507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C682DFF-2EAE-A049-A1A4-DC3A2F1D70A8}"/>
              </a:ext>
            </a:extLst>
          </p:cNvPr>
          <p:cNvSpPr/>
          <p:nvPr/>
        </p:nvSpPr>
        <p:spPr>
          <a:xfrm>
            <a:off x="4134852" y="3328736"/>
            <a:ext cx="457200" cy="1754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953179A-EF5A-4E4E-A10D-45EFC9283BD6}"/>
              </a:ext>
            </a:extLst>
          </p:cNvPr>
          <p:cNvSpPr/>
          <p:nvPr/>
        </p:nvSpPr>
        <p:spPr>
          <a:xfrm>
            <a:off x="6424863" y="3982451"/>
            <a:ext cx="457200" cy="1684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2EB5BD51-CCA9-C544-9E36-FD3E224E4F6D}"/>
              </a:ext>
            </a:extLst>
          </p:cNvPr>
          <p:cNvCxnSpPr>
            <a:cxnSpLocks/>
          </p:cNvCxnSpPr>
          <p:nvPr/>
        </p:nvCxnSpPr>
        <p:spPr>
          <a:xfrm flipH="1">
            <a:off x="4692316" y="3620876"/>
            <a:ext cx="328552" cy="0"/>
          </a:xfrm>
          <a:prstGeom prst="line">
            <a:avLst/>
          </a:prstGeom>
          <a:ln w="38100" cmpd="sng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84C87708-D990-4845-A0A7-98FBD04E1718}"/>
              </a:ext>
            </a:extLst>
          </p:cNvPr>
          <p:cNvCxnSpPr>
            <a:cxnSpLocks/>
          </p:cNvCxnSpPr>
          <p:nvPr/>
        </p:nvCxnSpPr>
        <p:spPr>
          <a:xfrm flipH="1">
            <a:off x="2176068" y="4985790"/>
            <a:ext cx="400305" cy="0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2713CE57-BF8A-1D4B-88BB-C38868E1C0E4}"/>
              </a:ext>
            </a:extLst>
          </p:cNvPr>
          <p:cNvCxnSpPr>
            <a:cxnSpLocks/>
          </p:cNvCxnSpPr>
          <p:nvPr/>
        </p:nvCxnSpPr>
        <p:spPr>
          <a:xfrm flipH="1" flipV="1">
            <a:off x="2014916" y="3539630"/>
            <a:ext cx="137033" cy="1464856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1799A240-FB7F-BB40-98E8-0F7A243157D0}"/>
              </a:ext>
            </a:extLst>
          </p:cNvPr>
          <p:cNvCxnSpPr>
            <a:cxnSpLocks/>
          </p:cNvCxnSpPr>
          <p:nvPr/>
        </p:nvCxnSpPr>
        <p:spPr>
          <a:xfrm flipH="1">
            <a:off x="6923395" y="4933097"/>
            <a:ext cx="524152" cy="0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30DC4FA6-AE38-5E4F-9F0A-AAE6CB2FDFA6}"/>
              </a:ext>
            </a:extLst>
          </p:cNvPr>
          <p:cNvCxnSpPr>
            <a:cxnSpLocks/>
          </p:cNvCxnSpPr>
          <p:nvPr/>
        </p:nvCxnSpPr>
        <p:spPr>
          <a:xfrm flipV="1">
            <a:off x="6924983" y="4279754"/>
            <a:ext cx="0" cy="675305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id="{B4171B22-B71F-A64B-88B8-CD36B9880706}"/>
              </a:ext>
            </a:extLst>
          </p:cNvPr>
          <p:cNvSpPr txBox="1">
            <a:spLocks/>
          </p:cNvSpPr>
          <p:nvPr/>
        </p:nvSpPr>
        <p:spPr>
          <a:xfrm>
            <a:off x="908108" y="1049801"/>
            <a:ext cx="7784630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5. Next pre-pulse is injected to FRAC  </a:t>
            </a:r>
          </a:p>
        </p:txBody>
      </p:sp>
      <p:sp>
        <p:nvSpPr>
          <p:cNvPr id="54" name="1つの角を切り取り、1つの角を丸めた四角形 53">
            <a:extLst>
              <a:ext uri="{FF2B5EF4-FFF2-40B4-BE49-F238E27FC236}">
                <a16:creationId xmlns:a16="http://schemas.microsoft.com/office/drawing/2014/main" id="{798E75BE-6E1B-724E-BBF8-03753A622C64}"/>
              </a:ext>
            </a:extLst>
          </p:cNvPr>
          <p:cNvSpPr/>
          <p:nvPr/>
        </p:nvSpPr>
        <p:spPr>
          <a:xfrm rot="10800000">
            <a:off x="8338457" y="3344"/>
            <a:ext cx="816751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5722753-4290-CA41-BDAA-8569FC8C9206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8/17</a:t>
            </a:r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D85D316E-4AB0-3C49-BDBF-B430546A455B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572662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8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24913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2-step bunching method</a:t>
            </a:r>
            <a:endParaRPr lang="ja-JP" altLang="en-US" sz="36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1/20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8" name="角丸四角形 57">
            <a:extLst>
              <a:ext uri="{FF2B5EF4-FFF2-40B4-BE49-F238E27FC236}">
                <a16:creationId xmlns:a16="http://schemas.microsoft.com/office/drawing/2014/main" id="{9936F804-A3C9-DD47-9AB0-9A3CD4DFBE58}"/>
              </a:ext>
            </a:extLst>
          </p:cNvPr>
          <p:cNvSpPr/>
          <p:nvPr/>
        </p:nvSpPr>
        <p:spPr>
          <a:xfrm>
            <a:off x="4673230" y="1891882"/>
            <a:ext cx="2648293" cy="382853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1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D23135F1-C9EB-E44B-A7C7-6AF5BFC71D8C}"/>
              </a:ext>
            </a:extLst>
          </p:cNvPr>
          <p:cNvCxnSpPr>
            <a:cxnSpLocks/>
          </p:cNvCxnSpPr>
          <p:nvPr/>
        </p:nvCxnSpPr>
        <p:spPr>
          <a:xfrm>
            <a:off x="2612135" y="5675209"/>
            <a:ext cx="1905725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8A24E426-379D-4641-9FD2-E44AB9E2A94D}"/>
              </a:ext>
            </a:extLst>
          </p:cNvPr>
          <p:cNvCxnSpPr>
            <a:cxnSpLocks/>
          </p:cNvCxnSpPr>
          <p:nvPr/>
        </p:nvCxnSpPr>
        <p:spPr>
          <a:xfrm flipV="1">
            <a:off x="4523364" y="3248526"/>
            <a:ext cx="156920" cy="2468358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D5A4E5A3-82DD-F54E-9984-E3BAE9348ED4}"/>
              </a:ext>
            </a:extLst>
          </p:cNvPr>
          <p:cNvCxnSpPr>
            <a:cxnSpLocks/>
          </p:cNvCxnSpPr>
          <p:nvPr/>
        </p:nvCxnSpPr>
        <p:spPr>
          <a:xfrm>
            <a:off x="7229577" y="3151775"/>
            <a:ext cx="272096" cy="2565097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34654968-9468-4B4F-B354-D819A5E5F577}"/>
              </a:ext>
            </a:extLst>
          </p:cNvPr>
          <p:cNvCxnSpPr>
            <a:cxnSpLocks/>
          </p:cNvCxnSpPr>
          <p:nvPr/>
        </p:nvCxnSpPr>
        <p:spPr>
          <a:xfrm>
            <a:off x="7462157" y="5675209"/>
            <a:ext cx="816446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245A5754-8D0D-4248-BCE8-62904289F2D5}"/>
              </a:ext>
            </a:extLst>
          </p:cNvPr>
          <p:cNvCxnSpPr>
            <a:cxnSpLocks/>
          </p:cNvCxnSpPr>
          <p:nvPr/>
        </p:nvCxnSpPr>
        <p:spPr>
          <a:xfrm flipV="1">
            <a:off x="1525744" y="2636790"/>
            <a:ext cx="0" cy="308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53DCA72A-E927-894F-BD82-9DEF678082E5}"/>
              </a:ext>
            </a:extLst>
          </p:cNvPr>
          <p:cNvCxnSpPr>
            <a:cxnSpLocks/>
          </p:cNvCxnSpPr>
          <p:nvPr/>
        </p:nvCxnSpPr>
        <p:spPr>
          <a:xfrm>
            <a:off x="1508811" y="5720419"/>
            <a:ext cx="70636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FB9856FB-0269-AF4F-9A95-3C14B5216873}"/>
              </a:ext>
            </a:extLst>
          </p:cNvPr>
          <p:cNvSpPr txBox="1">
            <a:spLocks/>
          </p:cNvSpPr>
          <p:nvPr/>
        </p:nvSpPr>
        <p:spPr>
          <a:xfrm>
            <a:off x="8049950" y="5937893"/>
            <a:ext cx="522550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L</a:t>
            </a: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BF61EEAA-D9D8-D147-A16A-8ADD77F08A82}"/>
              </a:ext>
            </a:extLst>
          </p:cNvPr>
          <p:cNvSpPr txBox="1">
            <a:spLocks/>
          </p:cNvSpPr>
          <p:nvPr/>
        </p:nvSpPr>
        <p:spPr>
          <a:xfrm rot="16200000">
            <a:off x="78817" y="3901858"/>
            <a:ext cx="2078654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Potential</a:t>
            </a:r>
          </a:p>
        </p:txBody>
      </p:sp>
      <p:sp>
        <p:nvSpPr>
          <p:cNvPr id="67" name="コンテンツ プレースホルダー 2">
            <a:extLst>
              <a:ext uri="{FF2B5EF4-FFF2-40B4-BE49-F238E27FC236}">
                <a16:creationId xmlns:a16="http://schemas.microsoft.com/office/drawing/2014/main" id="{8DDBCBED-7A6F-4649-92E3-4A5D64F0F0AA}"/>
              </a:ext>
            </a:extLst>
          </p:cNvPr>
          <p:cNvSpPr txBox="1">
            <a:spLocks/>
          </p:cNvSpPr>
          <p:nvPr/>
        </p:nvSpPr>
        <p:spPr>
          <a:xfrm>
            <a:off x="4986811" y="1977652"/>
            <a:ext cx="2584561" cy="112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Buffer gas</a:t>
            </a:r>
          </a:p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 ~10</a:t>
            </a:r>
            <a:r>
              <a:rPr lang="en-US" altLang="ja-JP" sz="2600" b="1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-3</a:t>
            </a: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Pa</a:t>
            </a: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C0B1B5E8-C628-0141-A25D-5BABC7470625}"/>
              </a:ext>
            </a:extLst>
          </p:cNvPr>
          <p:cNvCxnSpPr>
            <a:cxnSpLocks/>
          </p:cNvCxnSpPr>
          <p:nvPr/>
        </p:nvCxnSpPr>
        <p:spPr>
          <a:xfrm>
            <a:off x="2412792" y="3103496"/>
            <a:ext cx="199343" cy="2613378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コンテンツ プレースホルダー 2">
            <a:extLst>
              <a:ext uri="{FF2B5EF4-FFF2-40B4-BE49-F238E27FC236}">
                <a16:creationId xmlns:a16="http://schemas.microsoft.com/office/drawing/2014/main" id="{A4FD4852-2438-194F-ACC3-9E8A575885F6}"/>
              </a:ext>
            </a:extLst>
          </p:cNvPr>
          <p:cNvSpPr txBox="1">
            <a:spLocks/>
          </p:cNvSpPr>
          <p:nvPr/>
        </p:nvSpPr>
        <p:spPr>
          <a:xfrm>
            <a:off x="5394003" y="5098079"/>
            <a:ext cx="2020872" cy="69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</a:t>
            </a:r>
          </a:p>
        </p:txBody>
      </p:sp>
      <p:sp>
        <p:nvSpPr>
          <p:cNvPr id="70" name="コンテンツ プレースホルダー 2">
            <a:extLst>
              <a:ext uri="{FF2B5EF4-FFF2-40B4-BE49-F238E27FC236}">
                <a16:creationId xmlns:a16="http://schemas.microsoft.com/office/drawing/2014/main" id="{C5617990-E0E1-5E4F-B3AD-2C14BD21EA07}"/>
              </a:ext>
            </a:extLst>
          </p:cNvPr>
          <p:cNvSpPr txBox="1">
            <a:spLocks/>
          </p:cNvSpPr>
          <p:nvPr/>
        </p:nvSpPr>
        <p:spPr>
          <a:xfrm>
            <a:off x="1540286" y="5201874"/>
            <a:ext cx="1032773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ERIS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6DFFDFEB-EA3B-0B44-AFB0-E572553370EC}"/>
              </a:ext>
            </a:extLst>
          </p:cNvPr>
          <p:cNvCxnSpPr>
            <a:cxnSpLocks/>
          </p:cNvCxnSpPr>
          <p:nvPr/>
        </p:nvCxnSpPr>
        <p:spPr>
          <a:xfrm flipH="1">
            <a:off x="5066854" y="382238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1E20458E-5D90-6F45-B4E6-0A1C4EE30BB3}"/>
              </a:ext>
            </a:extLst>
          </p:cNvPr>
          <p:cNvCxnSpPr>
            <a:cxnSpLocks/>
          </p:cNvCxnSpPr>
          <p:nvPr/>
        </p:nvCxnSpPr>
        <p:spPr>
          <a:xfrm flipH="1">
            <a:off x="5373947" y="3918062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3E04D5AE-E3C7-DC42-9EFE-E55387BA70D4}"/>
              </a:ext>
            </a:extLst>
          </p:cNvPr>
          <p:cNvCxnSpPr>
            <a:cxnSpLocks/>
          </p:cNvCxnSpPr>
          <p:nvPr/>
        </p:nvCxnSpPr>
        <p:spPr>
          <a:xfrm flipH="1">
            <a:off x="5669867" y="402147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4E762D63-A20F-5D43-A0E6-F7DC713290E0}"/>
              </a:ext>
            </a:extLst>
          </p:cNvPr>
          <p:cNvCxnSpPr>
            <a:cxnSpLocks/>
          </p:cNvCxnSpPr>
          <p:nvPr/>
        </p:nvCxnSpPr>
        <p:spPr>
          <a:xfrm flipH="1">
            <a:off x="6013914" y="4116296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0FE1B982-E9FF-2E4B-8554-C27D1BC71EC5}"/>
              </a:ext>
            </a:extLst>
          </p:cNvPr>
          <p:cNvCxnSpPr>
            <a:cxnSpLocks/>
          </p:cNvCxnSpPr>
          <p:nvPr/>
        </p:nvCxnSpPr>
        <p:spPr>
          <a:xfrm flipH="1">
            <a:off x="6329602" y="4187051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A70BDDE3-0F50-C34B-B49A-E9B82FB69174}"/>
              </a:ext>
            </a:extLst>
          </p:cNvPr>
          <p:cNvCxnSpPr>
            <a:cxnSpLocks/>
          </p:cNvCxnSpPr>
          <p:nvPr/>
        </p:nvCxnSpPr>
        <p:spPr>
          <a:xfrm flipH="1">
            <a:off x="6633258" y="429046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6B539513-C502-6C41-9BCC-D40ACAB69956}"/>
              </a:ext>
            </a:extLst>
          </p:cNvPr>
          <p:cNvCxnSpPr>
            <a:cxnSpLocks/>
          </p:cNvCxnSpPr>
          <p:nvPr/>
        </p:nvCxnSpPr>
        <p:spPr>
          <a:xfrm flipH="1">
            <a:off x="6947458" y="3146248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579162AE-B7DB-174A-8D53-B9ABE978B31D}"/>
              </a:ext>
            </a:extLst>
          </p:cNvPr>
          <p:cNvCxnSpPr>
            <a:cxnSpLocks/>
          </p:cNvCxnSpPr>
          <p:nvPr/>
        </p:nvCxnSpPr>
        <p:spPr>
          <a:xfrm flipV="1">
            <a:off x="6937015" y="3136752"/>
            <a:ext cx="0" cy="1182585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A904CEB2-162F-C64D-B550-C3D04C63A662}"/>
              </a:ext>
            </a:extLst>
          </p:cNvPr>
          <p:cNvCxnSpPr>
            <a:cxnSpLocks/>
          </p:cNvCxnSpPr>
          <p:nvPr/>
        </p:nvCxnSpPr>
        <p:spPr>
          <a:xfrm flipH="1">
            <a:off x="4692316" y="3199770"/>
            <a:ext cx="328552" cy="0"/>
          </a:xfrm>
          <a:prstGeom prst="line">
            <a:avLst/>
          </a:prstGeom>
          <a:ln w="38100" cmpd="sng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C4E1A4FA-CC63-9E4B-B9F9-20995DC67E09}"/>
              </a:ext>
            </a:extLst>
          </p:cNvPr>
          <p:cNvCxnSpPr>
            <a:cxnSpLocks/>
          </p:cNvCxnSpPr>
          <p:nvPr/>
        </p:nvCxnSpPr>
        <p:spPr>
          <a:xfrm>
            <a:off x="1540286" y="3544319"/>
            <a:ext cx="46343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1E4087E-817B-364E-9FA0-065000336C79}"/>
              </a:ext>
            </a:extLst>
          </p:cNvPr>
          <p:cNvCxnSpPr>
            <a:cxnSpLocks/>
          </p:cNvCxnSpPr>
          <p:nvPr/>
        </p:nvCxnSpPr>
        <p:spPr>
          <a:xfrm flipH="1">
            <a:off x="2003724" y="3104961"/>
            <a:ext cx="400305" cy="0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D271EBE7-DBDF-3245-85AB-E70B47C1E976}"/>
              </a:ext>
            </a:extLst>
          </p:cNvPr>
          <p:cNvCxnSpPr>
            <a:cxnSpLocks/>
          </p:cNvCxnSpPr>
          <p:nvPr/>
        </p:nvCxnSpPr>
        <p:spPr>
          <a:xfrm flipV="1">
            <a:off x="2026947" y="3118523"/>
            <a:ext cx="1" cy="425795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7DB95126-9516-4B42-B070-92B39416A4B7}"/>
              </a:ext>
            </a:extLst>
          </p:cNvPr>
          <p:cNvSpPr/>
          <p:nvPr/>
        </p:nvSpPr>
        <p:spPr>
          <a:xfrm>
            <a:off x="1540042" y="3392905"/>
            <a:ext cx="457200" cy="13938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4535F5D1-FD63-154B-990A-DF8A8CB35C11}"/>
              </a:ext>
            </a:extLst>
          </p:cNvPr>
          <p:cNvCxnSpPr>
            <a:cxnSpLocks/>
          </p:cNvCxnSpPr>
          <p:nvPr/>
        </p:nvCxnSpPr>
        <p:spPr>
          <a:xfrm flipV="1">
            <a:off x="5032015" y="3216963"/>
            <a:ext cx="0" cy="621111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F72941FD-5E88-4945-A671-8EDED793BE2C}"/>
              </a:ext>
            </a:extLst>
          </p:cNvPr>
          <p:cNvSpPr/>
          <p:nvPr/>
        </p:nvSpPr>
        <p:spPr>
          <a:xfrm>
            <a:off x="6420852" y="3424988"/>
            <a:ext cx="457200" cy="1754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F8D1541-FA05-DD42-96F3-C355AB58E289}"/>
              </a:ext>
            </a:extLst>
          </p:cNvPr>
          <p:cNvSpPr/>
          <p:nvPr/>
        </p:nvSpPr>
        <p:spPr>
          <a:xfrm>
            <a:off x="6424863" y="3982451"/>
            <a:ext cx="457200" cy="1684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15B0179F-D30D-7245-BEFC-4B9465D8C7AE}"/>
              </a:ext>
            </a:extLst>
          </p:cNvPr>
          <p:cNvCxnSpPr>
            <a:cxnSpLocks/>
          </p:cNvCxnSpPr>
          <p:nvPr/>
        </p:nvCxnSpPr>
        <p:spPr>
          <a:xfrm flipH="1">
            <a:off x="4692316" y="3620876"/>
            <a:ext cx="328552" cy="0"/>
          </a:xfrm>
          <a:prstGeom prst="line">
            <a:avLst/>
          </a:prstGeom>
          <a:ln w="38100" cmpd="sng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633E1CAF-0824-4041-8BD7-2947ACD9E9A4}"/>
              </a:ext>
            </a:extLst>
          </p:cNvPr>
          <p:cNvCxnSpPr>
            <a:cxnSpLocks/>
          </p:cNvCxnSpPr>
          <p:nvPr/>
        </p:nvCxnSpPr>
        <p:spPr>
          <a:xfrm flipH="1">
            <a:off x="2176068" y="4985790"/>
            <a:ext cx="400305" cy="0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EF12078E-6818-6747-9498-38D7CF30E9A6}"/>
              </a:ext>
            </a:extLst>
          </p:cNvPr>
          <p:cNvCxnSpPr>
            <a:cxnSpLocks/>
          </p:cNvCxnSpPr>
          <p:nvPr/>
        </p:nvCxnSpPr>
        <p:spPr>
          <a:xfrm flipH="1" flipV="1">
            <a:off x="2014916" y="3539630"/>
            <a:ext cx="137033" cy="1464856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6796AA8C-A470-304B-9F58-E42902A7C8B4}"/>
              </a:ext>
            </a:extLst>
          </p:cNvPr>
          <p:cNvCxnSpPr>
            <a:cxnSpLocks/>
          </p:cNvCxnSpPr>
          <p:nvPr/>
        </p:nvCxnSpPr>
        <p:spPr>
          <a:xfrm flipH="1">
            <a:off x="6923395" y="4933097"/>
            <a:ext cx="524152" cy="0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99C84BA5-AD3F-8C48-99AD-C53185F77F19}"/>
              </a:ext>
            </a:extLst>
          </p:cNvPr>
          <p:cNvCxnSpPr>
            <a:cxnSpLocks/>
          </p:cNvCxnSpPr>
          <p:nvPr/>
        </p:nvCxnSpPr>
        <p:spPr>
          <a:xfrm flipV="1">
            <a:off x="6924983" y="4279754"/>
            <a:ext cx="0" cy="675305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id="{58F1564E-8F9E-F04B-A683-BC8429D8684B}"/>
              </a:ext>
            </a:extLst>
          </p:cNvPr>
          <p:cNvSpPr txBox="1">
            <a:spLocks/>
          </p:cNvSpPr>
          <p:nvPr/>
        </p:nvSpPr>
        <p:spPr>
          <a:xfrm>
            <a:off x="694352" y="1049801"/>
            <a:ext cx="7986510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6. The ions are trapped and cooled in FRAC  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9514765-7706-494D-B9DA-2281E78410F7}"/>
              </a:ext>
            </a:extLst>
          </p:cNvPr>
          <p:cNvSpPr txBox="1"/>
          <p:nvPr/>
        </p:nvSpPr>
        <p:spPr>
          <a:xfrm>
            <a:off x="8203194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1/17</a:t>
            </a:r>
          </a:p>
        </p:txBody>
      </p:sp>
      <p:sp>
        <p:nvSpPr>
          <p:cNvPr id="56" name="1つの角を切り取り、1つの角を丸めた四角形 55">
            <a:extLst>
              <a:ext uri="{FF2B5EF4-FFF2-40B4-BE49-F238E27FC236}">
                <a16:creationId xmlns:a16="http://schemas.microsoft.com/office/drawing/2014/main" id="{4A7CDA31-40A3-844A-9D21-F4CCEF76EC11}"/>
              </a:ext>
            </a:extLst>
          </p:cNvPr>
          <p:cNvSpPr/>
          <p:nvPr/>
        </p:nvSpPr>
        <p:spPr>
          <a:xfrm rot="10800000">
            <a:off x="8338457" y="3344"/>
            <a:ext cx="816751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CCA8E4A-A574-3B49-87E7-4D7D23AB1DFE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8/17</a:t>
            </a:r>
          </a:p>
        </p:txBody>
      </p: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02E182FB-1E15-4546-A775-FB3B2885292A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572662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0185 L -0.14479 0.0037 L 0.0092 0.01782 L -0.11563 0.025 L 0.0092 0.03472 L -0.07101 0.04467 L 0.00034 0.05625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2-step bunching method</a:t>
            </a:r>
            <a:endParaRPr lang="ja-JP" altLang="en-US" sz="36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1/20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8" name="角丸四角形 57">
            <a:extLst>
              <a:ext uri="{FF2B5EF4-FFF2-40B4-BE49-F238E27FC236}">
                <a16:creationId xmlns:a16="http://schemas.microsoft.com/office/drawing/2014/main" id="{9936F804-A3C9-DD47-9AB0-9A3CD4DFBE58}"/>
              </a:ext>
            </a:extLst>
          </p:cNvPr>
          <p:cNvSpPr/>
          <p:nvPr/>
        </p:nvSpPr>
        <p:spPr>
          <a:xfrm>
            <a:off x="4673230" y="1891882"/>
            <a:ext cx="2648293" cy="382853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1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D23135F1-C9EB-E44B-A7C7-6AF5BFC71D8C}"/>
              </a:ext>
            </a:extLst>
          </p:cNvPr>
          <p:cNvCxnSpPr>
            <a:cxnSpLocks/>
          </p:cNvCxnSpPr>
          <p:nvPr/>
        </p:nvCxnSpPr>
        <p:spPr>
          <a:xfrm>
            <a:off x="2612135" y="5675209"/>
            <a:ext cx="1905725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8A24E426-379D-4641-9FD2-E44AB9E2A94D}"/>
              </a:ext>
            </a:extLst>
          </p:cNvPr>
          <p:cNvCxnSpPr>
            <a:cxnSpLocks/>
          </p:cNvCxnSpPr>
          <p:nvPr/>
        </p:nvCxnSpPr>
        <p:spPr>
          <a:xfrm flipV="1">
            <a:off x="4523364" y="3248526"/>
            <a:ext cx="156920" cy="2468358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D5A4E5A3-82DD-F54E-9984-E3BAE9348ED4}"/>
              </a:ext>
            </a:extLst>
          </p:cNvPr>
          <p:cNvCxnSpPr>
            <a:cxnSpLocks/>
          </p:cNvCxnSpPr>
          <p:nvPr/>
        </p:nvCxnSpPr>
        <p:spPr>
          <a:xfrm>
            <a:off x="7229577" y="3151775"/>
            <a:ext cx="272096" cy="2565097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34654968-9468-4B4F-B354-D819A5E5F577}"/>
              </a:ext>
            </a:extLst>
          </p:cNvPr>
          <p:cNvCxnSpPr>
            <a:cxnSpLocks/>
          </p:cNvCxnSpPr>
          <p:nvPr/>
        </p:nvCxnSpPr>
        <p:spPr>
          <a:xfrm>
            <a:off x="7462157" y="5675209"/>
            <a:ext cx="816446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245A5754-8D0D-4248-BCE8-62904289F2D5}"/>
              </a:ext>
            </a:extLst>
          </p:cNvPr>
          <p:cNvCxnSpPr>
            <a:cxnSpLocks/>
          </p:cNvCxnSpPr>
          <p:nvPr/>
        </p:nvCxnSpPr>
        <p:spPr>
          <a:xfrm flipV="1">
            <a:off x="1525744" y="2636790"/>
            <a:ext cx="0" cy="308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53DCA72A-E927-894F-BD82-9DEF678082E5}"/>
              </a:ext>
            </a:extLst>
          </p:cNvPr>
          <p:cNvCxnSpPr>
            <a:cxnSpLocks/>
          </p:cNvCxnSpPr>
          <p:nvPr/>
        </p:nvCxnSpPr>
        <p:spPr>
          <a:xfrm>
            <a:off x="1508811" y="5720419"/>
            <a:ext cx="70636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FB9856FB-0269-AF4F-9A95-3C14B5216873}"/>
              </a:ext>
            </a:extLst>
          </p:cNvPr>
          <p:cNvSpPr txBox="1">
            <a:spLocks/>
          </p:cNvSpPr>
          <p:nvPr/>
        </p:nvSpPr>
        <p:spPr>
          <a:xfrm>
            <a:off x="8049950" y="5937893"/>
            <a:ext cx="522550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L</a:t>
            </a: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BF61EEAA-D9D8-D147-A16A-8ADD77F08A82}"/>
              </a:ext>
            </a:extLst>
          </p:cNvPr>
          <p:cNvSpPr txBox="1">
            <a:spLocks/>
          </p:cNvSpPr>
          <p:nvPr/>
        </p:nvSpPr>
        <p:spPr>
          <a:xfrm rot="16200000">
            <a:off x="78817" y="3901858"/>
            <a:ext cx="2078654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Potential</a:t>
            </a:r>
          </a:p>
        </p:txBody>
      </p:sp>
      <p:sp>
        <p:nvSpPr>
          <p:cNvPr id="67" name="コンテンツ プレースホルダー 2">
            <a:extLst>
              <a:ext uri="{FF2B5EF4-FFF2-40B4-BE49-F238E27FC236}">
                <a16:creationId xmlns:a16="http://schemas.microsoft.com/office/drawing/2014/main" id="{8DDBCBED-7A6F-4649-92E3-4A5D64F0F0AA}"/>
              </a:ext>
            </a:extLst>
          </p:cNvPr>
          <p:cNvSpPr txBox="1">
            <a:spLocks/>
          </p:cNvSpPr>
          <p:nvPr/>
        </p:nvSpPr>
        <p:spPr>
          <a:xfrm>
            <a:off x="4986811" y="1977652"/>
            <a:ext cx="2584561" cy="112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Buffer gas</a:t>
            </a:r>
          </a:p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 ~10</a:t>
            </a:r>
            <a:r>
              <a:rPr lang="en-US" altLang="ja-JP" sz="2600" b="1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-3</a:t>
            </a: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Pa</a:t>
            </a: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C0B1B5E8-C628-0141-A25D-5BABC7470625}"/>
              </a:ext>
            </a:extLst>
          </p:cNvPr>
          <p:cNvCxnSpPr>
            <a:cxnSpLocks/>
          </p:cNvCxnSpPr>
          <p:nvPr/>
        </p:nvCxnSpPr>
        <p:spPr>
          <a:xfrm>
            <a:off x="2412792" y="3103496"/>
            <a:ext cx="199343" cy="2613378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コンテンツ プレースホルダー 2">
            <a:extLst>
              <a:ext uri="{FF2B5EF4-FFF2-40B4-BE49-F238E27FC236}">
                <a16:creationId xmlns:a16="http://schemas.microsoft.com/office/drawing/2014/main" id="{A4FD4852-2438-194F-ACC3-9E8A575885F6}"/>
              </a:ext>
            </a:extLst>
          </p:cNvPr>
          <p:cNvSpPr txBox="1">
            <a:spLocks/>
          </p:cNvSpPr>
          <p:nvPr/>
        </p:nvSpPr>
        <p:spPr>
          <a:xfrm>
            <a:off x="5394003" y="5098079"/>
            <a:ext cx="2020872" cy="69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</a:t>
            </a:r>
          </a:p>
        </p:txBody>
      </p:sp>
      <p:sp>
        <p:nvSpPr>
          <p:cNvPr id="70" name="コンテンツ プレースホルダー 2">
            <a:extLst>
              <a:ext uri="{FF2B5EF4-FFF2-40B4-BE49-F238E27FC236}">
                <a16:creationId xmlns:a16="http://schemas.microsoft.com/office/drawing/2014/main" id="{C5617990-E0E1-5E4F-B3AD-2C14BD21EA07}"/>
              </a:ext>
            </a:extLst>
          </p:cNvPr>
          <p:cNvSpPr txBox="1">
            <a:spLocks/>
          </p:cNvSpPr>
          <p:nvPr/>
        </p:nvSpPr>
        <p:spPr>
          <a:xfrm>
            <a:off x="1540286" y="5201874"/>
            <a:ext cx="1032773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ERIS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6DFFDFEB-EA3B-0B44-AFB0-E572553370EC}"/>
              </a:ext>
            </a:extLst>
          </p:cNvPr>
          <p:cNvCxnSpPr>
            <a:cxnSpLocks/>
          </p:cNvCxnSpPr>
          <p:nvPr/>
        </p:nvCxnSpPr>
        <p:spPr>
          <a:xfrm flipH="1">
            <a:off x="5066854" y="382238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1E20458E-5D90-6F45-B4E6-0A1C4EE30BB3}"/>
              </a:ext>
            </a:extLst>
          </p:cNvPr>
          <p:cNvCxnSpPr>
            <a:cxnSpLocks/>
          </p:cNvCxnSpPr>
          <p:nvPr/>
        </p:nvCxnSpPr>
        <p:spPr>
          <a:xfrm flipH="1">
            <a:off x="5373947" y="3918062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3E04D5AE-E3C7-DC42-9EFE-E55387BA70D4}"/>
              </a:ext>
            </a:extLst>
          </p:cNvPr>
          <p:cNvCxnSpPr>
            <a:cxnSpLocks/>
          </p:cNvCxnSpPr>
          <p:nvPr/>
        </p:nvCxnSpPr>
        <p:spPr>
          <a:xfrm flipH="1">
            <a:off x="5669867" y="402147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4E762D63-A20F-5D43-A0E6-F7DC713290E0}"/>
              </a:ext>
            </a:extLst>
          </p:cNvPr>
          <p:cNvCxnSpPr>
            <a:cxnSpLocks/>
          </p:cNvCxnSpPr>
          <p:nvPr/>
        </p:nvCxnSpPr>
        <p:spPr>
          <a:xfrm flipH="1">
            <a:off x="6013914" y="4116296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0FE1B982-E9FF-2E4B-8554-C27D1BC71EC5}"/>
              </a:ext>
            </a:extLst>
          </p:cNvPr>
          <p:cNvCxnSpPr>
            <a:cxnSpLocks/>
          </p:cNvCxnSpPr>
          <p:nvPr/>
        </p:nvCxnSpPr>
        <p:spPr>
          <a:xfrm flipH="1">
            <a:off x="6329602" y="4187051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A70BDDE3-0F50-C34B-B49A-E9B82FB69174}"/>
              </a:ext>
            </a:extLst>
          </p:cNvPr>
          <p:cNvCxnSpPr>
            <a:cxnSpLocks/>
          </p:cNvCxnSpPr>
          <p:nvPr/>
        </p:nvCxnSpPr>
        <p:spPr>
          <a:xfrm flipH="1">
            <a:off x="6633258" y="429046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6B539513-C502-6C41-9BCC-D40ACAB69956}"/>
              </a:ext>
            </a:extLst>
          </p:cNvPr>
          <p:cNvCxnSpPr>
            <a:cxnSpLocks/>
          </p:cNvCxnSpPr>
          <p:nvPr/>
        </p:nvCxnSpPr>
        <p:spPr>
          <a:xfrm flipH="1">
            <a:off x="6947458" y="3146248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579162AE-B7DB-174A-8D53-B9ABE978B31D}"/>
              </a:ext>
            </a:extLst>
          </p:cNvPr>
          <p:cNvCxnSpPr>
            <a:cxnSpLocks/>
          </p:cNvCxnSpPr>
          <p:nvPr/>
        </p:nvCxnSpPr>
        <p:spPr>
          <a:xfrm flipV="1">
            <a:off x="6937015" y="3136752"/>
            <a:ext cx="0" cy="1182585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A904CEB2-162F-C64D-B550-C3D04C63A662}"/>
              </a:ext>
            </a:extLst>
          </p:cNvPr>
          <p:cNvCxnSpPr>
            <a:cxnSpLocks/>
          </p:cNvCxnSpPr>
          <p:nvPr/>
        </p:nvCxnSpPr>
        <p:spPr>
          <a:xfrm flipH="1">
            <a:off x="4692316" y="3199770"/>
            <a:ext cx="328552" cy="0"/>
          </a:xfrm>
          <a:prstGeom prst="line">
            <a:avLst/>
          </a:prstGeom>
          <a:ln w="38100" cmpd="sng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C4E1A4FA-CC63-9E4B-B9F9-20995DC67E09}"/>
              </a:ext>
            </a:extLst>
          </p:cNvPr>
          <p:cNvCxnSpPr>
            <a:cxnSpLocks/>
          </p:cNvCxnSpPr>
          <p:nvPr/>
        </p:nvCxnSpPr>
        <p:spPr>
          <a:xfrm>
            <a:off x="1540286" y="3544319"/>
            <a:ext cx="46343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1E4087E-817B-364E-9FA0-065000336C79}"/>
              </a:ext>
            </a:extLst>
          </p:cNvPr>
          <p:cNvCxnSpPr>
            <a:cxnSpLocks/>
          </p:cNvCxnSpPr>
          <p:nvPr/>
        </p:nvCxnSpPr>
        <p:spPr>
          <a:xfrm flipH="1">
            <a:off x="2003724" y="3104961"/>
            <a:ext cx="400305" cy="0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D271EBE7-DBDF-3245-85AB-E70B47C1E976}"/>
              </a:ext>
            </a:extLst>
          </p:cNvPr>
          <p:cNvCxnSpPr>
            <a:cxnSpLocks/>
          </p:cNvCxnSpPr>
          <p:nvPr/>
        </p:nvCxnSpPr>
        <p:spPr>
          <a:xfrm flipV="1">
            <a:off x="2026947" y="3118523"/>
            <a:ext cx="1" cy="425795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7DB95126-9516-4B42-B070-92B39416A4B7}"/>
              </a:ext>
            </a:extLst>
          </p:cNvPr>
          <p:cNvSpPr/>
          <p:nvPr/>
        </p:nvSpPr>
        <p:spPr>
          <a:xfrm>
            <a:off x="1540042" y="3392905"/>
            <a:ext cx="457200" cy="13938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4535F5D1-FD63-154B-990A-DF8A8CB35C11}"/>
              </a:ext>
            </a:extLst>
          </p:cNvPr>
          <p:cNvCxnSpPr>
            <a:cxnSpLocks/>
          </p:cNvCxnSpPr>
          <p:nvPr/>
        </p:nvCxnSpPr>
        <p:spPr>
          <a:xfrm flipV="1">
            <a:off x="5032015" y="3216963"/>
            <a:ext cx="0" cy="621111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F8D1541-FA05-DD42-96F3-C355AB58E289}"/>
              </a:ext>
            </a:extLst>
          </p:cNvPr>
          <p:cNvSpPr/>
          <p:nvPr/>
        </p:nvSpPr>
        <p:spPr>
          <a:xfrm>
            <a:off x="6039854" y="3561346"/>
            <a:ext cx="854242" cy="5414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05A5002D-059F-314C-99E3-34EE5E5B5039}"/>
              </a:ext>
            </a:extLst>
          </p:cNvPr>
          <p:cNvCxnSpPr>
            <a:cxnSpLocks/>
          </p:cNvCxnSpPr>
          <p:nvPr/>
        </p:nvCxnSpPr>
        <p:spPr>
          <a:xfrm flipH="1">
            <a:off x="4692316" y="3620876"/>
            <a:ext cx="328552" cy="0"/>
          </a:xfrm>
          <a:prstGeom prst="line">
            <a:avLst/>
          </a:prstGeom>
          <a:ln w="38100" cmpd="sng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96B38E77-0F91-2642-91DA-35243014CE82}"/>
              </a:ext>
            </a:extLst>
          </p:cNvPr>
          <p:cNvCxnSpPr>
            <a:cxnSpLocks/>
          </p:cNvCxnSpPr>
          <p:nvPr/>
        </p:nvCxnSpPr>
        <p:spPr>
          <a:xfrm flipH="1">
            <a:off x="2176068" y="4985790"/>
            <a:ext cx="400305" cy="0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6457F82-B44F-D24D-8F92-9CCC432A40E6}"/>
              </a:ext>
            </a:extLst>
          </p:cNvPr>
          <p:cNvCxnSpPr>
            <a:cxnSpLocks/>
          </p:cNvCxnSpPr>
          <p:nvPr/>
        </p:nvCxnSpPr>
        <p:spPr>
          <a:xfrm flipH="1" flipV="1">
            <a:off x="2014916" y="3539630"/>
            <a:ext cx="137033" cy="1464856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9D551F7D-E229-404B-9CBE-D37283159711}"/>
              </a:ext>
            </a:extLst>
          </p:cNvPr>
          <p:cNvCxnSpPr>
            <a:cxnSpLocks/>
          </p:cNvCxnSpPr>
          <p:nvPr/>
        </p:nvCxnSpPr>
        <p:spPr>
          <a:xfrm flipH="1">
            <a:off x="6923395" y="4933097"/>
            <a:ext cx="524152" cy="0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6BA8812D-0EA0-8C41-AC89-12C06E899D5A}"/>
              </a:ext>
            </a:extLst>
          </p:cNvPr>
          <p:cNvCxnSpPr>
            <a:cxnSpLocks/>
          </p:cNvCxnSpPr>
          <p:nvPr/>
        </p:nvCxnSpPr>
        <p:spPr>
          <a:xfrm flipV="1">
            <a:off x="6924983" y="4279754"/>
            <a:ext cx="0" cy="675305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id="{3C2D040D-8AA8-914D-B9D2-AF9CE98BCDC8}"/>
              </a:ext>
            </a:extLst>
          </p:cNvPr>
          <p:cNvSpPr txBox="1">
            <a:spLocks/>
          </p:cNvSpPr>
          <p:nvPr/>
        </p:nvSpPr>
        <p:spPr>
          <a:xfrm>
            <a:off x="1157490" y="1065635"/>
            <a:ext cx="7986510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7. The pre-pulses are stacked in FRAC  </a:t>
            </a:r>
          </a:p>
        </p:txBody>
      </p:sp>
      <p:sp>
        <p:nvSpPr>
          <p:cNvPr id="54" name="1つの角を切り取り、1つの角を丸めた四角形 53">
            <a:extLst>
              <a:ext uri="{FF2B5EF4-FFF2-40B4-BE49-F238E27FC236}">
                <a16:creationId xmlns:a16="http://schemas.microsoft.com/office/drawing/2014/main" id="{C39C5DD9-87D9-574D-A30B-04BA87F27690}"/>
              </a:ext>
            </a:extLst>
          </p:cNvPr>
          <p:cNvSpPr/>
          <p:nvPr/>
        </p:nvSpPr>
        <p:spPr>
          <a:xfrm rot="10800000">
            <a:off x="8338457" y="3344"/>
            <a:ext cx="816751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00F6DC7-286C-F942-887B-3AA192C949EC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8/17</a:t>
            </a:r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19475BCE-9323-DB42-A507-F2703FBBFDCB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572662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832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2-step bunching method</a:t>
            </a:r>
            <a:endParaRPr lang="ja-JP" altLang="en-US" sz="36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1/20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8" name="角丸四角形 57">
            <a:extLst>
              <a:ext uri="{FF2B5EF4-FFF2-40B4-BE49-F238E27FC236}">
                <a16:creationId xmlns:a16="http://schemas.microsoft.com/office/drawing/2014/main" id="{9936F804-A3C9-DD47-9AB0-9A3CD4DFBE58}"/>
              </a:ext>
            </a:extLst>
          </p:cNvPr>
          <p:cNvSpPr/>
          <p:nvPr/>
        </p:nvSpPr>
        <p:spPr>
          <a:xfrm>
            <a:off x="4673230" y="1891882"/>
            <a:ext cx="2648293" cy="382853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1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D23135F1-C9EB-E44B-A7C7-6AF5BFC71D8C}"/>
              </a:ext>
            </a:extLst>
          </p:cNvPr>
          <p:cNvCxnSpPr>
            <a:cxnSpLocks/>
          </p:cNvCxnSpPr>
          <p:nvPr/>
        </p:nvCxnSpPr>
        <p:spPr>
          <a:xfrm>
            <a:off x="2612135" y="5675209"/>
            <a:ext cx="1905725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8A24E426-379D-4641-9FD2-E44AB9E2A94D}"/>
              </a:ext>
            </a:extLst>
          </p:cNvPr>
          <p:cNvCxnSpPr>
            <a:cxnSpLocks/>
          </p:cNvCxnSpPr>
          <p:nvPr/>
        </p:nvCxnSpPr>
        <p:spPr>
          <a:xfrm flipV="1">
            <a:off x="4523364" y="3248526"/>
            <a:ext cx="156920" cy="2468358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D5A4E5A3-82DD-F54E-9984-E3BAE9348ED4}"/>
              </a:ext>
            </a:extLst>
          </p:cNvPr>
          <p:cNvCxnSpPr>
            <a:cxnSpLocks/>
          </p:cNvCxnSpPr>
          <p:nvPr/>
        </p:nvCxnSpPr>
        <p:spPr>
          <a:xfrm>
            <a:off x="7452320" y="4941168"/>
            <a:ext cx="49353" cy="775704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34654968-9468-4B4F-B354-D819A5E5F577}"/>
              </a:ext>
            </a:extLst>
          </p:cNvPr>
          <p:cNvCxnSpPr>
            <a:cxnSpLocks/>
          </p:cNvCxnSpPr>
          <p:nvPr/>
        </p:nvCxnSpPr>
        <p:spPr>
          <a:xfrm>
            <a:off x="7462157" y="5675209"/>
            <a:ext cx="816446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245A5754-8D0D-4248-BCE8-62904289F2D5}"/>
              </a:ext>
            </a:extLst>
          </p:cNvPr>
          <p:cNvCxnSpPr>
            <a:cxnSpLocks/>
          </p:cNvCxnSpPr>
          <p:nvPr/>
        </p:nvCxnSpPr>
        <p:spPr>
          <a:xfrm flipV="1">
            <a:off x="1525744" y="2636790"/>
            <a:ext cx="0" cy="308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53DCA72A-E927-894F-BD82-9DEF678082E5}"/>
              </a:ext>
            </a:extLst>
          </p:cNvPr>
          <p:cNvCxnSpPr>
            <a:cxnSpLocks/>
          </p:cNvCxnSpPr>
          <p:nvPr/>
        </p:nvCxnSpPr>
        <p:spPr>
          <a:xfrm>
            <a:off x="1508811" y="5720419"/>
            <a:ext cx="70636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FB9856FB-0269-AF4F-9A95-3C14B5216873}"/>
              </a:ext>
            </a:extLst>
          </p:cNvPr>
          <p:cNvSpPr txBox="1">
            <a:spLocks/>
          </p:cNvSpPr>
          <p:nvPr/>
        </p:nvSpPr>
        <p:spPr>
          <a:xfrm>
            <a:off x="8049950" y="5937893"/>
            <a:ext cx="522550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L</a:t>
            </a: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BF61EEAA-D9D8-D147-A16A-8ADD77F08A82}"/>
              </a:ext>
            </a:extLst>
          </p:cNvPr>
          <p:cNvSpPr txBox="1">
            <a:spLocks/>
          </p:cNvSpPr>
          <p:nvPr/>
        </p:nvSpPr>
        <p:spPr>
          <a:xfrm rot="16200000">
            <a:off x="78817" y="3901858"/>
            <a:ext cx="2078654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Potential</a:t>
            </a:r>
          </a:p>
        </p:txBody>
      </p:sp>
      <p:sp>
        <p:nvSpPr>
          <p:cNvPr id="67" name="コンテンツ プレースホルダー 2">
            <a:extLst>
              <a:ext uri="{FF2B5EF4-FFF2-40B4-BE49-F238E27FC236}">
                <a16:creationId xmlns:a16="http://schemas.microsoft.com/office/drawing/2014/main" id="{8DDBCBED-7A6F-4649-92E3-4A5D64F0F0AA}"/>
              </a:ext>
            </a:extLst>
          </p:cNvPr>
          <p:cNvSpPr txBox="1">
            <a:spLocks/>
          </p:cNvSpPr>
          <p:nvPr/>
        </p:nvSpPr>
        <p:spPr>
          <a:xfrm>
            <a:off x="4986811" y="1977652"/>
            <a:ext cx="2584561" cy="112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Buffer gas</a:t>
            </a:r>
          </a:p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 ~10</a:t>
            </a:r>
            <a:r>
              <a:rPr lang="en-US" altLang="ja-JP" sz="2600" b="1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-3</a:t>
            </a: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Pa</a:t>
            </a: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C0B1B5E8-C628-0141-A25D-5BABC7470625}"/>
              </a:ext>
            </a:extLst>
          </p:cNvPr>
          <p:cNvCxnSpPr>
            <a:cxnSpLocks/>
          </p:cNvCxnSpPr>
          <p:nvPr/>
        </p:nvCxnSpPr>
        <p:spPr>
          <a:xfrm>
            <a:off x="2412792" y="3103496"/>
            <a:ext cx="199343" cy="2613378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コンテンツ プレースホルダー 2">
            <a:extLst>
              <a:ext uri="{FF2B5EF4-FFF2-40B4-BE49-F238E27FC236}">
                <a16:creationId xmlns:a16="http://schemas.microsoft.com/office/drawing/2014/main" id="{A4FD4852-2438-194F-ACC3-9E8A575885F6}"/>
              </a:ext>
            </a:extLst>
          </p:cNvPr>
          <p:cNvSpPr txBox="1">
            <a:spLocks/>
          </p:cNvSpPr>
          <p:nvPr/>
        </p:nvSpPr>
        <p:spPr>
          <a:xfrm>
            <a:off x="5394003" y="5098079"/>
            <a:ext cx="2020872" cy="69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</a:t>
            </a:r>
          </a:p>
        </p:txBody>
      </p:sp>
      <p:sp>
        <p:nvSpPr>
          <p:cNvPr id="70" name="コンテンツ プレースホルダー 2">
            <a:extLst>
              <a:ext uri="{FF2B5EF4-FFF2-40B4-BE49-F238E27FC236}">
                <a16:creationId xmlns:a16="http://schemas.microsoft.com/office/drawing/2014/main" id="{C5617990-E0E1-5E4F-B3AD-2C14BD21EA07}"/>
              </a:ext>
            </a:extLst>
          </p:cNvPr>
          <p:cNvSpPr txBox="1">
            <a:spLocks/>
          </p:cNvSpPr>
          <p:nvPr/>
        </p:nvSpPr>
        <p:spPr>
          <a:xfrm>
            <a:off x="1540286" y="5201874"/>
            <a:ext cx="1032773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ERIS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6DFFDFEB-EA3B-0B44-AFB0-E572553370EC}"/>
              </a:ext>
            </a:extLst>
          </p:cNvPr>
          <p:cNvCxnSpPr>
            <a:cxnSpLocks/>
          </p:cNvCxnSpPr>
          <p:nvPr/>
        </p:nvCxnSpPr>
        <p:spPr>
          <a:xfrm flipH="1">
            <a:off x="5066854" y="382238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1E20458E-5D90-6F45-B4E6-0A1C4EE30BB3}"/>
              </a:ext>
            </a:extLst>
          </p:cNvPr>
          <p:cNvCxnSpPr>
            <a:cxnSpLocks/>
          </p:cNvCxnSpPr>
          <p:nvPr/>
        </p:nvCxnSpPr>
        <p:spPr>
          <a:xfrm flipH="1">
            <a:off x="5373947" y="3918062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3E04D5AE-E3C7-DC42-9EFE-E55387BA70D4}"/>
              </a:ext>
            </a:extLst>
          </p:cNvPr>
          <p:cNvCxnSpPr>
            <a:cxnSpLocks/>
          </p:cNvCxnSpPr>
          <p:nvPr/>
        </p:nvCxnSpPr>
        <p:spPr>
          <a:xfrm flipH="1">
            <a:off x="5669867" y="402147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4E762D63-A20F-5D43-A0E6-F7DC713290E0}"/>
              </a:ext>
            </a:extLst>
          </p:cNvPr>
          <p:cNvCxnSpPr>
            <a:cxnSpLocks/>
          </p:cNvCxnSpPr>
          <p:nvPr/>
        </p:nvCxnSpPr>
        <p:spPr>
          <a:xfrm flipH="1">
            <a:off x="6013914" y="4116296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0FE1B982-E9FF-2E4B-8554-C27D1BC71EC5}"/>
              </a:ext>
            </a:extLst>
          </p:cNvPr>
          <p:cNvCxnSpPr>
            <a:cxnSpLocks/>
          </p:cNvCxnSpPr>
          <p:nvPr/>
        </p:nvCxnSpPr>
        <p:spPr>
          <a:xfrm flipH="1">
            <a:off x="6329602" y="4187051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A70BDDE3-0F50-C34B-B49A-E9B82FB69174}"/>
              </a:ext>
            </a:extLst>
          </p:cNvPr>
          <p:cNvCxnSpPr>
            <a:cxnSpLocks/>
          </p:cNvCxnSpPr>
          <p:nvPr/>
        </p:nvCxnSpPr>
        <p:spPr>
          <a:xfrm flipH="1">
            <a:off x="6633258" y="429046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A904CEB2-162F-C64D-B550-C3D04C63A662}"/>
              </a:ext>
            </a:extLst>
          </p:cNvPr>
          <p:cNvCxnSpPr>
            <a:cxnSpLocks/>
          </p:cNvCxnSpPr>
          <p:nvPr/>
        </p:nvCxnSpPr>
        <p:spPr>
          <a:xfrm flipH="1">
            <a:off x="4692316" y="3199770"/>
            <a:ext cx="328552" cy="0"/>
          </a:xfrm>
          <a:prstGeom prst="line">
            <a:avLst/>
          </a:prstGeom>
          <a:ln w="38100" cmpd="sng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C4E1A4FA-CC63-9E4B-B9F9-20995DC67E09}"/>
              </a:ext>
            </a:extLst>
          </p:cNvPr>
          <p:cNvCxnSpPr>
            <a:cxnSpLocks/>
          </p:cNvCxnSpPr>
          <p:nvPr/>
        </p:nvCxnSpPr>
        <p:spPr>
          <a:xfrm>
            <a:off x="1540286" y="3544319"/>
            <a:ext cx="46343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1E4087E-817B-364E-9FA0-065000336C79}"/>
              </a:ext>
            </a:extLst>
          </p:cNvPr>
          <p:cNvCxnSpPr>
            <a:cxnSpLocks/>
          </p:cNvCxnSpPr>
          <p:nvPr/>
        </p:nvCxnSpPr>
        <p:spPr>
          <a:xfrm flipH="1">
            <a:off x="2003724" y="3104961"/>
            <a:ext cx="400305" cy="0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D271EBE7-DBDF-3245-85AB-E70B47C1E976}"/>
              </a:ext>
            </a:extLst>
          </p:cNvPr>
          <p:cNvCxnSpPr>
            <a:cxnSpLocks/>
          </p:cNvCxnSpPr>
          <p:nvPr/>
        </p:nvCxnSpPr>
        <p:spPr>
          <a:xfrm flipV="1">
            <a:off x="2026947" y="3118523"/>
            <a:ext cx="1" cy="425795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7DB95126-9516-4B42-B070-92B39416A4B7}"/>
              </a:ext>
            </a:extLst>
          </p:cNvPr>
          <p:cNvSpPr/>
          <p:nvPr/>
        </p:nvSpPr>
        <p:spPr>
          <a:xfrm>
            <a:off x="1540042" y="3392905"/>
            <a:ext cx="457200" cy="13938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4535F5D1-FD63-154B-990A-DF8A8CB35C11}"/>
              </a:ext>
            </a:extLst>
          </p:cNvPr>
          <p:cNvCxnSpPr>
            <a:cxnSpLocks/>
          </p:cNvCxnSpPr>
          <p:nvPr/>
        </p:nvCxnSpPr>
        <p:spPr>
          <a:xfrm flipV="1">
            <a:off x="5032015" y="3216963"/>
            <a:ext cx="0" cy="621111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F8D1541-FA05-DD42-96F3-C355AB58E289}"/>
              </a:ext>
            </a:extLst>
          </p:cNvPr>
          <p:cNvSpPr/>
          <p:nvPr/>
        </p:nvSpPr>
        <p:spPr>
          <a:xfrm>
            <a:off x="6039854" y="3561346"/>
            <a:ext cx="854242" cy="5414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7FA1C87D-AD7E-A441-A14B-1A0814455AF0}"/>
              </a:ext>
            </a:extLst>
          </p:cNvPr>
          <p:cNvCxnSpPr>
            <a:cxnSpLocks/>
          </p:cNvCxnSpPr>
          <p:nvPr/>
        </p:nvCxnSpPr>
        <p:spPr>
          <a:xfrm flipH="1">
            <a:off x="4696432" y="3612635"/>
            <a:ext cx="328552" cy="0"/>
          </a:xfrm>
          <a:prstGeom prst="line">
            <a:avLst/>
          </a:prstGeom>
          <a:ln w="38100" cmpd="sng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42ECA7F4-612A-1C43-9097-EED2829C8CA9}"/>
              </a:ext>
            </a:extLst>
          </p:cNvPr>
          <p:cNvCxnSpPr>
            <a:cxnSpLocks/>
          </p:cNvCxnSpPr>
          <p:nvPr/>
        </p:nvCxnSpPr>
        <p:spPr>
          <a:xfrm flipH="1">
            <a:off x="2176068" y="4985790"/>
            <a:ext cx="400305" cy="0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54A0C78E-F9DA-E341-BFA0-1696F73B9D28}"/>
              </a:ext>
            </a:extLst>
          </p:cNvPr>
          <p:cNvCxnSpPr>
            <a:cxnSpLocks/>
          </p:cNvCxnSpPr>
          <p:nvPr/>
        </p:nvCxnSpPr>
        <p:spPr>
          <a:xfrm flipH="1" flipV="1">
            <a:off x="2014916" y="3539630"/>
            <a:ext cx="137033" cy="1464856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E888F6D3-0F0D-0941-802F-5F8D6D7FD8CC}"/>
              </a:ext>
            </a:extLst>
          </p:cNvPr>
          <p:cNvCxnSpPr>
            <a:cxnSpLocks/>
          </p:cNvCxnSpPr>
          <p:nvPr/>
        </p:nvCxnSpPr>
        <p:spPr>
          <a:xfrm flipH="1">
            <a:off x="6923395" y="4933097"/>
            <a:ext cx="524152" cy="0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37FF76AD-F27B-BA4C-8B2A-D6F1C6BD5B80}"/>
              </a:ext>
            </a:extLst>
          </p:cNvPr>
          <p:cNvCxnSpPr>
            <a:cxnSpLocks/>
          </p:cNvCxnSpPr>
          <p:nvPr/>
        </p:nvCxnSpPr>
        <p:spPr>
          <a:xfrm flipV="1">
            <a:off x="6924983" y="4279754"/>
            <a:ext cx="0" cy="675305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コンテンツ プレースホルダー 2">
            <a:extLst>
              <a:ext uri="{FF2B5EF4-FFF2-40B4-BE49-F238E27FC236}">
                <a16:creationId xmlns:a16="http://schemas.microsoft.com/office/drawing/2014/main" id="{AC1741F3-AFD3-A544-880C-8458CAC1EC9B}"/>
              </a:ext>
            </a:extLst>
          </p:cNvPr>
          <p:cNvSpPr txBox="1">
            <a:spLocks/>
          </p:cNvSpPr>
          <p:nvPr/>
        </p:nvSpPr>
        <p:spPr>
          <a:xfrm>
            <a:off x="945714" y="1051780"/>
            <a:ext cx="7986510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8. The ions stacked in FRAC is extracted  </a:t>
            </a:r>
          </a:p>
        </p:txBody>
      </p:sp>
      <p:sp>
        <p:nvSpPr>
          <p:cNvPr id="80" name="1つの角を切り取り、1つの角を丸めた四角形 79">
            <a:extLst>
              <a:ext uri="{FF2B5EF4-FFF2-40B4-BE49-F238E27FC236}">
                <a16:creationId xmlns:a16="http://schemas.microsoft.com/office/drawing/2014/main" id="{4D0112BF-34C5-E748-A254-D23E099A0F3E}"/>
              </a:ext>
            </a:extLst>
          </p:cNvPr>
          <p:cNvSpPr/>
          <p:nvPr/>
        </p:nvSpPr>
        <p:spPr>
          <a:xfrm rot="10800000">
            <a:off x="8338457" y="3344"/>
            <a:ext cx="816751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A1048638-21F0-AA4D-BF75-34A5B86A31F3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8/17</a:t>
            </a:r>
          </a:p>
        </p:txBody>
      </p: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C0CB45EE-5838-684B-B66F-0491BFDCB419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572662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7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1875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2-step bunching method</a:t>
            </a:r>
            <a:endParaRPr lang="ja-JP" altLang="en-US" sz="36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6" name="1つの角を切り取り、1つの角を丸めた四角形 35">
            <a:extLst>
              <a:ext uri="{FF2B5EF4-FFF2-40B4-BE49-F238E27FC236}">
                <a16:creationId xmlns:a16="http://schemas.microsoft.com/office/drawing/2014/main" id="{7683C006-E50A-5149-A52B-0144C8DC8091}"/>
              </a:ext>
            </a:extLst>
          </p:cNvPr>
          <p:cNvSpPr/>
          <p:nvPr/>
        </p:nvSpPr>
        <p:spPr>
          <a:xfrm rot="10800000">
            <a:off x="8338457" y="3344"/>
            <a:ext cx="816751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9/17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FCA3139-3C9A-FF40-8CF4-403819765490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572662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D23135F1-C9EB-E44B-A7C7-6AF5BFC71D8C}"/>
              </a:ext>
            </a:extLst>
          </p:cNvPr>
          <p:cNvCxnSpPr>
            <a:cxnSpLocks/>
          </p:cNvCxnSpPr>
          <p:nvPr/>
        </p:nvCxnSpPr>
        <p:spPr>
          <a:xfrm>
            <a:off x="2043724" y="5329220"/>
            <a:ext cx="1905725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8A24E426-379D-4641-9FD2-E44AB9E2A94D}"/>
              </a:ext>
            </a:extLst>
          </p:cNvPr>
          <p:cNvCxnSpPr>
            <a:cxnSpLocks/>
          </p:cNvCxnSpPr>
          <p:nvPr/>
        </p:nvCxnSpPr>
        <p:spPr>
          <a:xfrm flipV="1">
            <a:off x="3954953" y="2902537"/>
            <a:ext cx="156920" cy="2468358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D5A4E5A3-82DD-F54E-9984-E3BAE9348ED4}"/>
              </a:ext>
            </a:extLst>
          </p:cNvPr>
          <p:cNvCxnSpPr>
            <a:cxnSpLocks/>
          </p:cNvCxnSpPr>
          <p:nvPr/>
        </p:nvCxnSpPr>
        <p:spPr>
          <a:xfrm>
            <a:off x="6661166" y="2805786"/>
            <a:ext cx="272096" cy="2565097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34654968-9468-4B4F-B354-D819A5E5F577}"/>
              </a:ext>
            </a:extLst>
          </p:cNvPr>
          <p:cNvCxnSpPr>
            <a:cxnSpLocks/>
          </p:cNvCxnSpPr>
          <p:nvPr/>
        </p:nvCxnSpPr>
        <p:spPr>
          <a:xfrm>
            <a:off x="6893746" y="5329220"/>
            <a:ext cx="816446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245A5754-8D0D-4248-BCE8-62904289F2D5}"/>
              </a:ext>
            </a:extLst>
          </p:cNvPr>
          <p:cNvCxnSpPr>
            <a:cxnSpLocks/>
          </p:cNvCxnSpPr>
          <p:nvPr/>
        </p:nvCxnSpPr>
        <p:spPr>
          <a:xfrm flipV="1">
            <a:off x="957333" y="2290801"/>
            <a:ext cx="0" cy="308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53DCA72A-E927-894F-BD82-9DEF678082E5}"/>
              </a:ext>
            </a:extLst>
          </p:cNvPr>
          <p:cNvCxnSpPr>
            <a:cxnSpLocks/>
          </p:cNvCxnSpPr>
          <p:nvPr/>
        </p:nvCxnSpPr>
        <p:spPr>
          <a:xfrm>
            <a:off x="940400" y="5374430"/>
            <a:ext cx="70636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FB9856FB-0269-AF4F-9A95-3C14B5216873}"/>
              </a:ext>
            </a:extLst>
          </p:cNvPr>
          <p:cNvSpPr txBox="1">
            <a:spLocks/>
          </p:cNvSpPr>
          <p:nvPr/>
        </p:nvSpPr>
        <p:spPr>
          <a:xfrm>
            <a:off x="7481539" y="5591904"/>
            <a:ext cx="522550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L</a:t>
            </a: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BF61EEAA-D9D8-D147-A16A-8ADD77F08A82}"/>
              </a:ext>
            </a:extLst>
          </p:cNvPr>
          <p:cNvSpPr txBox="1">
            <a:spLocks/>
          </p:cNvSpPr>
          <p:nvPr/>
        </p:nvSpPr>
        <p:spPr>
          <a:xfrm rot="16200000">
            <a:off x="-489594" y="3555869"/>
            <a:ext cx="2078654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Potential</a:t>
            </a: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C0B1B5E8-C628-0141-A25D-5BABC7470625}"/>
              </a:ext>
            </a:extLst>
          </p:cNvPr>
          <p:cNvCxnSpPr>
            <a:cxnSpLocks/>
          </p:cNvCxnSpPr>
          <p:nvPr/>
        </p:nvCxnSpPr>
        <p:spPr>
          <a:xfrm>
            <a:off x="1844381" y="2757507"/>
            <a:ext cx="199343" cy="2613378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コンテンツ プレースホルダー 2">
            <a:extLst>
              <a:ext uri="{FF2B5EF4-FFF2-40B4-BE49-F238E27FC236}">
                <a16:creationId xmlns:a16="http://schemas.microsoft.com/office/drawing/2014/main" id="{A4FD4852-2438-194F-ACC3-9E8A575885F6}"/>
              </a:ext>
            </a:extLst>
          </p:cNvPr>
          <p:cNvSpPr txBox="1">
            <a:spLocks/>
          </p:cNvSpPr>
          <p:nvPr/>
        </p:nvSpPr>
        <p:spPr>
          <a:xfrm>
            <a:off x="4825592" y="4752090"/>
            <a:ext cx="2020872" cy="69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</a:t>
            </a:r>
          </a:p>
        </p:txBody>
      </p:sp>
      <p:sp>
        <p:nvSpPr>
          <p:cNvPr id="70" name="コンテンツ プレースホルダー 2">
            <a:extLst>
              <a:ext uri="{FF2B5EF4-FFF2-40B4-BE49-F238E27FC236}">
                <a16:creationId xmlns:a16="http://schemas.microsoft.com/office/drawing/2014/main" id="{C5617990-E0E1-5E4F-B3AD-2C14BD21EA07}"/>
              </a:ext>
            </a:extLst>
          </p:cNvPr>
          <p:cNvSpPr txBox="1">
            <a:spLocks/>
          </p:cNvSpPr>
          <p:nvPr/>
        </p:nvSpPr>
        <p:spPr>
          <a:xfrm>
            <a:off x="971875" y="4855885"/>
            <a:ext cx="1032773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ERIS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6DFFDFEB-EA3B-0B44-AFB0-E572553370EC}"/>
              </a:ext>
            </a:extLst>
          </p:cNvPr>
          <p:cNvCxnSpPr>
            <a:cxnSpLocks/>
          </p:cNvCxnSpPr>
          <p:nvPr/>
        </p:nvCxnSpPr>
        <p:spPr>
          <a:xfrm flipH="1">
            <a:off x="4498443" y="3476396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1E20458E-5D90-6F45-B4E6-0A1C4EE30BB3}"/>
              </a:ext>
            </a:extLst>
          </p:cNvPr>
          <p:cNvCxnSpPr>
            <a:cxnSpLocks/>
          </p:cNvCxnSpPr>
          <p:nvPr/>
        </p:nvCxnSpPr>
        <p:spPr>
          <a:xfrm flipH="1">
            <a:off x="4805536" y="3572073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3E04D5AE-E3C7-DC42-9EFE-E55387BA70D4}"/>
              </a:ext>
            </a:extLst>
          </p:cNvPr>
          <p:cNvCxnSpPr>
            <a:cxnSpLocks/>
          </p:cNvCxnSpPr>
          <p:nvPr/>
        </p:nvCxnSpPr>
        <p:spPr>
          <a:xfrm flipH="1">
            <a:off x="5101456" y="3675486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4E762D63-A20F-5D43-A0E6-F7DC713290E0}"/>
              </a:ext>
            </a:extLst>
          </p:cNvPr>
          <p:cNvCxnSpPr>
            <a:cxnSpLocks/>
          </p:cNvCxnSpPr>
          <p:nvPr/>
        </p:nvCxnSpPr>
        <p:spPr>
          <a:xfrm flipH="1">
            <a:off x="5445503" y="3770307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0FE1B982-E9FF-2E4B-8554-C27D1BC71EC5}"/>
              </a:ext>
            </a:extLst>
          </p:cNvPr>
          <p:cNvCxnSpPr>
            <a:cxnSpLocks/>
          </p:cNvCxnSpPr>
          <p:nvPr/>
        </p:nvCxnSpPr>
        <p:spPr>
          <a:xfrm flipH="1">
            <a:off x="5761191" y="3841062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A70BDDE3-0F50-C34B-B49A-E9B82FB69174}"/>
              </a:ext>
            </a:extLst>
          </p:cNvPr>
          <p:cNvCxnSpPr>
            <a:cxnSpLocks/>
          </p:cNvCxnSpPr>
          <p:nvPr/>
        </p:nvCxnSpPr>
        <p:spPr>
          <a:xfrm flipH="1">
            <a:off x="6064847" y="3944476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6B539513-C502-6C41-9BCC-D40ACAB69956}"/>
              </a:ext>
            </a:extLst>
          </p:cNvPr>
          <p:cNvCxnSpPr>
            <a:cxnSpLocks/>
          </p:cNvCxnSpPr>
          <p:nvPr/>
        </p:nvCxnSpPr>
        <p:spPr>
          <a:xfrm flipH="1">
            <a:off x="6379047" y="2800259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579162AE-B7DB-174A-8D53-B9ABE978B31D}"/>
              </a:ext>
            </a:extLst>
          </p:cNvPr>
          <p:cNvCxnSpPr>
            <a:cxnSpLocks/>
          </p:cNvCxnSpPr>
          <p:nvPr/>
        </p:nvCxnSpPr>
        <p:spPr>
          <a:xfrm flipV="1">
            <a:off x="6368604" y="2790763"/>
            <a:ext cx="0" cy="1182585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A904CEB2-162F-C64D-B550-C3D04C63A662}"/>
              </a:ext>
            </a:extLst>
          </p:cNvPr>
          <p:cNvCxnSpPr>
            <a:cxnSpLocks/>
          </p:cNvCxnSpPr>
          <p:nvPr/>
        </p:nvCxnSpPr>
        <p:spPr>
          <a:xfrm flipH="1">
            <a:off x="4123905" y="2853781"/>
            <a:ext cx="328552" cy="0"/>
          </a:xfrm>
          <a:prstGeom prst="line">
            <a:avLst/>
          </a:prstGeom>
          <a:ln w="38100" cmpd="sng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C4E1A4FA-CC63-9E4B-B9F9-20995DC67E09}"/>
              </a:ext>
            </a:extLst>
          </p:cNvPr>
          <p:cNvCxnSpPr>
            <a:cxnSpLocks/>
          </p:cNvCxnSpPr>
          <p:nvPr/>
        </p:nvCxnSpPr>
        <p:spPr>
          <a:xfrm>
            <a:off x="971875" y="3198330"/>
            <a:ext cx="46343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1E4087E-817B-364E-9FA0-065000336C79}"/>
              </a:ext>
            </a:extLst>
          </p:cNvPr>
          <p:cNvCxnSpPr>
            <a:cxnSpLocks/>
          </p:cNvCxnSpPr>
          <p:nvPr/>
        </p:nvCxnSpPr>
        <p:spPr>
          <a:xfrm flipH="1">
            <a:off x="1435313" y="2758972"/>
            <a:ext cx="400305" cy="0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D271EBE7-DBDF-3245-85AB-E70B47C1E976}"/>
              </a:ext>
            </a:extLst>
          </p:cNvPr>
          <p:cNvCxnSpPr>
            <a:cxnSpLocks/>
          </p:cNvCxnSpPr>
          <p:nvPr/>
        </p:nvCxnSpPr>
        <p:spPr>
          <a:xfrm flipV="1">
            <a:off x="1458536" y="2772534"/>
            <a:ext cx="1" cy="425795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4535F5D1-FD63-154B-990A-DF8A8CB35C11}"/>
              </a:ext>
            </a:extLst>
          </p:cNvPr>
          <p:cNvCxnSpPr>
            <a:cxnSpLocks/>
          </p:cNvCxnSpPr>
          <p:nvPr/>
        </p:nvCxnSpPr>
        <p:spPr>
          <a:xfrm flipV="1">
            <a:off x="4463604" y="2870974"/>
            <a:ext cx="0" cy="621111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F8B88876-C1E5-324D-BD50-3C4A1F2B49D2}"/>
              </a:ext>
            </a:extLst>
          </p:cNvPr>
          <p:cNvCxnSpPr>
            <a:cxnSpLocks/>
          </p:cNvCxnSpPr>
          <p:nvPr/>
        </p:nvCxnSpPr>
        <p:spPr>
          <a:xfrm flipH="1">
            <a:off x="4123905" y="3274887"/>
            <a:ext cx="328552" cy="0"/>
          </a:xfrm>
          <a:prstGeom prst="line">
            <a:avLst/>
          </a:prstGeom>
          <a:ln w="38100" cmpd="sng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FFFD0146-D80E-2B45-A622-90200528C9FA}"/>
              </a:ext>
            </a:extLst>
          </p:cNvPr>
          <p:cNvCxnSpPr>
            <a:cxnSpLocks/>
          </p:cNvCxnSpPr>
          <p:nvPr/>
        </p:nvCxnSpPr>
        <p:spPr>
          <a:xfrm flipH="1">
            <a:off x="1895982" y="2753336"/>
            <a:ext cx="600083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A0694D47-F4C2-E341-8347-58F47C0AC3B3}"/>
              </a:ext>
            </a:extLst>
          </p:cNvPr>
          <p:cNvCxnSpPr>
            <a:cxnSpLocks/>
          </p:cNvCxnSpPr>
          <p:nvPr/>
        </p:nvCxnSpPr>
        <p:spPr>
          <a:xfrm flipH="1">
            <a:off x="1479972" y="3202298"/>
            <a:ext cx="991379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C354C4B4-7237-1C45-8E4F-1864C35F7D2E}"/>
              </a:ext>
            </a:extLst>
          </p:cNvPr>
          <p:cNvCxnSpPr>
            <a:cxnSpLocks/>
          </p:cNvCxnSpPr>
          <p:nvPr/>
        </p:nvCxnSpPr>
        <p:spPr>
          <a:xfrm flipH="1">
            <a:off x="1974242" y="4635682"/>
            <a:ext cx="600083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27948DF9-C389-1746-9097-C25B39293B78}"/>
              </a:ext>
            </a:extLst>
          </p:cNvPr>
          <p:cNvCxnSpPr>
            <a:cxnSpLocks/>
          </p:cNvCxnSpPr>
          <p:nvPr/>
        </p:nvCxnSpPr>
        <p:spPr>
          <a:xfrm flipH="1">
            <a:off x="4444182" y="2818532"/>
            <a:ext cx="296245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9969546-3EC9-3D42-88D2-4BB6BEBEF885}"/>
              </a:ext>
            </a:extLst>
          </p:cNvPr>
          <p:cNvCxnSpPr>
            <a:cxnSpLocks/>
          </p:cNvCxnSpPr>
          <p:nvPr/>
        </p:nvCxnSpPr>
        <p:spPr>
          <a:xfrm flipH="1">
            <a:off x="4486783" y="3280557"/>
            <a:ext cx="2945983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A5019BE2-B351-F641-AB8E-0757B32C686D}"/>
              </a:ext>
            </a:extLst>
          </p:cNvPr>
          <p:cNvCxnSpPr>
            <a:cxnSpLocks/>
          </p:cNvCxnSpPr>
          <p:nvPr/>
        </p:nvCxnSpPr>
        <p:spPr>
          <a:xfrm flipH="1">
            <a:off x="6376086" y="3927227"/>
            <a:ext cx="105668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8C6713CD-8615-2149-8A78-69053DF11AC5}"/>
              </a:ext>
            </a:extLst>
          </p:cNvPr>
          <p:cNvCxnSpPr>
            <a:cxnSpLocks/>
          </p:cNvCxnSpPr>
          <p:nvPr/>
        </p:nvCxnSpPr>
        <p:spPr>
          <a:xfrm flipH="1">
            <a:off x="6886832" y="4586254"/>
            <a:ext cx="52722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コンテンツ プレースホルダー 2">
            <a:extLst>
              <a:ext uri="{FF2B5EF4-FFF2-40B4-BE49-F238E27FC236}">
                <a16:creationId xmlns:a16="http://schemas.microsoft.com/office/drawing/2014/main" id="{C1CFDEE3-2F85-8742-BD5A-6AF329542E84}"/>
              </a:ext>
            </a:extLst>
          </p:cNvPr>
          <p:cNvSpPr txBox="1">
            <a:spLocks/>
          </p:cNvSpPr>
          <p:nvPr/>
        </p:nvSpPr>
        <p:spPr>
          <a:xfrm>
            <a:off x="2471161" y="2586361"/>
            <a:ext cx="1032773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50V</a:t>
            </a:r>
          </a:p>
        </p:txBody>
      </p:sp>
      <p:sp>
        <p:nvSpPr>
          <p:cNvPr id="83" name="コンテンツ プレースホルダー 2">
            <a:extLst>
              <a:ext uri="{FF2B5EF4-FFF2-40B4-BE49-F238E27FC236}">
                <a16:creationId xmlns:a16="http://schemas.microsoft.com/office/drawing/2014/main" id="{BB4EFB3D-0AD4-A841-8058-7F02F74CC156}"/>
              </a:ext>
            </a:extLst>
          </p:cNvPr>
          <p:cNvSpPr txBox="1">
            <a:spLocks/>
          </p:cNvSpPr>
          <p:nvPr/>
        </p:nvSpPr>
        <p:spPr>
          <a:xfrm>
            <a:off x="2462923" y="3047679"/>
            <a:ext cx="1466526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0V(10kV)</a:t>
            </a:r>
          </a:p>
        </p:txBody>
      </p:sp>
      <p:sp>
        <p:nvSpPr>
          <p:cNvPr id="84" name="コンテンツ プレースホルダー 2">
            <a:extLst>
              <a:ext uri="{FF2B5EF4-FFF2-40B4-BE49-F238E27FC236}">
                <a16:creationId xmlns:a16="http://schemas.microsoft.com/office/drawing/2014/main" id="{4E762BF7-C5D4-AA49-BE0C-805550D759E4}"/>
              </a:ext>
            </a:extLst>
          </p:cNvPr>
          <p:cNvSpPr txBox="1">
            <a:spLocks/>
          </p:cNvSpPr>
          <p:nvPr/>
        </p:nvSpPr>
        <p:spPr>
          <a:xfrm>
            <a:off x="2598848" y="4468708"/>
            <a:ext cx="1032773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-200V</a:t>
            </a:r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8F4AC86F-EEA6-D042-8CF7-1FF17D9BAFF6}"/>
              </a:ext>
            </a:extLst>
          </p:cNvPr>
          <p:cNvCxnSpPr>
            <a:cxnSpLocks/>
          </p:cNvCxnSpPr>
          <p:nvPr/>
        </p:nvCxnSpPr>
        <p:spPr>
          <a:xfrm flipH="1">
            <a:off x="1607657" y="4639801"/>
            <a:ext cx="400305" cy="0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082345A2-12FC-1B41-8C45-08230D242357}"/>
              </a:ext>
            </a:extLst>
          </p:cNvPr>
          <p:cNvCxnSpPr>
            <a:cxnSpLocks/>
          </p:cNvCxnSpPr>
          <p:nvPr/>
        </p:nvCxnSpPr>
        <p:spPr>
          <a:xfrm flipH="1" flipV="1">
            <a:off x="1446505" y="3193641"/>
            <a:ext cx="137033" cy="1464856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DB5C1B01-6530-6848-A474-AB7611E3DEF8}"/>
              </a:ext>
            </a:extLst>
          </p:cNvPr>
          <p:cNvCxnSpPr>
            <a:cxnSpLocks/>
          </p:cNvCxnSpPr>
          <p:nvPr/>
        </p:nvCxnSpPr>
        <p:spPr>
          <a:xfrm flipH="1">
            <a:off x="6354984" y="4587108"/>
            <a:ext cx="524152" cy="0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34592CDC-FFE7-094D-B5C2-D3C080FB059B}"/>
              </a:ext>
            </a:extLst>
          </p:cNvPr>
          <p:cNvCxnSpPr>
            <a:cxnSpLocks/>
          </p:cNvCxnSpPr>
          <p:nvPr/>
        </p:nvCxnSpPr>
        <p:spPr>
          <a:xfrm flipV="1">
            <a:off x="6356572" y="3933765"/>
            <a:ext cx="0" cy="675305"/>
          </a:xfrm>
          <a:prstGeom prst="line">
            <a:avLst/>
          </a:prstGeom>
          <a:ln w="38100">
            <a:solidFill>
              <a:srgbClr val="5286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コンテンツ プレースホルダー 2">
            <a:extLst>
              <a:ext uri="{FF2B5EF4-FFF2-40B4-BE49-F238E27FC236}">
                <a16:creationId xmlns:a16="http://schemas.microsoft.com/office/drawing/2014/main" id="{EB0A2168-E013-F241-B768-CC39C7BA3910}"/>
              </a:ext>
            </a:extLst>
          </p:cNvPr>
          <p:cNvSpPr txBox="1">
            <a:spLocks/>
          </p:cNvSpPr>
          <p:nvPr/>
        </p:nvSpPr>
        <p:spPr>
          <a:xfrm>
            <a:off x="7527781" y="2676270"/>
            <a:ext cx="1032773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20V</a:t>
            </a:r>
          </a:p>
        </p:txBody>
      </p:sp>
      <p:sp>
        <p:nvSpPr>
          <p:cNvPr id="91" name="コンテンツ プレースホルダー 2">
            <a:extLst>
              <a:ext uri="{FF2B5EF4-FFF2-40B4-BE49-F238E27FC236}">
                <a16:creationId xmlns:a16="http://schemas.microsoft.com/office/drawing/2014/main" id="{3B50B049-1B09-2D44-B632-D2681D40D2D5}"/>
              </a:ext>
            </a:extLst>
          </p:cNvPr>
          <p:cNvSpPr txBox="1">
            <a:spLocks/>
          </p:cNvSpPr>
          <p:nvPr/>
        </p:nvSpPr>
        <p:spPr>
          <a:xfrm>
            <a:off x="7549198" y="3088163"/>
            <a:ext cx="1032773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-3.6V</a:t>
            </a:r>
          </a:p>
        </p:txBody>
      </p:sp>
      <p:sp>
        <p:nvSpPr>
          <p:cNvPr id="93" name="コンテンツ プレースホルダー 2">
            <a:extLst>
              <a:ext uri="{FF2B5EF4-FFF2-40B4-BE49-F238E27FC236}">
                <a16:creationId xmlns:a16="http://schemas.microsoft.com/office/drawing/2014/main" id="{9C948CB3-32EB-2C4C-8004-65F6D50FBFB4}"/>
              </a:ext>
            </a:extLst>
          </p:cNvPr>
          <p:cNvSpPr txBox="1">
            <a:spLocks/>
          </p:cNvSpPr>
          <p:nvPr/>
        </p:nvSpPr>
        <p:spPr>
          <a:xfrm>
            <a:off x="7426219" y="4415161"/>
            <a:ext cx="1032773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-180V</a:t>
            </a:r>
          </a:p>
        </p:txBody>
      </p:sp>
      <p:sp>
        <p:nvSpPr>
          <p:cNvPr id="94" name="コンテンツ プレースホルダー 2">
            <a:extLst>
              <a:ext uri="{FF2B5EF4-FFF2-40B4-BE49-F238E27FC236}">
                <a16:creationId xmlns:a16="http://schemas.microsoft.com/office/drawing/2014/main" id="{DDEA86F2-9387-4C4B-B66A-EE323B281F99}"/>
              </a:ext>
            </a:extLst>
          </p:cNvPr>
          <p:cNvSpPr txBox="1">
            <a:spLocks/>
          </p:cNvSpPr>
          <p:nvPr/>
        </p:nvSpPr>
        <p:spPr>
          <a:xfrm>
            <a:off x="7824812" y="3837925"/>
            <a:ext cx="1804279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V</a:t>
            </a:r>
            <a:r>
              <a:rPr lang="en-US" altLang="ja-JP" sz="1800" b="1" baseline="-250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d</a:t>
            </a:r>
            <a:endParaRPr lang="en-US" altLang="ja-JP" sz="1800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19170FBD-B56A-D648-9E7D-9B0616D08979}"/>
              </a:ext>
            </a:extLst>
          </p:cNvPr>
          <p:cNvCxnSpPr>
            <a:cxnSpLocks/>
          </p:cNvCxnSpPr>
          <p:nvPr/>
        </p:nvCxnSpPr>
        <p:spPr>
          <a:xfrm flipH="1">
            <a:off x="4824535" y="3470027"/>
            <a:ext cx="2582105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コンテンツ プレースホルダー 2">
            <a:extLst>
              <a:ext uri="{FF2B5EF4-FFF2-40B4-BE49-F238E27FC236}">
                <a16:creationId xmlns:a16="http://schemas.microsoft.com/office/drawing/2014/main" id="{6C6D237D-9A13-DA49-83E1-D9BBE271B507}"/>
              </a:ext>
            </a:extLst>
          </p:cNvPr>
          <p:cNvSpPr txBox="1">
            <a:spLocks/>
          </p:cNvSpPr>
          <p:nvPr/>
        </p:nvSpPr>
        <p:spPr>
          <a:xfrm>
            <a:off x="7644757" y="3365543"/>
            <a:ext cx="1032773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-5V</a:t>
            </a:r>
          </a:p>
        </p:txBody>
      </p:sp>
      <p:sp>
        <p:nvSpPr>
          <p:cNvPr id="98" name="コンテンツ プレースホルダー 2">
            <a:extLst>
              <a:ext uri="{FF2B5EF4-FFF2-40B4-BE49-F238E27FC236}">
                <a16:creationId xmlns:a16="http://schemas.microsoft.com/office/drawing/2014/main" id="{72838A56-C00D-9A45-BEC1-8B1E8E8F99CE}"/>
              </a:ext>
            </a:extLst>
          </p:cNvPr>
          <p:cNvSpPr txBox="1">
            <a:spLocks/>
          </p:cNvSpPr>
          <p:nvPr/>
        </p:nvSpPr>
        <p:spPr>
          <a:xfrm>
            <a:off x="266840" y="1311058"/>
            <a:ext cx="8675279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potential value relative to the beam energy   </a:t>
            </a:r>
          </a:p>
        </p:txBody>
      </p:sp>
      <p:sp>
        <p:nvSpPr>
          <p:cNvPr id="20" name="左右矢印 19">
            <a:extLst>
              <a:ext uri="{FF2B5EF4-FFF2-40B4-BE49-F238E27FC236}">
                <a16:creationId xmlns:a16="http://schemas.microsoft.com/office/drawing/2014/main" id="{393CB8EF-7FAC-8A4B-8A75-D0FF816E8B05}"/>
              </a:ext>
            </a:extLst>
          </p:cNvPr>
          <p:cNvSpPr/>
          <p:nvPr/>
        </p:nvSpPr>
        <p:spPr>
          <a:xfrm rot="5400000">
            <a:off x="6929846" y="3585754"/>
            <a:ext cx="444137" cy="222069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5DF1FA9A-3D2F-BB45-B23F-D96FC02BF90C}"/>
              </a:ext>
            </a:extLst>
          </p:cNvPr>
          <p:cNvCxnSpPr>
            <a:cxnSpLocks/>
            <a:endCxn id="20" idx="1"/>
          </p:cNvCxnSpPr>
          <p:nvPr/>
        </p:nvCxnSpPr>
        <p:spPr>
          <a:xfrm flipH="1" flipV="1">
            <a:off x="7207432" y="3696789"/>
            <a:ext cx="630282" cy="22206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91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Highlights</a:t>
            </a:r>
            <a:endParaRPr lang="ja-JP" altLang="en-US" sz="36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54916C3-0B18-E546-916C-04D05C384D1E}"/>
              </a:ext>
            </a:extLst>
          </p:cNvPr>
          <p:cNvSpPr txBox="1"/>
          <p:nvPr/>
        </p:nvSpPr>
        <p:spPr>
          <a:xfrm>
            <a:off x="234843" y="1200652"/>
            <a:ext cx="8238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itchFamily="2" charset="2"/>
              <a:buChar char="Ø"/>
            </a:pPr>
            <a:r>
              <a:rPr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We developed a </a:t>
            </a:r>
            <a:r>
              <a:rPr lang="en-US" altLang="ja-JP" sz="2800" b="1" u="sng" dirty="0">
                <a:solidFill>
                  <a:srgbClr val="FF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2-step bunching method</a:t>
            </a:r>
            <a:r>
              <a:rPr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by cooperation of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6" name="1つの角を切り取り、1つの角を丸めた四角形 35">
            <a:extLst>
              <a:ext uri="{FF2B5EF4-FFF2-40B4-BE49-F238E27FC236}">
                <a16:creationId xmlns:a16="http://schemas.microsoft.com/office/drawing/2014/main" id="{7683C006-E50A-5149-A52B-0144C8DC8091}"/>
              </a:ext>
            </a:extLst>
          </p:cNvPr>
          <p:cNvSpPr/>
          <p:nvPr/>
        </p:nvSpPr>
        <p:spPr>
          <a:xfrm rot="10800000">
            <a:off x="8338457" y="3344"/>
            <a:ext cx="816751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1/17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FCA3139-3C9A-FF40-8CF4-403819765490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572662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5ADF26-320E-8A4E-A350-CAE7E07E18BC}"/>
              </a:ext>
            </a:extLst>
          </p:cNvPr>
          <p:cNvSpPr txBox="1"/>
          <p:nvPr/>
        </p:nvSpPr>
        <p:spPr>
          <a:xfrm>
            <a:off x="231413" y="4346645"/>
            <a:ext cx="8317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itchFamily="2" charset="2"/>
              <a:buChar char="Ø"/>
            </a:pPr>
            <a:r>
              <a:rPr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DC beam was converted to a pulse beam with up to </a:t>
            </a:r>
            <a:r>
              <a:rPr lang="en-US" altLang="ja-JP" sz="3200" b="1" u="sng" dirty="0">
                <a:solidFill>
                  <a:srgbClr val="FF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~90% efficiency.</a:t>
            </a:r>
            <a:endParaRPr lang="en-US" altLang="ja-JP" sz="2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2CF4AC8-7944-624B-9077-6C1F9D73F58B}"/>
              </a:ext>
            </a:extLst>
          </p:cNvPr>
          <p:cNvSpPr txBox="1"/>
          <p:nvPr/>
        </p:nvSpPr>
        <p:spPr>
          <a:xfrm>
            <a:off x="5023610" y="6040341"/>
            <a:ext cx="442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※1 </a:t>
            </a:r>
            <a:r>
              <a:rPr lang="en" altLang="ja-JP" sz="14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Nucl</a:t>
            </a:r>
            <a:r>
              <a:rPr lang="en" altLang="ja-JP" sz="1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. </a:t>
            </a:r>
            <a:r>
              <a:rPr lang="en" altLang="ja-JP" sz="14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Instrum</a:t>
            </a:r>
            <a:r>
              <a:rPr lang="en" altLang="ja-JP" sz="1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. Meth. B317, 357 (2013). </a:t>
            </a:r>
            <a:endParaRPr lang="en" altLang="ja-JP" sz="16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endParaRPr lang="en" altLang="ja-JP" sz="14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CA75EC-9970-2D41-A479-F7952D5721E3}"/>
              </a:ext>
            </a:extLst>
          </p:cNvPr>
          <p:cNvSpPr txBox="1"/>
          <p:nvPr/>
        </p:nvSpPr>
        <p:spPr>
          <a:xfrm>
            <a:off x="5023608" y="6364256"/>
            <a:ext cx="4216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※2</a:t>
            </a:r>
            <a:r>
              <a:rPr lang="en" altLang="ja-JP" sz="1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Rev. Sci. </a:t>
            </a:r>
            <a:r>
              <a:rPr lang="en" altLang="ja-JP" sz="14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Instrum</a:t>
            </a:r>
            <a:r>
              <a:rPr lang="en" altLang="ja-JP" sz="1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. 89, 095107 (2018). 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81BE85A-A9F8-6F4D-A1F4-3D985DFF03E0}"/>
              </a:ext>
            </a:extLst>
          </p:cNvPr>
          <p:cNvSpPr txBox="1"/>
          <p:nvPr/>
        </p:nvSpPr>
        <p:spPr>
          <a:xfrm>
            <a:off x="840029" y="2224049"/>
            <a:ext cx="87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ERIS</a:t>
            </a:r>
            <a:r>
              <a:rPr lang="en-US" altLang="ja-JP" sz="2800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※1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(Electron-beam-driven RI separator for SCRIT </a:t>
            </a:r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)</a:t>
            </a:r>
            <a:endParaRPr lang="en-US" altLang="ja-JP" sz="2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D14EC4-5106-384D-895B-53D0BC522E86}"/>
              </a:ext>
            </a:extLst>
          </p:cNvPr>
          <p:cNvSpPr txBox="1"/>
          <p:nvPr/>
        </p:nvSpPr>
        <p:spPr>
          <a:xfrm>
            <a:off x="849721" y="3150702"/>
            <a:ext cx="87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</a:t>
            </a:r>
            <a:r>
              <a:rPr lang="en-US" altLang="ja-JP" sz="2800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※2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(Fringing-RF-field-activated dc-to-pulse converter)</a:t>
            </a:r>
            <a:r>
              <a:rPr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2100C41-20F0-C245-AC58-B67DD083E2F7}"/>
              </a:ext>
            </a:extLst>
          </p:cNvPr>
          <p:cNvSpPr txBox="1"/>
          <p:nvPr/>
        </p:nvSpPr>
        <p:spPr>
          <a:xfrm>
            <a:off x="3987626" y="2677061"/>
            <a:ext cx="171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3993383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2-step bunching method</a:t>
            </a:r>
            <a:endParaRPr lang="ja-JP" altLang="en-US" sz="36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6" name="1つの角を切り取り、1つの角を丸めた四角形 35">
            <a:extLst>
              <a:ext uri="{FF2B5EF4-FFF2-40B4-BE49-F238E27FC236}">
                <a16:creationId xmlns:a16="http://schemas.microsoft.com/office/drawing/2014/main" id="{7683C006-E50A-5149-A52B-0144C8DC8091}"/>
              </a:ext>
            </a:extLst>
          </p:cNvPr>
          <p:cNvSpPr/>
          <p:nvPr/>
        </p:nvSpPr>
        <p:spPr>
          <a:xfrm rot="10800000">
            <a:off x="8241792" y="3344"/>
            <a:ext cx="913416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227578" y="176933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10/17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FCA3139-3C9A-FF40-8CF4-403819765490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376066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8573A7B-8A6D-9C44-B8D3-DF5209CF90B3}"/>
              </a:ext>
            </a:extLst>
          </p:cNvPr>
          <p:cNvSpPr txBox="1"/>
          <p:nvPr/>
        </p:nvSpPr>
        <p:spPr>
          <a:xfrm>
            <a:off x="2960593" y="3759653"/>
            <a:ext cx="291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ERIS efficiency 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AE8D34B-A2D2-2548-92AC-604DD4595E7C}"/>
              </a:ext>
            </a:extLst>
          </p:cNvPr>
          <p:cNvSpPr txBox="1"/>
          <p:nvPr/>
        </p:nvSpPr>
        <p:spPr>
          <a:xfrm>
            <a:off x="5813882" y="3762273"/>
            <a:ext cx="333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 efficiency 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9A9CE3CD-542C-674E-864B-266FC8DB597B}"/>
              </a:ext>
            </a:extLst>
          </p:cNvPr>
          <p:cNvSpPr txBox="1"/>
          <p:nvPr/>
        </p:nvSpPr>
        <p:spPr>
          <a:xfrm>
            <a:off x="-116237" y="2355831"/>
            <a:ext cx="8276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1. How long can ERIS hold the ions efficiently?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542B81FA-54F9-CB4F-855E-32CD434B5DC1}"/>
              </a:ext>
            </a:extLst>
          </p:cNvPr>
          <p:cNvSpPr txBox="1"/>
          <p:nvPr/>
        </p:nvSpPr>
        <p:spPr>
          <a:xfrm>
            <a:off x="0" y="2807219"/>
            <a:ext cx="91640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2. How long FRAC takes to cool the ions sufficiently? 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7C70E8D2-E747-9840-88E8-D85006674F51}"/>
              </a:ext>
            </a:extLst>
          </p:cNvPr>
          <p:cNvSpPr txBox="1"/>
          <p:nvPr/>
        </p:nvSpPr>
        <p:spPr>
          <a:xfrm>
            <a:off x="403761" y="1138735"/>
            <a:ext cx="809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ERIS   : converts the DC beam to pre-pulse beam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CD11EA9-F56A-8045-95D2-C3069B947537}"/>
              </a:ext>
            </a:extLst>
          </p:cNvPr>
          <p:cNvSpPr txBox="1"/>
          <p:nvPr/>
        </p:nvSpPr>
        <p:spPr>
          <a:xfrm>
            <a:off x="-210332" y="1577268"/>
            <a:ext cx="852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 : cools and stacks the pre-pulse beam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DEB59240-3F75-CE42-896C-4CE9B7E3BCD6}"/>
              </a:ext>
            </a:extLst>
          </p:cNvPr>
          <p:cNvSpPr txBox="1"/>
          <p:nvPr/>
        </p:nvSpPr>
        <p:spPr>
          <a:xfrm>
            <a:off x="457200" y="6068120"/>
            <a:ext cx="8348354" cy="523220"/>
          </a:xfrm>
          <a:prstGeom prst="rect">
            <a:avLst/>
          </a:prstGeom>
          <a:solidFill>
            <a:srgbClr val="FFD4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Pre-pulsing frequency is very important. </a:t>
            </a:r>
          </a:p>
        </p:txBody>
      </p:sp>
      <p:sp>
        <p:nvSpPr>
          <p:cNvPr id="104" name="フレーム 103">
            <a:extLst>
              <a:ext uri="{FF2B5EF4-FFF2-40B4-BE49-F238E27FC236}">
                <a16:creationId xmlns:a16="http://schemas.microsoft.com/office/drawing/2014/main" id="{8C43C5CC-583D-BD4F-A8D0-4C469417EB3E}"/>
              </a:ext>
            </a:extLst>
          </p:cNvPr>
          <p:cNvSpPr/>
          <p:nvPr/>
        </p:nvSpPr>
        <p:spPr>
          <a:xfrm>
            <a:off x="0" y="2261634"/>
            <a:ext cx="9144000" cy="1051805"/>
          </a:xfrm>
          <a:prstGeom prst="frame">
            <a:avLst>
              <a:gd name="adj1" fmla="val 2739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schemeClr val="tx1"/>
              </a:solidFill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40E7F507-1243-BD41-BE1E-EACEB7DBCC08}"/>
              </a:ext>
            </a:extLst>
          </p:cNvPr>
          <p:cNvSpPr txBox="1"/>
          <p:nvPr/>
        </p:nvSpPr>
        <p:spPr>
          <a:xfrm>
            <a:off x="591467" y="3565690"/>
            <a:ext cx="2317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Pre-pulsing frequency </a:t>
            </a:r>
          </a:p>
        </p:txBody>
      </p: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FDB539B8-F4AF-E444-BCB9-0872BCF669EC}"/>
              </a:ext>
            </a:extLst>
          </p:cNvPr>
          <p:cNvCxnSpPr>
            <a:cxnSpLocks/>
          </p:cNvCxnSpPr>
          <p:nvPr/>
        </p:nvCxnSpPr>
        <p:spPr>
          <a:xfrm>
            <a:off x="768333" y="4509457"/>
            <a:ext cx="80431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B61AF35B-5A5A-E94A-B8FD-9B321B58D013}"/>
              </a:ext>
            </a:extLst>
          </p:cNvPr>
          <p:cNvCxnSpPr>
            <a:cxnSpLocks/>
          </p:cNvCxnSpPr>
          <p:nvPr/>
        </p:nvCxnSpPr>
        <p:spPr>
          <a:xfrm>
            <a:off x="796042" y="5174476"/>
            <a:ext cx="80431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B5EC75C3-7C2B-3F4D-8148-A8ACA847C70E}"/>
              </a:ext>
            </a:extLst>
          </p:cNvPr>
          <p:cNvCxnSpPr>
            <a:cxnSpLocks/>
          </p:cNvCxnSpPr>
          <p:nvPr/>
        </p:nvCxnSpPr>
        <p:spPr>
          <a:xfrm>
            <a:off x="2964873" y="3532909"/>
            <a:ext cx="0" cy="228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4BE968C2-6742-6448-A34F-11E4C72A6FF7}"/>
              </a:ext>
            </a:extLst>
          </p:cNvPr>
          <p:cNvCxnSpPr>
            <a:cxnSpLocks/>
          </p:cNvCxnSpPr>
          <p:nvPr/>
        </p:nvCxnSpPr>
        <p:spPr>
          <a:xfrm>
            <a:off x="5929745" y="3546763"/>
            <a:ext cx="0" cy="228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312B1EA6-44FC-4D42-B2A8-C79D519991BC}"/>
              </a:ext>
            </a:extLst>
          </p:cNvPr>
          <p:cNvSpPr txBox="1"/>
          <p:nvPr/>
        </p:nvSpPr>
        <p:spPr>
          <a:xfrm>
            <a:off x="1201065" y="4577072"/>
            <a:ext cx="129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High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4D275F2D-80D2-8D45-852E-E50659985EB9}"/>
              </a:ext>
            </a:extLst>
          </p:cNvPr>
          <p:cNvSpPr txBox="1"/>
          <p:nvPr/>
        </p:nvSpPr>
        <p:spPr>
          <a:xfrm>
            <a:off x="1201065" y="5242091"/>
            <a:ext cx="129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Low</a:t>
            </a:r>
          </a:p>
        </p:txBody>
      </p:sp>
      <p:sp>
        <p:nvSpPr>
          <p:cNvPr id="10" name="下矢印 9">
            <a:extLst>
              <a:ext uri="{FF2B5EF4-FFF2-40B4-BE49-F238E27FC236}">
                <a16:creationId xmlns:a16="http://schemas.microsoft.com/office/drawing/2014/main" id="{230AAB96-CB63-0147-AAB0-4C1075C8ADD8}"/>
              </a:ext>
            </a:extLst>
          </p:cNvPr>
          <p:cNvSpPr/>
          <p:nvPr/>
        </p:nvSpPr>
        <p:spPr>
          <a:xfrm>
            <a:off x="4142510" y="5264725"/>
            <a:ext cx="512618" cy="493499"/>
          </a:xfrm>
          <a:prstGeom prst="downArrow">
            <a:avLst>
              <a:gd name="adj1" fmla="val 38565"/>
              <a:gd name="adj2" fmla="val 50000"/>
            </a:avLst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下矢印 114">
            <a:extLst>
              <a:ext uri="{FF2B5EF4-FFF2-40B4-BE49-F238E27FC236}">
                <a16:creationId xmlns:a16="http://schemas.microsoft.com/office/drawing/2014/main" id="{BAD2A5FD-E294-DF40-B06B-A85B9B016AB0}"/>
              </a:ext>
            </a:extLst>
          </p:cNvPr>
          <p:cNvSpPr/>
          <p:nvPr/>
        </p:nvSpPr>
        <p:spPr>
          <a:xfrm>
            <a:off x="7273637" y="4585853"/>
            <a:ext cx="512618" cy="493499"/>
          </a:xfrm>
          <a:prstGeom prst="downArrow">
            <a:avLst>
              <a:gd name="adj1" fmla="val 38565"/>
              <a:gd name="adj2" fmla="val 50000"/>
            </a:avLst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下矢印 115">
            <a:extLst>
              <a:ext uri="{FF2B5EF4-FFF2-40B4-BE49-F238E27FC236}">
                <a16:creationId xmlns:a16="http://schemas.microsoft.com/office/drawing/2014/main" id="{A58B6F0D-F96B-AF4D-8832-D949A71ED5F1}"/>
              </a:ext>
            </a:extLst>
          </p:cNvPr>
          <p:cNvSpPr/>
          <p:nvPr/>
        </p:nvSpPr>
        <p:spPr>
          <a:xfrm rot="10800000">
            <a:off x="4156365" y="4571998"/>
            <a:ext cx="512618" cy="493499"/>
          </a:xfrm>
          <a:prstGeom prst="downArrow">
            <a:avLst>
              <a:gd name="adj1" fmla="val 3856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下矢印 116">
            <a:extLst>
              <a:ext uri="{FF2B5EF4-FFF2-40B4-BE49-F238E27FC236}">
                <a16:creationId xmlns:a16="http://schemas.microsoft.com/office/drawing/2014/main" id="{F6D122FA-8148-3544-A67D-5AD464BBCC72}"/>
              </a:ext>
            </a:extLst>
          </p:cNvPr>
          <p:cNvSpPr/>
          <p:nvPr/>
        </p:nvSpPr>
        <p:spPr>
          <a:xfrm rot="10800000">
            <a:off x="7273638" y="5264724"/>
            <a:ext cx="512618" cy="493499"/>
          </a:xfrm>
          <a:prstGeom prst="downArrow">
            <a:avLst>
              <a:gd name="adj1" fmla="val 3856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B09632D5-037D-F443-8F35-E349AF428C07}"/>
              </a:ext>
            </a:extLst>
          </p:cNvPr>
          <p:cNvCxnSpPr>
            <a:cxnSpLocks/>
          </p:cNvCxnSpPr>
          <p:nvPr/>
        </p:nvCxnSpPr>
        <p:spPr>
          <a:xfrm>
            <a:off x="754478" y="5853348"/>
            <a:ext cx="80431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374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284029" cy="939484"/>
          </a:xfrm>
        </p:spPr>
        <p:txBody>
          <a:bodyPr>
            <a:normAutofit/>
          </a:bodyPr>
          <a:lstStyle/>
          <a:p>
            <a:r>
              <a:rPr lang="en-US" altLang="ja-JP" sz="30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Determination</a:t>
            </a:r>
            <a:r>
              <a:rPr lang="en-US" altLang="ja-JP" sz="2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the pre-pulsing frequency </a:t>
            </a:r>
            <a:endParaRPr lang="ja-JP" altLang="en-US" sz="28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1/20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95AFDEE-8CAA-1249-8795-924BECA951A7}"/>
              </a:ext>
            </a:extLst>
          </p:cNvPr>
          <p:cNvSpPr txBox="1"/>
          <p:nvPr/>
        </p:nvSpPr>
        <p:spPr>
          <a:xfrm>
            <a:off x="0" y="965995"/>
            <a:ext cx="9764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1. The pre-pulsing frequency dependence of ERIS efficiency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7A9B45-92EE-C444-B121-6AF251531187}"/>
              </a:ext>
            </a:extLst>
          </p:cNvPr>
          <p:cNvSpPr txBox="1"/>
          <p:nvPr/>
        </p:nvSpPr>
        <p:spPr>
          <a:xfrm>
            <a:off x="114491" y="5005824"/>
            <a:ext cx="5373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2. The energy of the ions in FRAC 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2AB49C0-5ABD-1245-8BCD-1CBC39A57029}"/>
              </a:ext>
            </a:extLst>
          </p:cNvPr>
          <p:cNvSpPr txBox="1"/>
          <p:nvPr/>
        </p:nvSpPr>
        <p:spPr>
          <a:xfrm>
            <a:off x="455512" y="2065295"/>
            <a:ext cx="2855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ERIS efficiency = 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6D57BAD-FCCE-DA41-B2D4-CAD45D8606BF}"/>
              </a:ext>
            </a:extLst>
          </p:cNvPr>
          <p:cNvSpPr txBox="1"/>
          <p:nvPr/>
        </p:nvSpPr>
        <p:spPr>
          <a:xfrm>
            <a:off x="2824640" y="1848570"/>
            <a:ext cx="3010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ions in the pre-pulse 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86284CF-E806-9F4B-BA6B-1DCF610A3AD1}"/>
              </a:ext>
            </a:extLst>
          </p:cNvPr>
          <p:cNvCxnSpPr>
            <a:cxnSpLocks/>
          </p:cNvCxnSpPr>
          <p:nvPr/>
        </p:nvCxnSpPr>
        <p:spPr>
          <a:xfrm>
            <a:off x="2847109" y="2301833"/>
            <a:ext cx="278080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82185C8-84B6-AE4E-9793-34CE0C3EE5E3}"/>
              </a:ext>
            </a:extLst>
          </p:cNvPr>
          <p:cNvSpPr txBox="1"/>
          <p:nvPr/>
        </p:nvSpPr>
        <p:spPr>
          <a:xfrm>
            <a:off x="577433" y="5947141"/>
            <a:ext cx="7902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energy of the ions in FRAC is estimated by pulse width of extracted pulse.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7F555E2-F976-9B4E-A6AC-A881CE24536A}"/>
              </a:ext>
            </a:extLst>
          </p:cNvPr>
          <p:cNvSpPr txBox="1"/>
          <p:nvPr/>
        </p:nvSpPr>
        <p:spPr>
          <a:xfrm rot="16200000">
            <a:off x="146205" y="3357832"/>
            <a:ext cx="142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Intensity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662DFCC-9844-214C-BC63-434A91DFD692}"/>
              </a:ext>
            </a:extLst>
          </p:cNvPr>
          <p:cNvSpPr txBox="1"/>
          <p:nvPr/>
        </p:nvSpPr>
        <p:spPr>
          <a:xfrm>
            <a:off x="1669985" y="2946724"/>
            <a:ext cx="1423736" cy="400110"/>
          </a:xfrm>
          <a:prstGeom prst="rect">
            <a:avLst/>
          </a:prstGeom>
          <a:solidFill>
            <a:srgbClr val="D1FF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DC beam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7A7177B7-C4BA-E14C-9161-839B7890082D}"/>
              </a:ext>
            </a:extLst>
          </p:cNvPr>
          <p:cNvCxnSpPr>
            <a:cxnSpLocks/>
          </p:cNvCxnSpPr>
          <p:nvPr/>
        </p:nvCxnSpPr>
        <p:spPr>
          <a:xfrm>
            <a:off x="1139890" y="3080657"/>
            <a:ext cx="0" cy="1280164"/>
          </a:xfrm>
          <a:prstGeom prst="line">
            <a:avLst/>
          </a:prstGeom>
          <a:ln w="25400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C5EC83CE-0792-334C-8542-3CF51EE77604}"/>
              </a:ext>
            </a:extLst>
          </p:cNvPr>
          <p:cNvCxnSpPr>
            <a:cxnSpLocks/>
          </p:cNvCxnSpPr>
          <p:nvPr/>
        </p:nvCxnSpPr>
        <p:spPr>
          <a:xfrm flipH="1">
            <a:off x="1139890" y="4385985"/>
            <a:ext cx="2515535" cy="0"/>
          </a:xfrm>
          <a:prstGeom prst="line">
            <a:avLst/>
          </a:prstGeom>
          <a:ln w="25400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DFCF1D7-7285-F14B-9297-87E1C5032B14}"/>
              </a:ext>
            </a:extLst>
          </p:cNvPr>
          <p:cNvSpPr txBox="1"/>
          <p:nvPr/>
        </p:nvSpPr>
        <p:spPr>
          <a:xfrm>
            <a:off x="2914097" y="4366582"/>
            <a:ext cx="95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Time</a:t>
            </a:r>
          </a:p>
        </p:txBody>
      </p:sp>
      <p:sp>
        <p:nvSpPr>
          <p:cNvPr id="51" name="下矢印 50">
            <a:extLst>
              <a:ext uri="{FF2B5EF4-FFF2-40B4-BE49-F238E27FC236}">
                <a16:creationId xmlns:a16="http://schemas.microsoft.com/office/drawing/2014/main" id="{A65EF4CA-A1DB-EF4D-B50C-5C1088DA1C03}"/>
              </a:ext>
            </a:extLst>
          </p:cNvPr>
          <p:cNvSpPr/>
          <p:nvPr/>
        </p:nvSpPr>
        <p:spPr>
          <a:xfrm rot="16200000">
            <a:off x="3814468" y="3361619"/>
            <a:ext cx="586244" cy="689342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46BE61A-3707-414A-A16A-176E71E6E230}"/>
              </a:ext>
            </a:extLst>
          </p:cNvPr>
          <p:cNvSpPr txBox="1"/>
          <p:nvPr/>
        </p:nvSpPr>
        <p:spPr>
          <a:xfrm rot="16200000">
            <a:off x="4269710" y="3379602"/>
            <a:ext cx="142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Intensity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E1BE1DA-C7D0-BD43-BA66-81FE12B1C47B}"/>
              </a:ext>
            </a:extLst>
          </p:cNvPr>
          <p:cNvSpPr txBox="1"/>
          <p:nvPr/>
        </p:nvSpPr>
        <p:spPr>
          <a:xfrm>
            <a:off x="5434261" y="2885765"/>
            <a:ext cx="2433930" cy="400110"/>
          </a:xfrm>
          <a:prstGeom prst="rect">
            <a:avLst/>
          </a:prstGeom>
          <a:solidFill>
            <a:srgbClr val="D1FF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Pre-pulse beam</a:t>
            </a:r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702253FC-3569-6E40-AB5F-3BD464B4C03B}"/>
              </a:ext>
            </a:extLst>
          </p:cNvPr>
          <p:cNvCxnSpPr>
            <a:cxnSpLocks/>
          </p:cNvCxnSpPr>
          <p:nvPr/>
        </p:nvCxnSpPr>
        <p:spPr>
          <a:xfrm>
            <a:off x="5263395" y="3102429"/>
            <a:ext cx="0" cy="1280162"/>
          </a:xfrm>
          <a:prstGeom prst="line">
            <a:avLst/>
          </a:prstGeom>
          <a:ln w="25400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94616522-6FD4-5C44-9EC9-1C12471EB728}"/>
              </a:ext>
            </a:extLst>
          </p:cNvPr>
          <p:cNvCxnSpPr>
            <a:cxnSpLocks/>
          </p:cNvCxnSpPr>
          <p:nvPr/>
        </p:nvCxnSpPr>
        <p:spPr>
          <a:xfrm flipH="1">
            <a:off x="5263395" y="4407755"/>
            <a:ext cx="2515535" cy="0"/>
          </a:xfrm>
          <a:prstGeom prst="line">
            <a:avLst/>
          </a:prstGeom>
          <a:ln w="25400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2867D2F-DDC5-A647-9D87-436DDF11D202}"/>
              </a:ext>
            </a:extLst>
          </p:cNvPr>
          <p:cNvSpPr txBox="1"/>
          <p:nvPr/>
        </p:nvSpPr>
        <p:spPr>
          <a:xfrm>
            <a:off x="7037603" y="4364404"/>
            <a:ext cx="95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Time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A42EA01-E199-714E-9B45-D8FB665226C8}"/>
              </a:ext>
            </a:extLst>
          </p:cNvPr>
          <p:cNvSpPr txBox="1"/>
          <p:nvPr/>
        </p:nvSpPr>
        <p:spPr>
          <a:xfrm>
            <a:off x="3469074" y="2342781"/>
            <a:ext cx="1751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ions in DC</a:t>
            </a:r>
          </a:p>
        </p:txBody>
      </p:sp>
      <p:sp>
        <p:nvSpPr>
          <p:cNvPr id="63" name="1つの角を切り取り、1つの角を丸めた四角形 62">
            <a:extLst>
              <a:ext uri="{FF2B5EF4-FFF2-40B4-BE49-F238E27FC236}">
                <a16:creationId xmlns:a16="http://schemas.microsoft.com/office/drawing/2014/main" id="{26662368-6628-E541-B2CA-126CDFDB4287}"/>
              </a:ext>
            </a:extLst>
          </p:cNvPr>
          <p:cNvSpPr/>
          <p:nvPr/>
        </p:nvSpPr>
        <p:spPr>
          <a:xfrm rot="10800000">
            <a:off x="8241792" y="3344"/>
            <a:ext cx="913416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6E50F46-5079-9C46-8EBB-C45AEA74589F}"/>
              </a:ext>
            </a:extLst>
          </p:cNvPr>
          <p:cNvSpPr txBox="1"/>
          <p:nvPr/>
        </p:nvSpPr>
        <p:spPr>
          <a:xfrm>
            <a:off x="8227578" y="176933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11/17</a:t>
            </a: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9AA857B5-FDD0-4349-82B4-FBD278AD227E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376066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70BE779-4286-2445-AB1C-E9776469D8B3}"/>
              </a:ext>
            </a:extLst>
          </p:cNvPr>
          <p:cNvSpPr/>
          <p:nvPr/>
        </p:nvSpPr>
        <p:spPr>
          <a:xfrm>
            <a:off x="1156933" y="4312922"/>
            <a:ext cx="240182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083EC30-6F39-7B43-9C16-56FD55EC71B3}"/>
              </a:ext>
            </a:extLst>
          </p:cNvPr>
          <p:cNvSpPr txBox="1"/>
          <p:nvPr/>
        </p:nvSpPr>
        <p:spPr>
          <a:xfrm>
            <a:off x="455512" y="1412151"/>
            <a:ext cx="2855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Ion beam : </a:t>
            </a:r>
            <a:r>
              <a:rPr lang="en-US" altLang="ja-JP" sz="2000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140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Cs 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63E3926-2C60-2540-8FFA-63830463C7EF}"/>
              </a:ext>
            </a:extLst>
          </p:cNvPr>
          <p:cNvSpPr txBox="1"/>
          <p:nvPr/>
        </p:nvSpPr>
        <p:spPr>
          <a:xfrm>
            <a:off x="597026" y="5428979"/>
            <a:ext cx="2855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Ion beam : </a:t>
            </a:r>
            <a:r>
              <a:rPr lang="en-US" altLang="ja-JP" sz="2000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133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Cs </a:t>
            </a:r>
          </a:p>
        </p:txBody>
      </p:sp>
      <p:sp>
        <p:nvSpPr>
          <p:cNvPr id="35" name="直角三角形 34">
            <a:extLst>
              <a:ext uri="{FF2B5EF4-FFF2-40B4-BE49-F238E27FC236}">
                <a16:creationId xmlns:a16="http://schemas.microsoft.com/office/drawing/2014/main" id="{272CAFB5-5E28-9C45-A4F6-8873C1602773}"/>
              </a:ext>
            </a:extLst>
          </p:cNvPr>
          <p:cNvSpPr/>
          <p:nvPr/>
        </p:nvSpPr>
        <p:spPr>
          <a:xfrm>
            <a:off x="6014434" y="3992451"/>
            <a:ext cx="228754" cy="394337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073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1/20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8573A7B-8A6D-9C44-B8D3-DF5209CF90B3}"/>
              </a:ext>
            </a:extLst>
          </p:cNvPr>
          <p:cNvSpPr txBox="1"/>
          <p:nvPr/>
        </p:nvSpPr>
        <p:spPr>
          <a:xfrm>
            <a:off x="676435" y="877221"/>
            <a:ext cx="3479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ERIS efficiency 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AE8D34B-A2D2-2548-92AC-604DD4595E7C}"/>
              </a:ext>
            </a:extLst>
          </p:cNvPr>
          <p:cNvSpPr txBox="1"/>
          <p:nvPr/>
        </p:nvSpPr>
        <p:spPr>
          <a:xfrm>
            <a:off x="4194048" y="905024"/>
            <a:ext cx="5145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energy of the ions in FRAC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5CA751D-8A76-3745-B88C-EDD973F5CB55}"/>
              </a:ext>
            </a:extLst>
          </p:cNvPr>
          <p:cNvSpPr/>
          <p:nvPr/>
        </p:nvSpPr>
        <p:spPr>
          <a:xfrm>
            <a:off x="3734944" y="1935522"/>
            <a:ext cx="365588" cy="22325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97CFE88-E337-AE4A-B648-A0D7A308022E}"/>
              </a:ext>
            </a:extLst>
          </p:cNvPr>
          <p:cNvGrpSpPr/>
          <p:nvPr/>
        </p:nvGrpSpPr>
        <p:grpSpPr>
          <a:xfrm>
            <a:off x="225631" y="1454406"/>
            <a:ext cx="4256390" cy="3343226"/>
            <a:chOff x="531657" y="1818567"/>
            <a:chExt cx="3762437" cy="2887907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37811DF-D478-624F-9A9B-D2DBAAC9C7B0}"/>
                </a:ext>
              </a:extLst>
            </p:cNvPr>
            <p:cNvSpPr/>
            <p:nvPr/>
          </p:nvSpPr>
          <p:spPr>
            <a:xfrm>
              <a:off x="531657" y="1818567"/>
              <a:ext cx="234462" cy="269165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BCAECAC-B75D-944F-B637-6961098B3B72}"/>
                </a:ext>
              </a:extLst>
            </p:cNvPr>
            <p:cNvSpPr/>
            <p:nvPr/>
          </p:nvSpPr>
          <p:spPr>
            <a:xfrm rot="5400000">
              <a:off x="2273130" y="2685510"/>
              <a:ext cx="290846" cy="375108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2AC60235-4FA5-C34D-93F7-82200BAF1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44" r="4900"/>
          <a:stretch/>
        </p:blipFill>
        <p:spPr>
          <a:xfrm>
            <a:off x="261257" y="1389412"/>
            <a:ext cx="4215741" cy="3206338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B7030E-CF07-1240-8E3C-523DA8EF5C2F}"/>
              </a:ext>
            </a:extLst>
          </p:cNvPr>
          <p:cNvSpPr txBox="1"/>
          <p:nvPr/>
        </p:nvSpPr>
        <p:spPr>
          <a:xfrm rot="16200000">
            <a:off x="-869059" y="2405202"/>
            <a:ext cx="251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pre-pulse / DC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C40F349-92BB-D14E-9178-9B0455DAE0EE}"/>
              </a:ext>
            </a:extLst>
          </p:cNvPr>
          <p:cNvSpPr txBox="1"/>
          <p:nvPr/>
        </p:nvSpPr>
        <p:spPr>
          <a:xfrm>
            <a:off x="940229" y="4414863"/>
            <a:ext cx="356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Pre-pulsing frequency [Hz]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5632675-EC8C-F344-A3ED-7D15308B215D}"/>
              </a:ext>
            </a:extLst>
          </p:cNvPr>
          <p:cNvGrpSpPr/>
          <p:nvPr/>
        </p:nvGrpSpPr>
        <p:grpSpPr>
          <a:xfrm>
            <a:off x="4797631" y="1472540"/>
            <a:ext cx="4120738" cy="3387442"/>
            <a:chOff x="4417374" y="1702934"/>
            <a:chExt cx="4726626" cy="3698317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6984C9FB-8E88-824D-A5A5-6B167372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822" r="5975"/>
            <a:stretch/>
          </p:blipFill>
          <p:spPr>
            <a:xfrm>
              <a:off x="4417374" y="1702934"/>
              <a:ext cx="4726626" cy="3475350"/>
            </a:xfrm>
            <a:prstGeom prst="rect">
              <a:avLst/>
            </a:prstGeom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C40BD06E-8055-8649-8BFE-D856DC7C85C2}"/>
                </a:ext>
              </a:extLst>
            </p:cNvPr>
            <p:cNvSpPr/>
            <p:nvPr/>
          </p:nvSpPr>
          <p:spPr>
            <a:xfrm rot="5400000">
              <a:off x="6635169" y="2892419"/>
              <a:ext cx="323516" cy="469414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E9258CFB-3327-BD48-9753-AE531B97001D}"/>
                </a:ext>
              </a:extLst>
            </p:cNvPr>
            <p:cNvSpPr txBox="1"/>
            <p:nvPr/>
          </p:nvSpPr>
          <p:spPr>
            <a:xfrm>
              <a:off x="5563166" y="4969995"/>
              <a:ext cx="3565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Hiragino Sans W4" panose="020B0400000000000000" pitchFamily="34" charset="-128"/>
                  <a:ea typeface="Hiragino Sans W4" panose="020B0400000000000000" pitchFamily="34" charset="-128"/>
                </a:rPr>
                <a:t>Cooling time [</a:t>
              </a:r>
              <a:r>
                <a:rPr lang="en-US" altLang="ja-JP" dirty="0" err="1">
                  <a:latin typeface="Hiragino Sans W4" panose="020B0400000000000000" pitchFamily="34" charset="-128"/>
                  <a:ea typeface="Hiragino Sans W4" panose="020B0400000000000000" pitchFamily="34" charset="-128"/>
                </a:rPr>
                <a:t>ms</a:t>
              </a:r>
              <a:r>
                <a:rPr lang="en-US" altLang="ja-JP" dirty="0">
                  <a:latin typeface="Hiragino Sans W4" panose="020B0400000000000000" pitchFamily="34" charset="-128"/>
                  <a:ea typeface="Hiragino Sans W4" panose="020B0400000000000000" pitchFamily="34" charset="-128"/>
                </a:rPr>
                <a:t>]</a:t>
              </a: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9EDD06-90E0-5741-9898-5280AC89C0D0}"/>
              </a:ext>
            </a:extLst>
          </p:cNvPr>
          <p:cNvSpPr txBox="1"/>
          <p:nvPr/>
        </p:nvSpPr>
        <p:spPr>
          <a:xfrm rot="16200000">
            <a:off x="3711561" y="2908540"/>
            <a:ext cx="262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Average energy [eV]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71557D9-B8A9-5F47-9521-DAE78818EA47}"/>
              </a:ext>
            </a:extLst>
          </p:cNvPr>
          <p:cNvCxnSpPr>
            <a:cxnSpLocks/>
          </p:cNvCxnSpPr>
          <p:nvPr/>
        </p:nvCxnSpPr>
        <p:spPr>
          <a:xfrm>
            <a:off x="3111335" y="1543793"/>
            <a:ext cx="0" cy="275507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F56F2BC6-4120-1E4D-BEDF-4B87F5D6C98C}"/>
              </a:ext>
            </a:extLst>
          </p:cNvPr>
          <p:cNvCxnSpPr>
            <a:cxnSpLocks/>
          </p:cNvCxnSpPr>
          <p:nvPr/>
        </p:nvCxnSpPr>
        <p:spPr>
          <a:xfrm>
            <a:off x="6196939" y="1615044"/>
            <a:ext cx="0" cy="2669969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左矢印 10">
            <a:extLst>
              <a:ext uri="{FF2B5EF4-FFF2-40B4-BE49-F238E27FC236}">
                <a16:creationId xmlns:a16="http://schemas.microsoft.com/office/drawing/2014/main" id="{01205565-12B6-1942-ADED-F2C4D6428C17}"/>
              </a:ext>
            </a:extLst>
          </p:cNvPr>
          <p:cNvSpPr/>
          <p:nvPr/>
        </p:nvSpPr>
        <p:spPr>
          <a:xfrm rot="10800000">
            <a:off x="3241963" y="2576946"/>
            <a:ext cx="771896" cy="296883"/>
          </a:xfrm>
          <a:prstGeom prst="leftArrow">
            <a:avLst/>
          </a:prstGeom>
          <a:solidFill>
            <a:srgbClr val="00B001"/>
          </a:solidFill>
          <a:ln>
            <a:solidFill>
              <a:srgbClr val="00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左矢印 34">
            <a:extLst>
              <a:ext uri="{FF2B5EF4-FFF2-40B4-BE49-F238E27FC236}">
                <a16:creationId xmlns:a16="http://schemas.microsoft.com/office/drawing/2014/main" id="{EB959E39-C9DB-CB4A-8768-B647557AA478}"/>
              </a:ext>
            </a:extLst>
          </p:cNvPr>
          <p:cNvSpPr/>
          <p:nvPr/>
        </p:nvSpPr>
        <p:spPr>
          <a:xfrm rot="10800000">
            <a:off x="6256315" y="2563091"/>
            <a:ext cx="771896" cy="296883"/>
          </a:xfrm>
          <a:prstGeom prst="leftArrow">
            <a:avLst/>
          </a:prstGeom>
          <a:solidFill>
            <a:srgbClr val="00B001"/>
          </a:solidFill>
          <a:ln>
            <a:solidFill>
              <a:srgbClr val="00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C4B57B8-1CBB-554B-8513-8FAC81BC0536}"/>
              </a:ext>
            </a:extLst>
          </p:cNvPr>
          <p:cNvSpPr txBox="1"/>
          <p:nvPr/>
        </p:nvSpPr>
        <p:spPr>
          <a:xfrm>
            <a:off x="746180" y="5456235"/>
            <a:ext cx="370854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5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ERIS efficiency : 100%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03577E61-683E-1149-A112-DC4798AFF001}"/>
                  </a:ext>
                </a:extLst>
              </p:cNvPr>
              <p:cNvSpPr txBox="1"/>
              <p:nvPr/>
            </p:nvSpPr>
            <p:spPr>
              <a:xfrm>
                <a:off x="378097" y="5009126"/>
                <a:ext cx="4229527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95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Pre-pulsing frequency </a:t>
                </a:r>
                <a14:m>
                  <m:oMath xmlns:m="http://schemas.openxmlformats.org/officeDocument/2006/math">
                    <m:r>
                      <a:rPr lang="en-US" altLang="ja-JP" sz="195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altLang="ja-JP" sz="195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10Hz</a:t>
                </a: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03577E61-683E-1149-A112-DC4798AFF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97" y="5009126"/>
                <a:ext cx="4229527" cy="392415"/>
              </a:xfrm>
              <a:prstGeom prst="rect">
                <a:avLst/>
              </a:prstGeom>
              <a:blipFill>
                <a:blip r:embed="rId5"/>
                <a:stretch>
                  <a:fillRect l="-1198" t="-3125" b="-218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フレーム 39">
            <a:extLst>
              <a:ext uri="{FF2B5EF4-FFF2-40B4-BE49-F238E27FC236}">
                <a16:creationId xmlns:a16="http://schemas.microsoft.com/office/drawing/2014/main" id="{14ECA8DA-CECE-C841-A3FB-A6E81757496C}"/>
              </a:ext>
            </a:extLst>
          </p:cNvPr>
          <p:cNvSpPr/>
          <p:nvPr/>
        </p:nvSpPr>
        <p:spPr>
          <a:xfrm>
            <a:off x="276464" y="4911811"/>
            <a:ext cx="4200533" cy="1051805"/>
          </a:xfrm>
          <a:prstGeom prst="frame">
            <a:avLst>
              <a:gd name="adj1" fmla="val 2739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schemeClr val="tx1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0B44DDB-4296-084C-8FC7-B3D202D3F76E}"/>
              </a:ext>
            </a:extLst>
          </p:cNvPr>
          <p:cNvSpPr txBox="1"/>
          <p:nvPr/>
        </p:nvSpPr>
        <p:spPr>
          <a:xfrm>
            <a:off x="4794769" y="5449816"/>
            <a:ext cx="453923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5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ions are cooled sufficiently.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36B764E6-4468-0D44-9CDB-3BB9D5596143}"/>
                  </a:ext>
                </a:extLst>
              </p:cNvPr>
              <p:cNvSpPr txBox="1"/>
              <p:nvPr/>
            </p:nvSpPr>
            <p:spPr>
              <a:xfrm>
                <a:off x="5377676" y="5006006"/>
                <a:ext cx="3663227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950" b="1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Cooling time </a:t>
                </a:r>
                <a14:m>
                  <m:oMath xmlns:m="http://schemas.openxmlformats.org/officeDocument/2006/math">
                    <m:r>
                      <a:rPr lang="en-US" altLang="ja-JP" sz="195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sz="1950" b="1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 50ms</a:t>
                </a: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36B764E6-4468-0D44-9CDB-3BB9D5596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676" y="5006006"/>
                <a:ext cx="3663227" cy="392415"/>
              </a:xfrm>
              <a:prstGeom prst="rect">
                <a:avLst/>
              </a:prstGeom>
              <a:blipFill>
                <a:blip r:embed="rId6"/>
                <a:stretch>
                  <a:fillRect l="-1034" t="-6250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70A5E2E-D0A8-3E41-A670-7E442FB2D82D}"/>
              </a:ext>
            </a:extLst>
          </p:cNvPr>
          <p:cNvSpPr txBox="1"/>
          <p:nvPr/>
        </p:nvSpPr>
        <p:spPr>
          <a:xfrm>
            <a:off x="509088" y="6169123"/>
            <a:ext cx="8357821" cy="461665"/>
          </a:xfrm>
          <a:prstGeom prst="rect">
            <a:avLst/>
          </a:prstGeom>
          <a:solidFill>
            <a:srgbClr val="FFD4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pre-pulsing frequency was determined </a:t>
            </a:r>
            <a:r>
              <a:rPr lang="en-US" altLang="ja-JP" sz="2400" b="1" u="sng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10Hz</a:t>
            </a:r>
          </a:p>
        </p:txBody>
      </p:sp>
      <p:sp>
        <p:nvSpPr>
          <p:cNvPr id="46" name="フレーム 45">
            <a:extLst>
              <a:ext uri="{FF2B5EF4-FFF2-40B4-BE49-F238E27FC236}">
                <a16:creationId xmlns:a16="http://schemas.microsoft.com/office/drawing/2014/main" id="{D8FCAA3E-70ED-244B-967E-31804C817BDC}"/>
              </a:ext>
            </a:extLst>
          </p:cNvPr>
          <p:cNvSpPr/>
          <p:nvPr/>
        </p:nvSpPr>
        <p:spPr>
          <a:xfrm>
            <a:off x="4798983" y="4909831"/>
            <a:ext cx="4200533" cy="1051805"/>
          </a:xfrm>
          <a:prstGeom prst="frame">
            <a:avLst>
              <a:gd name="adj1" fmla="val 2739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schemeClr val="tx1"/>
              </a:solidFill>
            </a:endParaRPr>
          </a:p>
        </p:txBody>
      </p:sp>
      <p:sp>
        <p:nvSpPr>
          <p:cNvPr id="50" name="1つの角を切り取り、1つの角を丸めた四角形 49">
            <a:extLst>
              <a:ext uri="{FF2B5EF4-FFF2-40B4-BE49-F238E27FC236}">
                <a16:creationId xmlns:a16="http://schemas.microsoft.com/office/drawing/2014/main" id="{658E940E-8DB0-F54A-BB38-612C7EA1A569}"/>
              </a:ext>
            </a:extLst>
          </p:cNvPr>
          <p:cNvSpPr/>
          <p:nvPr/>
        </p:nvSpPr>
        <p:spPr>
          <a:xfrm rot="10800000">
            <a:off x="8241792" y="3344"/>
            <a:ext cx="913416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A606C49-773F-AC4F-9845-569B852958CE}"/>
              </a:ext>
            </a:extLst>
          </p:cNvPr>
          <p:cNvSpPr txBox="1"/>
          <p:nvPr/>
        </p:nvSpPr>
        <p:spPr>
          <a:xfrm>
            <a:off x="8227578" y="176933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12/17</a:t>
            </a: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511F6C1B-6323-D845-B81D-9D8054902F01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376066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タイトル 1">
            <a:extLst>
              <a:ext uri="{FF2B5EF4-FFF2-40B4-BE49-F238E27FC236}">
                <a16:creationId xmlns:a16="http://schemas.microsoft.com/office/drawing/2014/main" id="{EA0D9DCE-325E-4249-B0E3-D294C8331F1E}"/>
              </a:ext>
            </a:extLst>
          </p:cNvPr>
          <p:cNvSpPr txBox="1">
            <a:spLocks/>
          </p:cNvSpPr>
          <p:nvPr/>
        </p:nvSpPr>
        <p:spPr>
          <a:xfrm>
            <a:off x="0" y="1607"/>
            <a:ext cx="8284029" cy="939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Determination</a:t>
            </a:r>
            <a:r>
              <a:rPr lang="en-US" altLang="ja-JP" sz="28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 the pre-pulsing frequency </a:t>
            </a:r>
            <a:endParaRPr lang="ja-JP" altLang="en-US" sz="28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4719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図 108">
            <a:extLst>
              <a:ext uri="{FF2B5EF4-FFF2-40B4-BE49-F238E27FC236}">
                <a16:creationId xmlns:a16="http://schemas.microsoft.com/office/drawing/2014/main" id="{3EACD28B-A83A-9C40-8705-689C4964E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29" y="1479298"/>
            <a:ext cx="3263567" cy="202982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800" b="1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V</a:t>
            </a:r>
            <a:r>
              <a:rPr lang="en-US" altLang="ja-JP" sz="3800" b="1" baseline="-250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d</a:t>
            </a:r>
            <a:r>
              <a:rPr lang="en-US" altLang="ja-JP" sz="3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dependence of pulse width</a:t>
            </a:r>
            <a:endParaRPr lang="ja-JP" altLang="en-US" sz="38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1/20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48F2E8C1-0496-8243-9BE7-E6CD087D9EDE}"/>
              </a:ext>
            </a:extLst>
          </p:cNvPr>
          <p:cNvSpPr txBox="1"/>
          <p:nvPr/>
        </p:nvSpPr>
        <p:spPr>
          <a:xfrm rot="16200000">
            <a:off x="48233" y="5073269"/>
            <a:ext cx="142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Intensity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7550D42A-D1B3-5240-A2B1-1C1E1FA7F239}"/>
              </a:ext>
            </a:extLst>
          </p:cNvPr>
          <p:cNvSpPr txBox="1"/>
          <p:nvPr/>
        </p:nvSpPr>
        <p:spPr>
          <a:xfrm>
            <a:off x="1075623" y="3974335"/>
            <a:ext cx="2403452" cy="400110"/>
          </a:xfrm>
          <a:prstGeom prst="rect">
            <a:avLst/>
          </a:prstGeom>
          <a:solidFill>
            <a:srgbClr val="D1FF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Extracted pulse</a:t>
            </a:r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4EAF1EE5-37FD-2341-A244-311C04BC0D5F}"/>
              </a:ext>
            </a:extLst>
          </p:cNvPr>
          <p:cNvCxnSpPr>
            <a:cxnSpLocks/>
          </p:cNvCxnSpPr>
          <p:nvPr/>
        </p:nvCxnSpPr>
        <p:spPr>
          <a:xfrm>
            <a:off x="1041918" y="4437684"/>
            <a:ext cx="0" cy="1732340"/>
          </a:xfrm>
          <a:prstGeom prst="line">
            <a:avLst/>
          </a:prstGeom>
          <a:ln w="25400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68F3A332-FB99-A04D-9316-3B2DFFF41B17}"/>
              </a:ext>
            </a:extLst>
          </p:cNvPr>
          <p:cNvCxnSpPr>
            <a:cxnSpLocks/>
          </p:cNvCxnSpPr>
          <p:nvPr/>
        </p:nvCxnSpPr>
        <p:spPr>
          <a:xfrm flipH="1">
            <a:off x="1068044" y="6182125"/>
            <a:ext cx="2515535" cy="0"/>
          </a:xfrm>
          <a:prstGeom prst="line">
            <a:avLst/>
          </a:prstGeom>
          <a:ln w="25400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78910EBB-BC0F-294D-BF28-6246172B2A5B}"/>
              </a:ext>
            </a:extLst>
          </p:cNvPr>
          <p:cNvSpPr txBox="1"/>
          <p:nvPr/>
        </p:nvSpPr>
        <p:spPr>
          <a:xfrm>
            <a:off x="3051256" y="6236747"/>
            <a:ext cx="95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Time</a:t>
            </a:r>
          </a:p>
        </p:txBody>
      </p:sp>
      <p:sp>
        <p:nvSpPr>
          <p:cNvPr id="85" name="下矢印 84">
            <a:extLst>
              <a:ext uri="{FF2B5EF4-FFF2-40B4-BE49-F238E27FC236}">
                <a16:creationId xmlns:a16="http://schemas.microsoft.com/office/drawing/2014/main" id="{4D5C93D6-79ED-1847-8D1A-F2AA89E1B225}"/>
              </a:ext>
            </a:extLst>
          </p:cNvPr>
          <p:cNvSpPr/>
          <p:nvPr/>
        </p:nvSpPr>
        <p:spPr>
          <a:xfrm rot="16200000">
            <a:off x="4410496" y="5011383"/>
            <a:ext cx="606041" cy="744586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BC24D640-3161-B842-8887-A09441EC5620}"/>
              </a:ext>
            </a:extLst>
          </p:cNvPr>
          <p:cNvSpPr txBox="1"/>
          <p:nvPr/>
        </p:nvSpPr>
        <p:spPr>
          <a:xfrm>
            <a:off x="3656125" y="4703491"/>
            <a:ext cx="218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Increase of </a:t>
            </a:r>
            <a:r>
              <a:rPr lang="en-US" altLang="ja-JP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V</a:t>
            </a:r>
            <a:r>
              <a:rPr lang="en-US" altLang="ja-JP" baseline="-250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d</a:t>
            </a:r>
            <a:endParaRPr lang="en-US" altLang="ja-JP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96C72D79-34F8-B346-B02E-3A539B3D68D0}"/>
              </a:ext>
            </a:extLst>
          </p:cNvPr>
          <p:cNvSpPr txBox="1"/>
          <p:nvPr/>
        </p:nvSpPr>
        <p:spPr>
          <a:xfrm>
            <a:off x="324196" y="945166"/>
            <a:ext cx="794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Measurement to determine appropriate </a:t>
            </a:r>
            <a:r>
              <a:rPr lang="en-US" altLang="ja-JP" sz="24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V</a:t>
            </a:r>
            <a:r>
              <a:rPr lang="en-US" altLang="ja-JP" sz="2400" baseline="-250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d</a:t>
            </a:r>
            <a:endParaRPr lang="en-US" altLang="ja-JP" sz="24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D12FE134-15E3-8C47-8B3B-45FEA0812045}"/>
              </a:ext>
            </a:extLst>
          </p:cNvPr>
          <p:cNvSpPr txBox="1"/>
          <p:nvPr/>
        </p:nvSpPr>
        <p:spPr>
          <a:xfrm rot="16200000">
            <a:off x="4981637" y="5068913"/>
            <a:ext cx="142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Intensity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313EBC0-3B7F-6645-A3CF-3F2AD24C1290}"/>
              </a:ext>
            </a:extLst>
          </p:cNvPr>
          <p:cNvSpPr txBox="1"/>
          <p:nvPr/>
        </p:nvSpPr>
        <p:spPr>
          <a:xfrm>
            <a:off x="5982902" y="3930790"/>
            <a:ext cx="2403452" cy="400110"/>
          </a:xfrm>
          <a:prstGeom prst="rect">
            <a:avLst/>
          </a:prstGeom>
          <a:solidFill>
            <a:srgbClr val="D1FF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Extracted pulse</a:t>
            </a:r>
          </a:p>
        </p:txBody>
      </p:sp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7C29E89C-EF4C-6D4E-8BD1-E69491B877BF}"/>
              </a:ext>
            </a:extLst>
          </p:cNvPr>
          <p:cNvCxnSpPr>
            <a:cxnSpLocks/>
          </p:cNvCxnSpPr>
          <p:nvPr/>
        </p:nvCxnSpPr>
        <p:spPr>
          <a:xfrm>
            <a:off x="5949197" y="4394139"/>
            <a:ext cx="0" cy="1732340"/>
          </a:xfrm>
          <a:prstGeom prst="line">
            <a:avLst/>
          </a:prstGeom>
          <a:ln w="25400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4D16E2CB-4C5E-764B-B618-69C0575D404C}"/>
              </a:ext>
            </a:extLst>
          </p:cNvPr>
          <p:cNvCxnSpPr>
            <a:cxnSpLocks/>
          </p:cNvCxnSpPr>
          <p:nvPr/>
        </p:nvCxnSpPr>
        <p:spPr>
          <a:xfrm flipH="1">
            <a:off x="5975323" y="6138580"/>
            <a:ext cx="2515535" cy="0"/>
          </a:xfrm>
          <a:prstGeom prst="line">
            <a:avLst/>
          </a:prstGeom>
          <a:ln w="25400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9AE8E9C4-30E7-3040-BC65-33E2E81F912A}"/>
              </a:ext>
            </a:extLst>
          </p:cNvPr>
          <p:cNvSpPr txBox="1"/>
          <p:nvPr/>
        </p:nvSpPr>
        <p:spPr>
          <a:xfrm>
            <a:off x="7697280" y="6219328"/>
            <a:ext cx="85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Time</a:t>
            </a:r>
          </a:p>
        </p:txBody>
      </p:sp>
      <p:sp>
        <p:nvSpPr>
          <p:cNvPr id="118" name="1つの角を切り取り、1つの角を丸めた四角形 117">
            <a:extLst>
              <a:ext uri="{FF2B5EF4-FFF2-40B4-BE49-F238E27FC236}">
                <a16:creationId xmlns:a16="http://schemas.microsoft.com/office/drawing/2014/main" id="{1535A8CD-8CF9-324B-8F4F-6EF4D0A359C3}"/>
              </a:ext>
            </a:extLst>
          </p:cNvPr>
          <p:cNvSpPr/>
          <p:nvPr/>
        </p:nvSpPr>
        <p:spPr>
          <a:xfrm rot="10800000">
            <a:off x="8241792" y="3344"/>
            <a:ext cx="913416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CF230CC8-8F65-134C-A657-299F9817FFE8}"/>
              </a:ext>
            </a:extLst>
          </p:cNvPr>
          <p:cNvSpPr txBox="1"/>
          <p:nvPr/>
        </p:nvSpPr>
        <p:spPr>
          <a:xfrm>
            <a:off x="8227578" y="176933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13/17</a:t>
            </a:r>
          </a:p>
        </p:txBody>
      </p: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E37CAF1D-909D-2747-8037-D802117208EF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376066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B12DE4D-3722-2F4B-A489-0851B075C68B}"/>
              </a:ext>
            </a:extLst>
          </p:cNvPr>
          <p:cNvSpPr txBox="1"/>
          <p:nvPr/>
        </p:nvSpPr>
        <p:spPr>
          <a:xfrm>
            <a:off x="869170" y="1629866"/>
            <a:ext cx="2855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Ion beam : </a:t>
            </a:r>
            <a:r>
              <a:rPr lang="en-US" altLang="ja-JP" sz="2400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133</a:t>
            </a:r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Cs 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0B72245-78FA-0047-BDA1-51659C8958A5}"/>
              </a:ext>
            </a:extLst>
          </p:cNvPr>
          <p:cNvSpPr txBox="1"/>
          <p:nvPr/>
        </p:nvSpPr>
        <p:spPr>
          <a:xfrm>
            <a:off x="7770713" y="1945553"/>
            <a:ext cx="8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V</a:t>
            </a:r>
            <a:r>
              <a:rPr lang="en-US" altLang="ja-JP" sz="2400" baseline="-250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d</a:t>
            </a:r>
            <a:endParaRPr lang="en-US" altLang="ja-JP" sz="24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28" name="直角三角形 27">
            <a:extLst>
              <a:ext uri="{FF2B5EF4-FFF2-40B4-BE49-F238E27FC236}">
                <a16:creationId xmlns:a16="http://schemas.microsoft.com/office/drawing/2014/main" id="{C549C758-D401-2842-83E9-00B41E4C1ECF}"/>
              </a:ext>
            </a:extLst>
          </p:cNvPr>
          <p:cNvSpPr/>
          <p:nvPr/>
        </p:nvSpPr>
        <p:spPr>
          <a:xfrm>
            <a:off x="1571222" y="5782614"/>
            <a:ext cx="1545465" cy="368580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>
            <a:extLst>
              <a:ext uri="{FF2B5EF4-FFF2-40B4-BE49-F238E27FC236}">
                <a16:creationId xmlns:a16="http://schemas.microsoft.com/office/drawing/2014/main" id="{EDB13B13-4BD3-754A-A63E-66A15169432D}"/>
              </a:ext>
            </a:extLst>
          </p:cNvPr>
          <p:cNvSpPr/>
          <p:nvPr/>
        </p:nvSpPr>
        <p:spPr>
          <a:xfrm>
            <a:off x="6630474" y="4700788"/>
            <a:ext cx="478666" cy="1435380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778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F670640-78C9-0548-9E21-630B6136E6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88" t="6547" r="6494" b="-433"/>
          <a:stretch/>
        </p:blipFill>
        <p:spPr>
          <a:xfrm>
            <a:off x="4709754" y="1182781"/>
            <a:ext cx="4343453" cy="32538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0088C06-A3A0-504A-B997-B859E54B94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16" r="6980"/>
          <a:stretch/>
        </p:blipFill>
        <p:spPr>
          <a:xfrm>
            <a:off x="138942" y="1148344"/>
            <a:ext cx="4332637" cy="3325091"/>
          </a:xfrm>
          <a:prstGeom prst="rect">
            <a:avLst/>
          </a:prstGeom>
        </p:spPr>
      </p:pic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83FA02C8-AC90-684F-94BA-96F8D146EE4D}"/>
              </a:ext>
            </a:extLst>
          </p:cNvPr>
          <p:cNvCxnSpPr>
            <a:cxnSpLocks/>
          </p:cNvCxnSpPr>
          <p:nvPr/>
        </p:nvCxnSpPr>
        <p:spPr>
          <a:xfrm flipH="1">
            <a:off x="1362101" y="1955866"/>
            <a:ext cx="1163781" cy="8312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9223838-5A04-CA47-A9E2-42A2CC1774F1}"/>
              </a:ext>
            </a:extLst>
          </p:cNvPr>
          <p:cNvSpPr txBox="1"/>
          <p:nvPr/>
        </p:nvSpPr>
        <p:spPr>
          <a:xfrm>
            <a:off x="2578430" y="1720385"/>
            <a:ext cx="198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FF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V</a:t>
            </a:r>
            <a:r>
              <a:rPr lang="en-US" altLang="ja-JP" baseline="-25000" dirty="0" err="1">
                <a:solidFill>
                  <a:srgbClr val="FF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d</a:t>
            </a:r>
            <a:r>
              <a:rPr lang="en-US" altLang="ja-JP" baseline="-25000" dirty="0">
                <a:solidFill>
                  <a:srgbClr val="FF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= 10 V 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C2A46E9-F7AA-4D43-A405-AA53DD625CA0}"/>
              </a:ext>
            </a:extLst>
          </p:cNvPr>
          <p:cNvSpPr txBox="1"/>
          <p:nvPr/>
        </p:nvSpPr>
        <p:spPr>
          <a:xfrm>
            <a:off x="2713265" y="2334674"/>
            <a:ext cx="198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00B05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V</a:t>
            </a:r>
            <a:r>
              <a:rPr lang="en-US" altLang="ja-JP" baseline="-25000" dirty="0" err="1">
                <a:solidFill>
                  <a:srgbClr val="00B05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d</a:t>
            </a:r>
            <a:r>
              <a:rPr lang="en-US" altLang="ja-JP" baseline="-25000" dirty="0">
                <a:solidFill>
                  <a:srgbClr val="00B05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 </a:t>
            </a:r>
            <a:r>
              <a:rPr lang="en-US" altLang="ja-JP" dirty="0">
                <a:solidFill>
                  <a:srgbClr val="00B05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= 5 V 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CEEDA6F-7828-AE46-907D-A8739197B46E}"/>
              </a:ext>
            </a:extLst>
          </p:cNvPr>
          <p:cNvSpPr txBox="1"/>
          <p:nvPr/>
        </p:nvSpPr>
        <p:spPr>
          <a:xfrm>
            <a:off x="2819410" y="3005305"/>
            <a:ext cx="198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0432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V</a:t>
            </a:r>
            <a:r>
              <a:rPr lang="en-US" altLang="ja-JP" baseline="-25000" dirty="0" err="1">
                <a:solidFill>
                  <a:srgbClr val="0432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d</a:t>
            </a:r>
            <a:r>
              <a:rPr lang="en-US" altLang="ja-JP" baseline="-25000" dirty="0">
                <a:solidFill>
                  <a:srgbClr val="0432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 </a:t>
            </a:r>
            <a:r>
              <a:rPr lang="en-US" altLang="ja-JP" dirty="0">
                <a:solidFill>
                  <a:srgbClr val="0432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= 0 V </a:t>
            </a: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6C03E265-0D26-9043-8F0C-FBEF4CAC57C6}"/>
              </a:ext>
            </a:extLst>
          </p:cNvPr>
          <p:cNvCxnSpPr>
            <a:cxnSpLocks/>
          </p:cNvCxnSpPr>
          <p:nvPr/>
        </p:nvCxnSpPr>
        <p:spPr>
          <a:xfrm flipH="1">
            <a:off x="1694610" y="2632758"/>
            <a:ext cx="890648" cy="629393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E8DFC80F-C41D-494B-BC97-B4549BDC74C0}"/>
              </a:ext>
            </a:extLst>
          </p:cNvPr>
          <p:cNvCxnSpPr>
            <a:cxnSpLocks/>
          </p:cNvCxnSpPr>
          <p:nvPr/>
        </p:nvCxnSpPr>
        <p:spPr>
          <a:xfrm flipH="1">
            <a:off x="2730218" y="3523409"/>
            <a:ext cx="306303" cy="303041"/>
          </a:xfrm>
          <a:prstGeom prst="straightConnector1">
            <a:avLst/>
          </a:prstGeom>
          <a:ln w="3492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3A14CBC-F6CD-A04C-B65E-DF9920E21ED8}"/>
              </a:ext>
            </a:extLst>
          </p:cNvPr>
          <p:cNvSpPr/>
          <p:nvPr/>
        </p:nvSpPr>
        <p:spPr>
          <a:xfrm rot="5400000">
            <a:off x="6768064" y="2255440"/>
            <a:ext cx="265373" cy="438199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04C641D-9994-EF46-BD55-F47E2A4FC58D}"/>
              </a:ext>
            </a:extLst>
          </p:cNvPr>
          <p:cNvSpPr txBox="1"/>
          <p:nvPr/>
        </p:nvSpPr>
        <p:spPr>
          <a:xfrm rot="16200000">
            <a:off x="3856407" y="2369908"/>
            <a:ext cx="198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FWHM [</a:t>
            </a:r>
            <a:r>
              <a:rPr lang="en-US" altLang="ja-JP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ms</a:t>
            </a:r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] 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D4947A8-CAE3-9E4F-9852-2F7BAC2033A4}"/>
              </a:ext>
            </a:extLst>
          </p:cNvPr>
          <p:cNvSpPr txBox="1"/>
          <p:nvPr/>
        </p:nvSpPr>
        <p:spPr>
          <a:xfrm>
            <a:off x="5498592" y="4261440"/>
            <a:ext cx="381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Potential difference </a:t>
            </a:r>
            <a:r>
              <a:rPr lang="en-US" altLang="ja-JP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V</a:t>
            </a:r>
            <a:r>
              <a:rPr lang="en-US" altLang="ja-JP" baseline="-250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d</a:t>
            </a:r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[V] 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3828BFA-B77E-8340-9858-FCA32A7DFED3}"/>
              </a:ext>
            </a:extLst>
          </p:cNvPr>
          <p:cNvSpPr/>
          <p:nvPr/>
        </p:nvSpPr>
        <p:spPr>
          <a:xfrm rot="5400000">
            <a:off x="2134814" y="2311039"/>
            <a:ext cx="290122" cy="43158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9FEB739-1C57-8A40-B3B3-F8E71DBD7422}"/>
              </a:ext>
            </a:extLst>
          </p:cNvPr>
          <p:cNvSpPr txBox="1"/>
          <p:nvPr/>
        </p:nvSpPr>
        <p:spPr>
          <a:xfrm>
            <a:off x="1801264" y="4305596"/>
            <a:ext cx="161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Time [</a:t>
            </a:r>
            <a:r>
              <a:rPr lang="en-US" altLang="ja-JP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ms</a:t>
            </a:r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] 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F8B4FFF-E3BF-024D-AF85-CC888AAA73EE}"/>
              </a:ext>
            </a:extLst>
          </p:cNvPr>
          <p:cNvSpPr txBox="1"/>
          <p:nvPr/>
        </p:nvSpPr>
        <p:spPr>
          <a:xfrm rot="16200000">
            <a:off x="-697970" y="2492262"/>
            <a:ext cx="198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Intensity [</a:t>
            </a:r>
            <a:r>
              <a:rPr lang="en-US" altLang="ja-JP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nA</a:t>
            </a:r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] 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800" b="1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V</a:t>
            </a:r>
            <a:r>
              <a:rPr lang="en-US" altLang="ja-JP" sz="3800" b="1" baseline="-250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d</a:t>
            </a:r>
            <a:r>
              <a:rPr lang="en-US" altLang="ja-JP" sz="3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dependence of pulse width</a:t>
            </a:r>
            <a:endParaRPr lang="ja-JP" altLang="en-US" sz="38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1/20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B60A8B5-0C51-B04F-BB91-2D2D7F03775A}"/>
              </a:ext>
            </a:extLst>
          </p:cNvPr>
          <p:cNvSpPr txBox="1"/>
          <p:nvPr/>
        </p:nvSpPr>
        <p:spPr>
          <a:xfrm>
            <a:off x="721136" y="5200554"/>
            <a:ext cx="7772097" cy="830997"/>
          </a:xfrm>
          <a:prstGeom prst="rect">
            <a:avLst/>
          </a:prstGeom>
          <a:solidFill>
            <a:srgbClr val="FFD4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pulse width was close to the target value when the potential difference </a:t>
            </a:r>
            <a:r>
              <a:rPr lang="en-US" altLang="ja-JP" sz="2400" b="1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V</a:t>
            </a:r>
            <a:r>
              <a:rPr lang="en-US" altLang="ja-JP" sz="2400" b="1" baseline="-250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d</a:t>
            </a:r>
            <a:r>
              <a:rPr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=10V</a:t>
            </a:r>
          </a:p>
        </p:txBody>
      </p:sp>
      <p:sp>
        <p:nvSpPr>
          <p:cNvPr id="28" name="1つの角を切り取り、1つの角を丸めた四角形 27">
            <a:extLst>
              <a:ext uri="{FF2B5EF4-FFF2-40B4-BE49-F238E27FC236}">
                <a16:creationId xmlns:a16="http://schemas.microsoft.com/office/drawing/2014/main" id="{7F1DB6DE-B450-7B46-AE1B-95F0BF24BDDB}"/>
              </a:ext>
            </a:extLst>
          </p:cNvPr>
          <p:cNvSpPr/>
          <p:nvPr/>
        </p:nvSpPr>
        <p:spPr>
          <a:xfrm rot="10800000">
            <a:off x="8241792" y="3344"/>
            <a:ext cx="913416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EE062BE-DB1F-2140-84B2-85D76C543ED1}"/>
              </a:ext>
            </a:extLst>
          </p:cNvPr>
          <p:cNvSpPr txBox="1"/>
          <p:nvPr/>
        </p:nvSpPr>
        <p:spPr>
          <a:xfrm>
            <a:off x="8227578" y="176933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14/17</a:t>
            </a: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31EA2228-98F2-5644-9FD6-45FCB14E71B4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376066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610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 efficiency</a:t>
            </a:r>
            <a:endParaRPr lang="ja-JP" altLang="en-US" sz="38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1/20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5983610-6CED-9D4F-BA6D-14BCD705F2F0}"/>
              </a:ext>
            </a:extLst>
          </p:cNvPr>
          <p:cNvSpPr txBox="1"/>
          <p:nvPr/>
        </p:nvSpPr>
        <p:spPr>
          <a:xfrm>
            <a:off x="1646791" y="2620902"/>
            <a:ext cx="322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 efficiency = 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89999AE-A477-D94B-8363-4B6C61B354AD}"/>
              </a:ext>
            </a:extLst>
          </p:cNvPr>
          <p:cNvSpPr txBox="1"/>
          <p:nvPr/>
        </p:nvSpPr>
        <p:spPr>
          <a:xfrm>
            <a:off x="4850255" y="2393292"/>
            <a:ext cx="2531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extracted ions 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CADAA1D-800C-7A43-9CF9-1C2398A50BCF}"/>
              </a:ext>
            </a:extLst>
          </p:cNvPr>
          <p:cNvSpPr txBox="1"/>
          <p:nvPr/>
        </p:nvSpPr>
        <p:spPr>
          <a:xfrm>
            <a:off x="4975340" y="2885327"/>
            <a:ext cx="231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Injected ions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7F1A9C38-35E6-3A42-9CBD-37DCB9B8D7E0}"/>
              </a:ext>
            </a:extLst>
          </p:cNvPr>
          <p:cNvCxnSpPr>
            <a:cxnSpLocks/>
          </p:cNvCxnSpPr>
          <p:nvPr/>
        </p:nvCxnSpPr>
        <p:spPr>
          <a:xfrm>
            <a:off x="4774751" y="2844378"/>
            <a:ext cx="241069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CC7CD34-01C1-AC4B-BE6D-19BDA729E069}"/>
              </a:ext>
            </a:extLst>
          </p:cNvPr>
          <p:cNvCxnSpPr>
            <a:cxnSpLocks/>
          </p:cNvCxnSpPr>
          <p:nvPr/>
        </p:nvCxnSpPr>
        <p:spPr>
          <a:xfrm>
            <a:off x="1210013" y="3982123"/>
            <a:ext cx="0" cy="2270633"/>
          </a:xfrm>
          <a:prstGeom prst="line">
            <a:avLst/>
          </a:prstGeom>
          <a:ln w="25400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C67D22B8-3025-1947-AAB0-6E6BCF15D9B0}"/>
              </a:ext>
            </a:extLst>
          </p:cNvPr>
          <p:cNvCxnSpPr>
            <a:cxnSpLocks/>
          </p:cNvCxnSpPr>
          <p:nvPr/>
        </p:nvCxnSpPr>
        <p:spPr>
          <a:xfrm flipH="1">
            <a:off x="1223076" y="6249128"/>
            <a:ext cx="2980551" cy="0"/>
          </a:xfrm>
          <a:prstGeom prst="line">
            <a:avLst/>
          </a:prstGeom>
          <a:ln w="25400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1862C52-AF3C-9A47-A3F4-CC974D1E03AA}"/>
              </a:ext>
            </a:extLst>
          </p:cNvPr>
          <p:cNvSpPr txBox="1"/>
          <p:nvPr/>
        </p:nvSpPr>
        <p:spPr>
          <a:xfrm rot="16200000">
            <a:off x="4110278" y="4612152"/>
            <a:ext cx="140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Intensity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5618B40-6FB0-A64E-8223-599B62F69B4E}"/>
              </a:ext>
            </a:extLst>
          </p:cNvPr>
          <p:cNvSpPr txBox="1"/>
          <p:nvPr/>
        </p:nvSpPr>
        <p:spPr>
          <a:xfrm rot="16200000">
            <a:off x="215196" y="4573432"/>
            <a:ext cx="1412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Intensity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0B0D9AA-8D63-1649-9053-518D52D20A43}"/>
              </a:ext>
            </a:extLst>
          </p:cNvPr>
          <p:cNvSpPr txBox="1"/>
          <p:nvPr/>
        </p:nvSpPr>
        <p:spPr>
          <a:xfrm>
            <a:off x="3531534" y="6243238"/>
            <a:ext cx="902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Time</a:t>
            </a:r>
          </a:p>
        </p:txBody>
      </p:sp>
      <p:sp>
        <p:nvSpPr>
          <p:cNvPr id="44" name="下矢印 43">
            <a:extLst>
              <a:ext uri="{FF2B5EF4-FFF2-40B4-BE49-F238E27FC236}">
                <a16:creationId xmlns:a16="http://schemas.microsoft.com/office/drawing/2014/main" id="{CAEF1393-5BAF-0249-925C-9CDF39EA5BBE}"/>
              </a:ext>
            </a:extLst>
          </p:cNvPr>
          <p:cNvSpPr/>
          <p:nvPr/>
        </p:nvSpPr>
        <p:spPr>
          <a:xfrm rot="16200000">
            <a:off x="3855165" y="4966278"/>
            <a:ext cx="768894" cy="251221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C1EA575-95BC-DD4C-836E-DE2822B91240}"/>
              </a:ext>
            </a:extLst>
          </p:cNvPr>
          <p:cNvSpPr txBox="1"/>
          <p:nvPr/>
        </p:nvSpPr>
        <p:spPr>
          <a:xfrm>
            <a:off x="1397170" y="3518314"/>
            <a:ext cx="2746983" cy="400110"/>
          </a:xfrm>
          <a:prstGeom prst="rect">
            <a:avLst/>
          </a:prstGeom>
          <a:solidFill>
            <a:srgbClr val="D1FF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Injected pre-pulses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E7F3DEE-A3D2-D145-9E74-83F967502D15}"/>
              </a:ext>
            </a:extLst>
          </p:cNvPr>
          <p:cNvSpPr txBox="1"/>
          <p:nvPr/>
        </p:nvSpPr>
        <p:spPr>
          <a:xfrm>
            <a:off x="5605022" y="3510053"/>
            <a:ext cx="2353051" cy="400110"/>
          </a:xfrm>
          <a:prstGeom prst="rect">
            <a:avLst/>
          </a:prstGeom>
          <a:solidFill>
            <a:srgbClr val="D1FF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Extracted pulse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2E4138BB-94A1-BA45-95B6-9BD4C4CAF20A}"/>
              </a:ext>
            </a:extLst>
          </p:cNvPr>
          <p:cNvCxnSpPr>
            <a:cxnSpLocks/>
          </p:cNvCxnSpPr>
          <p:nvPr/>
        </p:nvCxnSpPr>
        <p:spPr>
          <a:xfrm>
            <a:off x="5111951" y="3997460"/>
            <a:ext cx="0" cy="2229170"/>
          </a:xfrm>
          <a:prstGeom prst="line">
            <a:avLst/>
          </a:prstGeom>
          <a:ln w="25400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8D7F72C0-3ABF-6044-B7F1-26854CD58374}"/>
              </a:ext>
            </a:extLst>
          </p:cNvPr>
          <p:cNvCxnSpPr>
            <a:cxnSpLocks/>
          </p:cNvCxnSpPr>
          <p:nvPr/>
        </p:nvCxnSpPr>
        <p:spPr>
          <a:xfrm flipH="1">
            <a:off x="5125016" y="6227040"/>
            <a:ext cx="2647321" cy="0"/>
          </a:xfrm>
          <a:prstGeom prst="line">
            <a:avLst/>
          </a:prstGeom>
          <a:ln w="25400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BDD8348-9303-354B-803B-737AA984C2A7}"/>
              </a:ext>
            </a:extLst>
          </p:cNvPr>
          <p:cNvSpPr txBox="1"/>
          <p:nvPr/>
        </p:nvSpPr>
        <p:spPr>
          <a:xfrm>
            <a:off x="3696723" y="5837423"/>
            <a:ext cx="67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…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C4D9B44-423F-1A47-889F-1E18BAE800DE}"/>
              </a:ext>
            </a:extLst>
          </p:cNvPr>
          <p:cNvSpPr txBox="1"/>
          <p:nvPr/>
        </p:nvSpPr>
        <p:spPr>
          <a:xfrm>
            <a:off x="7097004" y="6239541"/>
            <a:ext cx="114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Time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1C187A0-129E-4F40-A700-9B8A85DB6B7F}"/>
              </a:ext>
            </a:extLst>
          </p:cNvPr>
          <p:cNvSpPr txBox="1"/>
          <p:nvPr/>
        </p:nvSpPr>
        <p:spPr>
          <a:xfrm>
            <a:off x="409302" y="1038554"/>
            <a:ext cx="6796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pre-pulsing frequency : 10Hz 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9362A09-3582-E74D-B59B-31D96B93B371}"/>
              </a:ext>
            </a:extLst>
          </p:cNvPr>
          <p:cNvSpPr txBox="1"/>
          <p:nvPr/>
        </p:nvSpPr>
        <p:spPr>
          <a:xfrm>
            <a:off x="403206" y="1544522"/>
            <a:ext cx="783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potential difference </a:t>
            </a:r>
            <a:r>
              <a:rPr lang="en-US" altLang="ja-JP" sz="24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V</a:t>
            </a:r>
            <a:r>
              <a:rPr lang="en-US" altLang="ja-JP" sz="2400" baseline="-250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d</a:t>
            </a:r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 : 10V</a:t>
            </a:r>
          </a:p>
        </p:txBody>
      </p:sp>
      <p:sp>
        <p:nvSpPr>
          <p:cNvPr id="70" name="1つの角を切り取り、1つの角を丸めた四角形 69">
            <a:extLst>
              <a:ext uri="{FF2B5EF4-FFF2-40B4-BE49-F238E27FC236}">
                <a16:creationId xmlns:a16="http://schemas.microsoft.com/office/drawing/2014/main" id="{53CEC572-FFD8-0444-8F4E-FD883AEB8FE4}"/>
              </a:ext>
            </a:extLst>
          </p:cNvPr>
          <p:cNvSpPr/>
          <p:nvPr/>
        </p:nvSpPr>
        <p:spPr>
          <a:xfrm rot="10800000">
            <a:off x="8241792" y="3344"/>
            <a:ext cx="913416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013D9CD1-DA65-DF4E-B659-0AEDD6F32D84}"/>
              </a:ext>
            </a:extLst>
          </p:cNvPr>
          <p:cNvSpPr txBox="1"/>
          <p:nvPr/>
        </p:nvSpPr>
        <p:spPr>
          <a:xfrm>
            <a:off x="8227578" y="176933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15/17</a:t>
            </a:r>
          </a:p>
        </p:txBody>
      </p: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8E433A7F-8102-194A-A014-B538B991DAC4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376066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2B96899-93D6-B149-976F-D56A7AD6B965}"/>
              </a:ext>
            </a:extLst>
          </p:cNvPr>
          <p:cNvSpPr txBox="1"/>
          <p:nvPr/>
        </p:nvSpPr>
        <p:spPr>
          <a:xfrm>
            <a:off x="477284" y="1978209"/>
            <a:ext cx="2855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Ion beam : </a:t>
            </a:r>
            <a:r>
              <a:rPr lang="en-US" altLang="ja-JP" sz="2400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133</a:t>
            </a:r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Cs </a:t>
            </a:r>
          </a:p>
        </p:txBody>
      </p:sp>
      <p:sp>
        <p:nvSpPr>
          <p:cNvPr id="48" name="直角三角形 47">
            <a:extLst>
              <a:ext uri="{FF2B5EF4-FFF2-40B4-BE49-F238E27FC236}">
                <a16:creationId xmlns:a16="http://schemas.microsoft.com/office/drawing/2014/main" id="{34AB2E3A-2BE5-F349-939F-CF3F14939ED9}"/>
              </a:ext>
            </a:extLst>
          </p:cNvPr>
          <p:cNvSpPr/>
          <p:nvPr/>
        </p:nvSpPr>
        <p:spPr>
          <a:xfrm>
            <a:off x="1519708" y="5847008"/>
            <a:ext cx="231820" cy="368580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直角三角形 48">
            <a:extLst>
              <a:ext uri="{FF2B5EF4-FFF2-40B4-BE49-F238E27FC236}">
                <a16:creationId xmlns:a16="http://schemas.microsoft.com/office/drawing/2014/main" id="{90495632-5DAE-B846-9DD8-B7C7AFB2FCC7}"/>
              </a:ext>
            </a:extLst>
          </p:cNvPr>
          <p:cNvSpPr/>
          <p:nvPr/>
        </p:nvSpPr>
        <p:spPr>
          <a:xfrm>
            <a:off x="2225899" y="5857741"/>
            <a:ext cx="231820" cy="368580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CB3497B-0E08-EB47-AB53-29AC5438462D}"/>
              </a:ext>
            </a:extLst>
          </p:cNvPr>
          <p:cNvSpPr/>
          <p:nvPr/>
        </p:nvSpPr>
        <p:spPr>
          <a:xfrm>
            <a:off x="2983605" y="5868473"/>
            <a:ext cx="231820" cy="368580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直角三角形 55">
            <a:extLst>
              <a:ext uri="{FF2B5EF4-FFF2-40B4-BE49-F238E27FC236}">
                <a16:creationId xmlns:a16="http://schemas.microsoft.com/office/drawing/2014/main" id="{603E9363-25BB-0B4F-AABD-FC475051EDC5}"/>
              </a:ext>
            </a:extLst>
          </p:cNvPr>
          <p:cNvSpPr/>
          <p:nvPr/>
        </p:nvSpPr>
        <p:spPr>
          <a:xfrm>
            <a:off x="5898522" y="4327302"/>
            <a:ext cx="978795" cy="1886140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977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図 49">
            <a:extLst>
              <a:ext uri="{FF2B5EF4-FFF2-40B4-BE49-F238E27FC236}">
                <a16:creationId xmlns:a16="http://schemas.microsoft.com/office/drawing/2014/main" id="{9F3B6D70-EF48-A141-811A-E0285EEEC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51" r="6579"/>
          <a:stretch/>
        </p:blipFill>
        <p:spPr>
          <a:xfrm>
            <a:off x="4657344" y="926592"/>
            <a:ext cx="4328160" cy="3486912"/>
          </a:xfrm>
          <a:prstGeom prst="rect">
            <a:avLst/>
          </a:prstGeom>
        </p:spPr>
      </p:pic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3209E9-35BC-6945-AE3C-54F423D27E8C}"/>
              </a:ext>
            </a:extLst>
          </p:cNvPr>
          <p:cNvSpPr/>
          <p:nvPr/>
        </p:nvSpPr>
        <p:spPr>
          <a:xfrm rot="5400000">
            <a:off x="2174003" y="2297976"/>
            <a:ext cx="290122" cy="43158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3FDC339D-97C7-7943-B624-07D656EAFE38}"/>
              </a:ext>
            </a:extLst>
          </p:cNvPr>
          <p:cNvSpPr/>
          <p:nvPr/>
        </p:nvSpPr>
        <p:spPr>
          <a:xfrm rot="5400000">
            <a:off x="6784346" y="2250028"/>
            <a:ext cx="298935" cy="442037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5032113-F110-8644-A54B-5C59FE284D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06" r="7361"/>
          <a:stretch/>
        </p:blipFill>
        <p:spPr>
          <a:xfrm>
            <a:off x="143691" y="1097279"/>
            <a:ext cx="4391494" cy="3370216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D265765-2928-324B-8A37-BADCF162FC4A}"/>
              </a:ext>
            </a:extLst>
          </p:cNvPr>
          <p:cNvSpPr txBox="1"/>
          <p:nvPr/>
        </p:nvSpPr>
        <p:spPr>
          <a:xfrm>
            <a:off x="1254035" y="1333260"/>
            <a:ext cx="346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432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2.5 × 10</a:t>
            </a:r>
            <a:r>
              <a:rPr lang="en-US" altLang="ja-JP" baseline="30000" dirty="0">
                <a:solidFill>
                  <a:srgbClr val="0432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5 </a:t>
            </a:r>
            <a:r>
              <a:rPr lang="en-US" altLang="ja-JP" dirty="0">
                <a:solidFill>
                  <a:srgbClr val="0432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ions / pre-pulse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6C242D4-176C-C24F-BD65-8BF1FEEEBA9E}"/>
              </a:ext>
            </a:extLst>
          </p:cNvPr>
          <p:cNvSpPr txBox="1"/>
          <p:nvPr/>
        </p:nvSpPr>
        <p:spPr>
          <a:xfrm>
            <a:off x="883921" y="2987889"/>
            <a:ext cx="346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2.5 × 10</a:t>
            </a:r>
            <a:r>
              <a:rPr lang="en-US" altLang="ja-JP" baseline="30000" dirty="0">
                <a:solidFill>
                  <a:srgbClr val="FF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6 </a:t>
            </a:r>
            <a:r>
              <a:rPr lang="en-US" altLang="ja-JP" dirty="0">
                <a:solidFill>
                  <a:srgbClr val="FF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ions / pre-pulse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 efficiency</a:t>
            </a:r>
            <a:endParaRPr lang="ja-JP" altLang="en-US" sz="38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1/20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23F7955-C300-2748-B626-D4DFD7AFFC3B}"/>
              </a:ext>
            </a:extLst>
          </p:cNvPr>
          <p:cNvSpPr txBox="1"/>
          <p:nvPr/>
        </p:nvSpPr>
        <p:spPr>
          <a:xfrm>
            <a:off x="5580651" y="1469984"/>
            <a:ext cx="266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If the efficiency is 100%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1CFD338C-AC65-5C4C-A43E-654CC0698977}"/>
              </a:ext>
            </a:extLst>
          </p:cNvPr>
          <p:cNvCxnSpPr>
            <a:cxnSpLocks/>
          </p:cNvCxnSpPr>
          <p:nvPr/>
        </p:nvCxnSpPr>
        <p:spPr>
          <a:xfrm>
            <a:off x="6342649" y="2118795"/>
            <a:ext cx="209006" cy="679269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949DB35-889E-AA43-B6BE-0F85F163B661}"/>
              </a:ext>
            </a:extLst>
          </p:cNvPr>
          <p:cNvSpPr txBox="1"/>
          <p:nvPr/>
        </p:nvSpPr>
        <p:spPr>
          <a:xfrm>
            <a:off x="2795453" y="5777981"/>
            <a:ext cx="1267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1×10</a:t>
            </a:r>
            <a:r>
              <a:rPr lang="en-US" altLang="ja-JP" sz="2400" b="1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8</a:t>
            </a:r>
            <a:endParaRPr kumimoji="1" lang="en-US" altLang="ja-JP" sz="2400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BC7DB1A-E490-4C49-A95C-770F2448C862}"/>
              </a:ext>
            </a:extLst>
          </p:cNvPr>
          <p:cNvSpPr txBox="1"/>
          <p:nvPr/>
        </p:nvSpPr>
        <p:spPr>
          <a:xfrm>
            <a:off x="2542902" y="5290301"/>
            <a:ext cx="157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&lt; 4×10</a:t>
            </a:r>
            <a:r>
              <a:rPr lang="en-US" altLang="ja-JP" sz="2400" b="1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7</a:t>
            </a:r>
            <a:r>
              <a:rPr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 </a:t>
            </a:r>
            <a:endParaRPr kumimoji="1" lang="en-US" altLang="ja-JP" sz="2400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82BCAFC-F968-4142-BAD1-D6D59DE82BD8}"/>
              </a:ext>
            </a:extLst>
          </p:cNvPr>
          <p:cNvSpPr/>
          <p:nvPr/>
        </p:nvSpPr>
        <p:spPr>
          <a:xfrm>
            <a:off x="5253207" y="1046770"/>
            <a:ext cx="431074" cy="2090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654843C-2047-E044-B689-9DB90AE25FD8}"/>
              </a:ext>
            </a:extLst>
          </p:cNvPr>
          <p:cNvSpPr txBox="1"/>
          <p:nvPr/>
        </p:nvSpPr>
        <p:spPr>
          <a:xfrm>
            <a:off x="5208792" y="952562"/>
            <a:ext cx="151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×10</a:t>
            </a:r>
            <a:r>
              <a:rPr lang="en-US" altLang="ja-JP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8</a:t>
            </a:r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 </a:t>
            </a:r>
            <a:endParaRPr kumimoji="1" lang="en-US" altLang="ja-JP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527BC48-6234-1648-AC63-1368C852FFAB}"/>
              </a:ext>
            </a:extLst>
          </p:cNvPr>
          <p:cNvSpPr txBox="1"/>
          <p:nvPr/>
        </p:nvSpPr>
        <p:spPr>
          <a:xfrm>
            <a:off x="2521133" y="6283079"/>
            <a:ext cx="165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2.5×10</a:t>
            </a:r>
            <a:r>
              <a:rPr lang="en-US" altLang="ja-JP" sz="2400" b="1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8 </a:t>
            </a:r>
            <a:r>
              <a:rPr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 </a:t>
            </a:r>
            <a:endParaRPr kumimoji="1" lang="en-US" altLang="ja-JP" sz="2400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615EC22-8F9A-8442-80F4-1B8D0E3674DC}"/>
              </a:ext>
            </a:extLst>
          </p:cNvPr>
          <p:cNvSpPr txBox="1"/>
          <p:nvPr/>
        </p:nvSpPr>
        <p:spPr>
          <a:xfrm>
            <a:off x="2085702" y="4789559"/>
            <a:ext cx="238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Injected ions</a:t>
            </a:r>
            <a:endParaRPr kumimoji="1" lang="en-US" altLang="ja-JP" sz="2400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DA5B91-7251-FA4D-8B25-A7DEE91DD01B}"/>
              </a:ext>
            </a:extLst>
          </p:cNvPr>
          <p:cNvSpPr txBox="1"/>
          <p:nvPr/>
        </p:nvSpPr>
        <p:spPr>
          <a:xfrm>
            <a:off x="5717177" y="5325136"/>
            <a:ext cx="165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~90%</a:t>
            </a:r>
            <a:r>
              <a:rPr lang="en-US" altLang="ja-JP" sz="2400" b="1" baseline="30000" dirty="0">
                <a:solidFill>
                  <a:srgbClr val="FF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  </a:t>
            </a:r>
            <a:endParaRPr kumimoji="1" lang="en-US" altLang="ja-JP" sz="2400" b="1" dirty="0">
              <a:solidFill>
                <a:srgbClr val="FF0000"/>
              </a:solidFill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9C25CB4-C86F-3641-B9C5-E2E541251774}"/>
              </a:ext>
            </a:extLst>
          </p:cNvPr>
          <p:cNvSpPr txBox="1"/>
          <p:nvPr/>
        </p:nvSpPr>
        <p:spPr>
          <a:xfrm>
            <a:off x="5699760" y="5777982"/>
            <a:ext cx="165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~70%</a:t>
            </a:r>
            <a:r>
              <a:rPr lang="en-US" altLang="ja-JP" sz="2400" b="1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</a:t>
            </a:r>
            <a:r>
              <a:rPr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 </a:t>
            </a:r>
            <a:endParaRPr kumimoji="1" lang="en-US" altLang="ja-JP" sz="2400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713AC81-6652-0A42-B93F-FCEC87A8E8A2}"/>
              </a:ext>
            </a:extLst>
          </p:cNvPr>
          <p:cNvSpPr txBox="1"/>
          <p:nvPr/>
        </p:nvSpPr>
        <p:spPr>
          <a:xfrm>
            <a:off x="5708468" y="6270015"/>
            <a:ext cx="165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~40%</a:t>
            </a:r>
            <a:r>
              <a:rPr lang="en-US" altLang="ja-JP" sz="2400" b="1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</a:t>
            </a:r>
            <a:r>
              <a:rPr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 </a:t>
            </a:r>
            <a:endParaRPr kumimoji="1" lang="en-US" altLang="ja-JP" sz="2400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23F8090-24D1-3945-9A99-74D78A10373A}"/>
              </a:ext>
            </a:extLst>
          </p:cNvPr>
          <p:cNvSpPr txBox="1"/>
          <p:nvPr/>
        </p:nvSpPr>
        <p:spPr>
          <a:xfrm rot="16200000">
            <a:off x="-857019" y="2389193"/>
            <a:ext cx="236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 efficiency 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139476C-9D2A-214D-A32D-B56BEC8EE2FB}"/>
              </a:ext>
            </a:extLst>
          </p:cNvPr>
          <p:cNvSpPr txBox="1"/>
          <p:nvPr/>
        </p:nvSpPr>
        <p:spPr>
          <a:xfrm rot="16200000">
            <a:off x="3656832" y="2437091"/>
            <a:ext cx="236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Extracted ions 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4712EDC-341A-9A41-AA04-BB0377C3E220}"/>
              </a:ext>
            </a:extLst>
          </p:cNvPr>
          <p:cNvSpPr txBox="1"/>
          <p:nvPr/>
        </p:nvSpPr>
        <p:spPr>
          <a:xfrm>
            <a:off x="4902926" y="4785203"/>
            <a:ext cx="298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 effici</a:t>
            </a:r>
            <a:r>
              <a:rPr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ency</a:t>
            </a:r>
            <a:endParaRPr kumimoji="1" lang="en-US" altLang="ja-JP" sz="2400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92748BC-2F99-2A48-8E12-C76C648CE2B5}"/>
              </a:ext>
            </a:extLst>
          </p:cNvPr>
          <p:cNvSpPr txBox="1"/>
          <p:nvPr/>
        </p:nvSpPr>
        <p:spPr>
          <a:xfrm>
            <a:off x="1463815" y="4278955"/>
            <a:ext cx="236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Stacking time [s] 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0384809-359A-D648-84D2-6AE0A8596E48}"/>
              </a:ext>
            </a:extLst>
          </p:cNvPr>
          <p:cNvSpPr txBox="1"/>
          <p:nvPr/>
        </p:nvSpPr>
        <p:spPr>
          <a:xfrm>
            <a:off x="6266592" y="4274601"/>
            <a:ext cx="236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Stacking time [s] </a:t>
            </a: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BF523BEC-7ECD-E048-9922-84BB29FD76F6}"/>
              </a:ext>
            </a:extLst>
          </p:cNvPr>
          <p:cNvCxnSpPr>
            <a:cxnSpLocks/>
          </p:cNvCxnSpPr>
          <p:nvPr/>
        </p:nvCxnSpPr>
        <p:spPr>
          <a:xfrm flipV="1">
            <a:off x="1862089" y="2468879"/>
            <a:ext cx="201842" cy="46590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B6EEABD9-4D2A-5040-AC2D-6ABEDB98270C}"/>
              </a:ext>
            </a:extLst>
          </p:cNvPr>
          <p:cNvCxnSpPr>
            <a:cxnSpLocks/>
          </p:cNvCxnSpPr>
          <p:nvPr/>
        </p:nvCxnSpPr>
        <p:spPr>
          <a:xfrm>
            <a:off x="1876697" y="5299166"/>
            <a:ext cx="5791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89185D9-8EDE-0D4C-9E62-C9A50F41B074}"/>
              </a:ext>
            </a:extLst>
          </p:cNvPr>
          <p:cNvCxnSpPr>
            <a:cxnSpLocks/>
          </p:cNvCxnSpPr>
          <p:nvPr/>
        </p:nvCxnSpPr>
        <p:spPr>
          <a:xfrm>
            <a:off x="4650377" y="4833257"/>
            <a:ext cx="0" cy="19071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9D8BFE7C-09F7-9944-BEA4-EB5F26328E09}"/>
              </a:ext>
            </a:extLst>
          </p:cNvPr>
          <p:cNvCxnSpPr>
            <a:cxnSpLocks/>
          </p:cNvCxnSpPr>
          <p:nvPr/>
        </p:nvCxnSpPr>
        <p:spPr>
          <a:xfrm>
            <a:off x="2926079" y="1658982"/>
            <a:ext cx="0" cy="300447"/>
          </a:xfrm>
          <a:prstGeom prst="straightConnector1">
            <a:avLst/>
          </a:prstGeom>
          <a:ln w="3492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1つの角を切り取り、1つの角を丸めた四角形 51">
            <a:extLst>
              <a:ext uri="{FF2B5EF4-FFF2-40B4-BE49-F238E27FC236}">
                <a16:creationId xmlns:a16="http://schemas.microsoft.com/office/drawing/2014/main" id="{07E2ED1B-5A2C-C94D-A924-37329469E01A}"/>
              </a:ext>
            </a:extLst>
          </p:cNvPr>
          <p:cNvSpPr/>
          <p:nvPr/>
        </p:nvSpPr>
        <p:spPr>
          <a:xfrm rot="10800000">
            <a:off x="8241792" y="3344"/>
            <a:ext cx="913416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88B9565-7191-8F4F-B40E-6D3CAF6F73C7}"/>
              </a:ext>
            </a:extLst>
          </p:cNvPr>
          <p:cNvSpPr txBox="1"/>
          <p:nvPr/>
        </p:nvSpPr>
        <p:spPr>
          <a:xfrm>
            <a:off x="8227578" y="176933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16/17</a:t>
            </a: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5E200E73-6D7A-0F40-85FB-D1616E5210C7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376066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594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Summary</a:t>
            </a:r>
            <a:endParaRPr lang="ja-JP" altLang="en-US" sz="38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1/20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10B3E89-0BA2-3346-911A-4CB6FA6F403A}"/>
              </a:ext>
            </a:extLst>
          </p:cNvPr>
          <p:cNvSpPr txBox="1"/>
          <p:nvPr/>
        </p:nvSpPr>
        <p:spPr>
          <a:xfrm>
            <a:off x="254403" y="2958605"/>
            <a:ext cx="8718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itchFamily="2" charset="2"/>
              <a:buChar char="Ø"/>
            </a:pPr>
            <a:r>
              <a:rPr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10</a:t>
            </a:r>
            <a:r>
              <a:rPr lang="en-US" altLang="ja-JP" sz="2800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8</a:t>
            </a:r>
            <a:r>
              <a:rPr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ions can be extracted as a pulse beam with slightly lower efficiency above 4×10</a:t>
            </a:r>
            <a:r>
              <a:rPr lang="en-US" altLang="ja-JP" sz="2800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7</a:t>
            </a:r>
            <a:r>
              <a:rPr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ions.</a:t>
            </a:r>
            <a:endParaRPr lang="en-US" altLang="ja-JP" sz="24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12083A4-12CC-DC42-B668-53D2476B4E8B}"/>
              </a:ext>
            </a:extLst>
          </p:cNvPr>
          <p:cNvSpPr txBox="1"/>
          <p:nvPr/>
        </p:nvSpPr>
        <p:spPr>
          <a:xfrm>
            <a:off x="240123" y="1262940"/>
            <a:ext cx="77578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itchFamily="2" charset="2"/>
              <a:buChar char="Ø"/>
            </a:pPr>
            <a:r>
              <a:rPr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DC beam is converted to a pulse beam with up to </a:t>
            </a:r>
            <a:r>
              <a:rPr lang="en-US" altLang="ja-JP" sz="3200" b="1" u="sng" dirty="0">
                <a:solidFill>
                  <a:srgbClr val="FF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~90% efficiency </a:t>
            </a:r>
            <a:r>
              <a:rPr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by the 2-step bunching method.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427EC42-9AE4-E747-96B6-B464ABD7AEF7}"/>
              </a:ext>
            </a:extLst>
          </p:cNvPr>
          <p:cNvSpPr txBox="1"/>
          <p:nvPr/>
        </p:nvSpPr>
        <p:spPr>
          <a:xfrm>
            <a:off x="138579" y="4586237"/>
            <a:ext cx="871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Next step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755BD45-CA34-0A45-9E1B-B5EE967FC620}"/>
              </a:ext>
            </a:extLst>
          </p:cNvPr>
          <p:cNvSpPr txBox="1"/>
          <p:nvPr/>
        </p:nvSpPr>
        <p:spPr>
          <a:xfrm>
            <a:off x="589683" y="5171453"/>
            <a:ext cx="871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We want to convert the DC beam more efficiently when the injected ions is more than 4×10</a:t>
            </a:r>
            <a:r>
              <a:rPr lang="en-US" altLang="ja-JP" sz="2400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7</a:t>
            </a:r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.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ED98F06-00D7-4C4B-B732-31C223B6F0EC}"/>
              </a:ext>
            </a:extLst>
          </p:cNvPr>
          <p:cNvSpPr txBox="1"/>
          <p:nvPr/>
        </p:nvSpPr>
        <p:spPr>
          <a:xfrm>
            <a:off x="595779" y="6075771"/>
            <a:ext cx="600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Modifications are planned.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4DE665E-97A7-B04B-93D9-FE2982460730}"/>
              </a:ext>
            </a:extLst>
          </p:cNvPr>
          <p:cNvCxnSpPr>
            <a:cxnSpLocks/>
          </p:cNvCxnSpPr>
          <p:nvPr/>
        </p:nvCxnSpPr>
        <p:spPr>
          <a:xfrm>
            <a:off x="2657856" y="4864608"/>
            <a:ext cx="6339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1つの角を切り取り、1つの角を丸めた四角形 48">
            <a:extLst>
              <a:ext uri="{FF2B5EF4-FFF2-40B4-BE49-F238E27FC236}">
                <a16:creationId xmlns:a16="http://schemas.microsoft.com/office/drawing/2014/main" id="{41BC17D3-11BD-7D4E-94C3-0A68570CFECC}"/>
              </a:ext>
            </a:extLst>
          </p:cNvPr>
          <p:cNvSpPr/>
          <p:nvPr/>
        </p:nvSpPr>
        <p:spPr>
          <a:xfrm rot="10800000">
            <a:off x="8241792" y="3344"/>
            <a:ext cx="913416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9AEDE0E-5317-DA45-831A-1C4D4C5D8188}"/>
              </a:ext>
            </a:extLst>
          </p:cNvPr>
          <p:cNvSpPr txBox="1"/>
          <p:nvPr/>
        </p:nvSpPr>
        <p:spPr>
          <a:xfrm>
            <a:off x="8227578" y="176933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17/17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1DEB7FF0-8CA9-EE48-8C8C-44957445E51D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376066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81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85514DD-DBD2-B44B-B78F-5A32813D8D88}"/>
              </a:ext>
            </a:extLst>
          </p:cNvPr>
          <p:cNvSpPr/>
          <p:nvPr/>
        </p:nvSpPr>
        <p:spPr>
          <a:xfrm>
            <a:off x="0" y="6329011"/>
            <a:ext cx="9144000" cy="528047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5A43CA05-8A99-B743-A967-4CACADE71219}"/>
              </a:ext>
            </a:extLst>
          </p:cNvPr>
          <p:cNvSpPr txBox="1">
            <a:spLocks/>
          </p:cNvSpPr>
          <p:nvPr/>
        </p:nvSpPr>
        <p:spPr>
          <a:xfrm>
            <a:off x="6830927" y="6408671"/>
            <a:ext cx="2528234" cy="368726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rgbClr val="FFFFFF"/>
                </a:solidFill>
              </a:rPr>
              <a:t>July 18, 2019</a:t>
            </a: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E67107-2ED2-9F42-8828-12523005D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86" y="2217059"/>
            <a:ext cx="8857527" cy="1373725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Back up</a:t>
            </a:r>
            <a:endParaRPr lang="ja-JP" altLang="en-US" sz="40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6A5FA96-7FF3-EF41-ABAA-F45B86F573F2}"/>
              </a:ext>
            </a:extLst>
          </p:cNvPr>
          <p:cNvSpPr/>
          <p:nvPr/>
        </p:nvSpPr>
        <p:spPr>
          <a:xfrm>
            <a:off x="0" y="5353"/>
            <a:ext cx="9144000" cy="528047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530569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Previous performance of FRAC</a:t>
            </a:r>
            <a:endParaRPr lang="ja-JP" altLang="en-US" sz="38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1/20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10B3E89-0BA2-3346-911A-4CB6FA6F403A}"/>
              </a:ext>
            </a:extLst>
          </p:cNvPr>
          <p:cNvSpPr txBox="1"/>
          <p:nvPr/>
        </p:nvSpPr>
        <p:spPr>
          <a:xfrm>
            <a:off x="425091" y="2022434"/>
            <a:ext cx="871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 was operated under high vacuum of ~10</a:t>
            </a:r>
            <a:r>
              <a:rPr lang="en-US" altLang="ja-JP" sz="2400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-6</a:t>
            </a:r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Pa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ED98F06-00D7-4C4B-B732-31C223B6F0EC}"/>
              </a:ext>
            </a:extLst>
          </p:cNvPr>
          <p:cNvSpPr txBox="1"/>
          <p:nvPr/>
        </p:nvSpPr>
        <p:spPr>
          <a:xfrm>
            <a:off x="617551" y="6179403"/>
            <a:ext cx="829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conversion efficiency was achieved up to ~5%.</a:t>
            </a:r>
          </a:p>
        </p:txBody>
      </p:sp>
      <p:sp>
        <p:nvSpPr>
          <p:cNvPr id="49" name="1つの角を切り取り、1つの角を丸めた四角形 48">
            <a:extLst>
              <a:ext uri="{FF2B5EF4-FFF2-40B4-BE49-F238E27FC236}">
                <a16:creationId xmlns:a16="http://schemas.microsoft.com/office/drawing/2014/main" id="{41BC17D3-11BD-7D4E-94C3-0A68570CFECC}"/>
              </a:ext>
            </a:extLst>
          </p:cNvPr>
          <p:cNvSpPr/>
          <p:nvPr/>
        </p:nvSpPr>
        <p:spPr>
          <a:xfrm rot="10800000">
            <a:off x="8241792" y="3344"/>
            <a:ext cx="913416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9AEDE0E-5317-DA45-831A-1C4D4C5D8188}"/>
              </a:ext>
            </a:extLst>
          </p:cNvPr>
          <p:cNvSpPr txBox="1"/>
          <p:nvPr/>
        </p:nvSpPr>
        <p:spPr>
          <a:xfrm>
            <a:off x="8401749" y="166047"/>
            <a:ext cx="916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1/2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1DEB7FF0-8CA9-EE48-8C8C-44957445E51D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376066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09FD017-F887-5A49-AF6D-8D380264544C}"/>
              </a:ext>
            </a:extLst>
          </p:cNvPr>
          <p:cNvSpPr txBox="1"/>
          <p:nvPr/>
        </p:nvSpPr>
        <p:spPr>
          <a:xfrm>
            <a:off x="625277" y="1115073"/>
            <a:ext cx="87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</a:t>
            </a:r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(Fringing-RF-field-activated dc-to-pulse converter)</a:t>
            </a:r>
            <a:r>
              <a:rPr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BCD9837-22AA-A043-B872-B0479D3A7A26}"/>
              </a:ext>
            </a:extLst>
          </p:cNvPr>
          <p:cNvSpPr txBox="1"/>
          <p:nvPr/>
        </p:nvSpPr>
        <p:spPr>
          <a:xfrm>
            <a:off x="425091" y="2544949"/>
            <a:ext cx="871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ions were decelerated by fringing RF field 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3F70DF4D-75A9-BF40-AE02-0ED6C562D7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63" r="76097" b="54439"/>
          <a:stretch/>
        </p:blipFill>
        <p:spPr>
          <a:xfrm>
            <a:off x="1098092" y="3360618"/>
            <a:ext cx="1716543" cy="1589776"/>
          </a:xfrm>
          <a:prstGeom prst="rect">
            <a:avLst/>
          </a:prstGeom>
        </p:spPr>
      </p:pic>
      <p:sp>
        <p:nvSpPr>
          <p:cNvPr id="19" name="直角三角形 18">
            <a:extLst>
              <a:ext uri="{FF2B5EF4-FFF2-40B4-BE49-F238E27FC236}">
                <a16:creationId xmlns:a16="http://schemas.microsoft.com/office/drawing/2014/main" id="{611D04D0-A490-B940-9BA9-E9DB6777C700}"/>
              </a:ext>
            </a:extLst>
          </p:cNvPr>
          <p:cNvSpPr/>
          <p:nvPr/>
        </p:nvSpPr>
        <p:spPr>
          <a:xfrm rot="10800000">
            <a:off x="3425201" y="4002247"/>
            <a:ext cx="185857" cy="65836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>
            <a:extLst>
              <a:ext uri="{FF2B5EF4-FFF2-40B4-BE49-F238E27FC236}">
                <a16:creationId xmlns:a16="http://schemas.microsoft.com/office/drawing/2014/main" id="{6DB3A595-B5EC-804E-A396-53DADE0EFCC2}"/>
              </a:ext>
            </a:extLst>
          </p:cNvPr>
          <p:cNvSpPr/>
          <p:nvPr/>
        </p:nvSpPr>
        <p:spPr>
          <a:xfrm rot="16200000">
            <a:off x="3191935" y="5196617"/>
            <a:ext cx="677109" cy="173736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レーム 20">
            <a:extLst>
              <a:ext uri="{FF2B5EF4-FFF2-40B4-BE49-F238E27FC236}">
                <a16:creationId xmlns:a16="http://schemas.microsoft.com/office/drawing/2014/main" id="{F90CBFC0-CCDC-0944-AA74-0727D066913A}"/>
              </a:ext>
            </a:extLst>
          </p:cNvPr>
          <p:cNvSpPr/>
          <p:nvPr/>
        </p:nvSpPr>
        <p:spPr>
          <a:xfrm>
            <a:off x="3759590" y="4438791"/>
            <a:ext cx="3370551" cy="142108"/>
          </a:xfrm>
          <a:prstGeom prst="frame">
            <a:avLst>
              <a:gd name="adj1" fmla="val 13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フレーム 21">
            <a:extLst>
              <a:ext uri="{FF2B5EF4-FFF2-40B4-BE49-F238E27FC236}">
                <a16:creationId xmlns:a16="http://schemas.microsoft.com/office/drawing/2014/main" id="{3B2A8046-9CC9-C143-B8B2-76E1155D30F5}"/>
              </a:ext>
            </a:extLst>
          </p:cNvPr>
          <p:cNvSpPr/>
          <p:nvPr/>
        </p:nvSpPr>
        <p:spPr>
          <a:xfrm>
            <a:off x="3759591" y="4661037"/>
            <a:ext cx="3370551" cy="299733"/>
          </a:xfrm>
          <a:prstGeom prst="frame">
            <a:avLst>
              <a:gd name="adj1" fmla="val 13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直角三角形 22">
            <a:extLst>
              <a:ext uri="{FF2B5EF4-FFF2-40B4-BE49-F238E27FC236}">
                <a16:creationId xmlns:a16="http://schemas.microsoft.com/office/drawing/2014/main" id="{2C960F8F-F51E-6D4F-8AB2-C2E2C2A40816}"/>
              </a:ext>
            </a:extLst>
          </p:cNvPr>
          <p:cNvSpPr/>
          <p:nvPr/>
        </p:nvSpPr>
        <p:spPr>
          <a:xfrm rot="5400000">
            <a:off x="7043371" y="4275861"/>
            <a:ext cx="677109" cy="173736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直角三角形 23">
            <a:extLst>
              <a:ext uri="{FF2B5EF4-FFF2-40B4-BE49-F238E27FC236}">
                <a16:creationId xmlns:a16="http://schemas.microsoft.com/office/drawing/2014/main" id="{E34FDFF0-EAD2-8F47-99A8-913004F65F44}"/>
              </a:ext>
            </a:extLst>
          </p:cNvPr>
          <p:cNvSpPr/>
          <p:nvPr/>
        </p:nvSpPr>
        <p:spPr>
          <a:xfrm>
            <a:off x="7286458" y="5002237"/>
            <a:ext cx="185857" cy="65836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レーム 24">
            <a:extLst>
              <a:ext uri="{FF2B5EF4-FFF2-40B4-BE49-F238E27FC236}">
                <a16:creationId xmlns:a16="http://schemas.microsoft.com/office/drawing/2014/main" id="{6E66A5D4-6825-DC4C-8B6E-B924070E096B}"/>
              </a:ext>
            </a:extLst>
          </p:cNvPr>
          <p:cNvSpPr/>
          <p:nvPr/>
        </p:nvSpPr>
        <p:spPr>
          <a:xfrm>
            <a:off x="3759591" y="5026599"/>
            <a:ext cx="3370551" cy="142108"/>
          </a:xfrm>
          <a:prstGeom prst="frame">
            <a:avLst>
              <a:gd name="adj1" fmla="val 13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コンテンツ プレースホルダー 2">
            <a:extLst>
              <a:ext uri="{FF2B5EF4-FFF2-40B4-BE49-F238E27FC236}">
                <a16:creationId xmlns:a16="http://schemas.microsoft.com/office/drawing/2014/main" id="{882F4576-6291-A841-9895-AC44A40655B1}"/>
              </a:ext>
            </a:extLst>
          </p:cNvPr>
          <p:cNvSpPr txBox="1">
            <a:spLocks/>
          </p:cNvSpPr>
          <p:nvPr/>
        </p:nvSpPr>
        <p:spPr>
          <a:xfrm>
            <a:off x="3028220" y="3428470"/>
            <a:ext cx="1165715" cy="44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Barr1</a:t>
            </a:r>
          </a:p>
        </p:txBody>
      </p:sp>
      <p:sp>
        <p:nvSpPr>
          <p:cNvPr id="52" name="コンテンツ プレースホルダー 2">
            <a:extLst>
              <a:ext uri="{FF2B5EF4-FFF2-40B4-BE49-F238E27FC236}">
                <a16:creationId xmlns:a16="http://schemas.microsoft.com/office/drawing/2014/main" id="{A0DEE39F-7E00-E545-A196-12C1536D802B}"/>
              </a:ext>
            </a:extLst>
          </p:cNvPr>
          <p:cNvSpPr txBox="1">
            <a:spLocks/>
          </p:cNvSpPr>
          <p:nvPr/>
        </p:nvSpPr>
        <p:spPr>
          <a:xfrm>
            <a:off x="4944840" y="3908998"/>
            <a:ext cx="1408176" cy="64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D25BCF6-87FA-C145-9086-C400CDB65C4B}"/>
              </a:ext>
            </a:extLst>
          </p:cNvPr>
          <p:cNvSpPr/>
          <p:nvPr/>
        </p:nvSpPr>
        <p:spPr>
          <a:xfrm>
            <a:off x="3499068" y="4372070"/>
            <a:ext cx="417337" cy="417337"/>
          </a:xfrm>
          <a:prstGeom prst="rect">
            <a:avLst/>
          </a:prstGeom>
          <a:solidFill>
            <a:srgbClr val="0432FF">
              <a:alpha val="18000"/>
            </a:srgbClr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A9578D2-0803-CB4A-85EC-2DEB13D20F83}"/>
              </a:ext>
            </a:extLst>
          </p:cNvPr>
          <p:cNvCxnSpPr>
            <a:cxnSpLocks/>
          </p:cNvCxnSpPr>
          <p:nvPr/>
        </p:nvCxnSpPr>
        <p:spPr>
          <a:xfrm>
            <a:off x="2757305" y="3688263"/>
            <a:ext cx="1133342" cy="695460"/>
          </a:xfrm>
          <a:prstGeom prst="line">
            <a:avLst/>
          </a:prstGeom>
          <a:ln w="3492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FA7DBAC0-6375-AC40-B2CC-2808F9062406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2757306" y="4705695"/>
            <a:ext cx="950431" cy="83712"/>
          </a:xfrm>
          <a:prstGeom prst="line">
            <a:avLst/>
          </a:prstGeom>
          <a:ln w="3492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09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B5CF8705-D0F7-9143-9548-5A91F1561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62" y="2037513"/>
            <a:ext cx="7541892" cy="412347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SCRIT facility @ RIKEN</a:t>
            </a:r>
            <a:endParaRPr lang="ja-JP" altLang="en-US" sz="36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6" name="1つの角を切り取り、1つの角を丸めた四角形 35">
            <a:extLst>
              <a:ext uri="{FF2B5EF4-FFF2-40B4-BE49-F238E27FC236}">
                <a16:creationId xmlns:a16="http://schemas.microsoft.com/office/drawing/2014/main" id="{7683C006-E50A-5149-A52B-0144C8DC8091}"/>
              </a:ext>
            </a:extLst>
          </p:cNvPr>
          <p:cNvSpPr/>
          <p:nvPr/>
        </p:nvSpPr>
        <p:spPr>
          <a:xfrm rot="10800000">
            <a:off x="8338457" y="3344"/>
            <a:ext cx="816751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2/17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FCA3139-3C9A-FF40-8CF4-403819765490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572662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2C4577C-EC69-034A-908E-B9C88C1CBC81}"/>
              </a:ext>
            </a:extLst>
          </p:cNvPr>
          <p:cNvSpPr txBox="1"/>
          <p:nvPr/>
        </p:nvSpPr>
        <p:spPr>
          <a:xfrm>
            <a:off x="164875" y="956016"/>
            <a:ext cx="118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SCRIT</a:t>
            </a:r>
            <a:r>
              <a:rPr kumimoji="1"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(</a:t>
            </a:r>
            <a:r>
              <a:rPr kumimoji="1"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S</a:t>
            </a:r>
            <a:r>
              <a:rPr kumimoji="1"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elf </a:t>
            </a:r>
            <a:r>
              <a:rPr kumimoji="1"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C</a:t>
            </a:r>
            <a:r>
              <a:rPr kumimoji="1"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onfining </a:t>
            </a:r>
            <a:r>
              <a:rPr kumimoji="1"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R</a:t>
            </a:r>
            <a:r>
              <a:rPr kumimoji="1"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adioactive isotope </a:t>
            </a:r>
            <a:r>
              <a:rPr kumimoji="1"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</a:t>
            </a:r>
            <a:r>
              <a:rPr kumimoji="1"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on </a:t>
            </a:r>
            <a:r>
              <a:rPr kumimoji="1"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</a:t>
            </a:r>
            <a:r>
              <a:rPr kumimoji="1"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arget)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4E801C-D0DA-2D48-BBB2-973D274EF0C5}"/>
              </a:ext>
            </a:extLst>
          </p:cNvPr>
          <p:cNvSpPr txBox="1"/>
          <p:nvPr/>
        </p:nvSpPr>
        <p:spPr>
          <a:xfrm>
            <a:off x="503672" y="1456449"/>
            <a:ext cx="8390117" cy="430887"/>
          </a:xfrm>
          <a:prstGeom prst="rect">
            <a:avLst/>
          </a:prstGeom>
          <a:solidFill>
            <a:srgbClr val="FFD4EB"/>
          </a:solidFill>
          <a:ln>
            <a:solidFill>
              <a:srgbClr val="FFD4E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world’s first </a:t>
            </a:r>
            <a:r>
              <a:rPr kumimoji="1" lang="en-US" altLang="ja-JP" sz="2200" b="1" u="sng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electron scattering of unstable nuclei</a:t>
            </a:r>
            <a:endParaRPr kumimoji="1" lang="ja-JP" altLang="en-US" sz="2200" b="1" u="sng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19" name="角丸四角形吹き出し 18">
            <a:extLst>
              <a:ext uri="{FF2B5EF4-FFF2-40B4-BE49-F238E27FC236}">
                <a16:creationId xmlns:a16="http://schemas.microsoft.com/office/drawing/2014/main" id="{2E6BD1D3-550F-9D4B-9806-1FC72F7A3993}"/>
              </a:ext>
            </a:extLst>
          </p:cNvPr>
          <p:cNvSpPr/>
          <p:nvPr/>
        </p:nvSpPr>
        <p:spPr>
          <a:xfrm rot="10800000">
            <a:off x="7037784" y="3479515"/>
            <a:ext cx="1111058" cy="387039"/>
          </a:xfrm>
          <a:prstGeom prst="wedgeRoundRectCallout">
            <a:avLst>
              <a:gd name="adj1" fmla="val 106466"/>
              <a:gd name="adj2" fmla="val 164679"/>
              <a:gd name="adj3" fmla="val 16667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1F860B0-7E14-E24B-841C-110305FBC3ED}"/>
              </a:ext>
            </a:extLst>
          </p:cNvPr>
          <p:cNvSpPr txBox="1"/>
          <p:nvPr/>
        </p:nvSpPr>
        <p:spPr>
          <a:xfrm>
            <a:off x="6864966" y="3514877"/>
            <a:ext cx="1491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ISOL</a:t>
            </a:r>
          </a:p>
        </p:txBody>
      </p:sp>
      <p:sp>
        <p:nvSpPr>
          <p:cNvPr id="21" name="角丸四角形吹き出し 20">
            <a:extLst>
              <a:ext uri="{FF2B5EF4-FFF2-40B4-BE49-F238E27FC236}">
                <a16:creationId xmlns:a16="http://schemas.microsoft.com/office/drawing/2014/main" id="{1A362A37-F82E-1D44-8777-D86FC7DBE36A}"/>
              </a:ext>
            </a:extLst>
          </p:cNvPr>
          <p:cNvSpPr/>
          <p:nvPr/>
        </p:nvSpPr>
        <p:spPr>
          <a:xfrm rot="10800000">
            <a:off x="5947761" y="4650389"/>
            <a:ext cx="1426696" cy="400110"/>
          </a:xfrm>
          <a:prstGeom prst="wedgeRoundRectCallout">
            <a:avLst>
              <a:gd name="adj1" fmla="val 47105"/>
              <a:gd name="adj2" fmla="val 132090"/>
              <a:gd name="adj3" fmla="val 16667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B03F7ED-313D-174C-9C5C-9747897D4E72}"/>
              </a:ext>
            </a:extLst>
          </p:cNvPr>
          <p:cNvSpPr txBox="1"/>
          <p:nvPr/>
        </p:nvSpPr>
        <p:spPr>
          <a:xfrm>
            <a:off x="5953872" y="4650389"/>
            <a:ext cx="1414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</a:t>
            </a:r>
            <a:r>
              <a:rPr lang="en-US" altLang="ja-JP" sz="20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B</a:t>
            </a:r>
            <a:r>
              <a:rPr kumimoji="1" lang="en-US" altLang="ja-JP" sz="20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uncher</a:t>
            </a:r>
            <a:endParaRPr kumimoji="1" lang="ja-JP" altLang="en-US" sz="20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23" name="角丸四角形吹き出し 22">
            <a:extLst>
              <a:ext uri="{FF2B5EF4-FFF2-40B4-BE49-F238E27FC236}">
                <a16:creationId xmlns:a16="http://schemas.microsoft.com/office/drawing/2014/main" id="{FE58141E-A5B4-C64B-A022-4230008FD332}"/>
              </a:ext>
            </a:extLst>
          </p:cNvPr>
          <p:cNvSpPr/>
          <p:nvPr/>
        </p:nvSpPr>
        <p:spPr>
          <a:xfrm rot="10800000">
            <a:off x="730568" y="5539787"/>
            <a:ext cx="1868073" cy="398127"/>
          </a:xfrm>
          <a:prstGeom prst="wedgeRoundRectCallout">
            <a:avLst>
              <a:gd name="adj1" fmla="val -48151"/>
              <a:gd name="adj2" fmla="val 97602"/>
              <a:gd name="adj3" fmla="val 16667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5E28C9E-5D25-4741-A478-E74A286632D2}"/>
              </a:ext>
            </a:extLst>
          </p:cNvPr>
          <p:cNvSpPr txBox="1"/>
          <p:nvPr/>
        </p:nvSpPr>
        <p:spPr>
          <a:xfrm>
            <a:off x="584744" y="5553544"/>
            <a:ext cx="2159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Spectrometer</a:t>
            </a:r>
          </a:p>
        </p:txBody>
      </p:sp>
      <p:sp>
        <p:nvSpPr>
          <p:cNvPr id="25" name="角丸四角形吹き出し 24">
            <a:extLst>
              <a:ext uri="{FF2B5EF4-FFF2-40B4-BE49-F238E27FC236}">
                <a16:creationId xmlns:a16="http://schemas.microsoft.com/office/drawing/2014/main" id="{54CA2532-18CF-4C41-B877-6855C364A9A7}"/>
              </a:ext>
            </a:extLst>
          </p:cNvPr>
          <p:cNvSpPr/>
          <p:nvPr/>
        </p:nvSpPr>
        <p:spPr>
          <a:xfrm rot="10800000">
            <a:off x="2973016" y="3688210"/>
            <a:ext cx="1094925" cy="387086"/>
          </a:xfrm>
          <a:prstGeom prst="wedgeRoundRectCallout">
            <a:avLst>
              <a:gd name="adj1" fmla="val 12697"/>
              <a:gd name="adj2" fmla="val -216364"/>
              <a:gd name="adj3" fmla="val 16667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F278C45-7CD7-814C-940D-93C9151ACDC2}"/>
              </a:ext>
            </a:extLst>
          </p:cNvPr>
          <p:cNvSpPr txBox="1"/>
          <p:nvPr/>
        </p:nvSpPr>
        <p:spPr>
          <a:xfrm>
            <a:off x="2744466" y="3695501"/>
            <a:ext cx="1552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Target</a:t>
            </a:r>
          </a:p>
        </p:txBody>
      </p:sp>
      <p:sp>
        <p:nvSpPr>
          <p:cNvPr id="27" name="ドーナツ 26">
            <a:extLst>
              <a:ext uri="{FF2B5EF4-FFF2-40B4-BE49-F238E27FC236}">
                <a16:creationId xmlns:a16="http://schemas.microsoft.com/office/drawing/2014/main" id="{2851A824-4BD2-8246-A89E-5A912DFCD288}"/>
              </a:ext>
            </a:extLst>
          </p:cNvPr>
          <p:cNvSpPr/>
          <p:nvPr/>
        </p:nvSpPr>
        <p:spPr>
          <a:xfrm>
            <a:off x="4940208" y="3628723"/>
            <a:ext cx="1426215" cy="729800"/>
          </a:xfrm>
          <a:prstGeom prst="donut">
            <a:avLst>
              <a:gd name="adj" fmla="val 398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9919F33-67F0-1344-9E6C-B0BE369B67C0}"/>
              </a:ext>
            </a:extLst>
          </p:cNvPr>
          <p:cNvSpPr/>
          <p:nvPr/>
        </p:nvSpPr>
        <p:spPr>
          <a:xfrm>
            <a:off x="3610741" y="5762369"/>
            <a:ext cx="914400" cy="3013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CD1FF96-CE3F-4946-9221-67ECB40B1DA2}"/>
              </a:ext>
            </a:extLst>
          </p:cNvPr>
          <p:cNvSpPr/>
          <p:nvPr/>
        </p:nvSpPr>
        <p:spPr>
          <a:xfrm>
            <a:off x="1965327" y="3794284"/>
            <a:ext cx="914400" cy="3013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78367C5-FD6F-E649-99BB-D9AFF0E54E94}"/>
              </a:ext>
            </a:extLst>
          </p:cNvPr>
          <p:cNvSpPr/>
          <p:nvPr/>
        </p:nvSpPr>
        <p:spPr>
          <a:xfrm>
            <a:off x="955863" y="3834099"/>
            <a:ext cx="670802" cy="5933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39BCE99-9B8E-1D4D-8844-33A2D54219AE}"/>
              </a:ext>
            </a:extLst>
          </p:cNvPr>
          <p:cNvSpPr/>
          <p:nvPr/>
        </p:nvSpPr>
        <p:spPr>
          <a:xfrm rot="998962">
            <a:off x="4869309" y="2869431"/>
            <a:ext cx="1122720" cy="1737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730146F-FCA1-E449-87A3-1EB7496487E4}"/>
              </a:ext>
            </a:extLst>
          </p:cNvPr>
          <p:cNvSpPr txBox="1"/>
          <p:nvPr/>
        </p:nvSpPr>
        <p:spPr>
          <a:xfrm>
            <a:off x="3636016" y="6271397"/>
            <a:ext cx="4512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Nucl</a:t>
            </a:r>
            <a:r>
              <a:rPr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. </a:t>
            </a:r>
            <a:r>
              <a:rPr lang="en-US" altLang="ja-JP" sz="16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Instrum</a:t>
            </a:r>
            <a:r>
              <a:rPr lang="en-US" altLang="ja-JP" sz="16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. Methods B317(2013)668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BB896B1-7587-FB40-8E00-48C413B4A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86" y="1940643"/>
            <a:ext cx="7449457" cy="46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7859486" cy="939484"/>
          </a:xfrm>
        </p:spPr>
        <p:txBody>
          <a:bodyPr>
            <a:normAutofit/>
          </a:bodyPr>
          <a:lstStyle/>
          <a:p>
            <a:r>
              <a:rPr lang="en-US" altLang="ja-JP" sz="3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RI ion trapping by SCRIT</a:t>
            </a:r>
            <a:endParaRPr lang="ja-JP" altLang="en-US" sz="38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1/20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9" name="1つの角を切り取り、1つの角を丸めた四角形 48">
            <a:extLst>
              <a:ext uri="{FF2B5EF4-FFF2-40B4-BE49-F238E27FC236}">
                <a16:creationId xmlns:a16="http://schemas.microsoft.com/office/drawing/2014/main" id="{41BC17D3-11BD-7D4E-94C3-0A68570CFECC}"/>
              </a:ext>
            </a:extLst>
          </p:cNvPr>
          <p:cNvSpPr/>
          <p:nvPr/>
        </p:nvSpPr>
        <p:spPr>
          <a:xfrm rot="10800000">
            <a:off x="8241792" y="3344"/>
            <a:ext cx="913416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9AEDE0E-5317-DA45-831A-1C4D4C5D8188}"/>
              </a:ext>
            </a:extLst>
          </p:cNvPr>
          <p:cNvSpPr txBox="1"/>
          <p:nvPr/>
        </p:nvSpPr>
        <p:spPr>
          <a:xfrm>
            <a:off x="8401749" y="166047"/>
            <a:ext cx="916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2/2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1DEB7FF0-8CA9-EE48-8C8C-44957445E51D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376066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平行四辺形 25">
            <a:extLst>
              <a:ext uri="{FF2B5EF4-FFF2-40B4-BE49-F238E27FC236}">
                <a16:creationId xmlns:a16="http://schemas.microsoft.com/office/drawing/2014/main" id="{94DF83B1-BA42-8C4E-9AB8-010E7E08563C}"/>
              </a:ext>
            </a:extLst>
          </p:cNvPr>
          <p:cNvSpPr/>
          <p:nvPr/>
        </p:nvSpPr>
        <p:spPr>
          <a:xfrm rot="736532">
            <a:off x="3251478" y="4787541"/>
            <a:ext cx="3099223" cy="778636"/>
          </a:xfrm>
          <a:prstGeom prst="parallelogram">
            <a:avLst>
              <a:gd name="adj" fmla="val 118790"/>
            </a:avLst>
          </a:prstGeom>
          <a:solidFill>
            <a:srgbClr val="00E397">
              <a:alpha val="29000"/>
            </a:srgbClr>
          </a:solidFill>
          <a:ln>
            <a:solidFill>
              <a:srgbClr val="92D05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>
            <a:extLst>
              <a:ext uri="{FF2B5EF4-FFF2-40B4-BE49-F238E27FC236}">
                <a16:creationId xmlns:a16="http://schemas.microsoft.com/office/drawing/2014/main" id="{055D6813-F295-224A-99FA-BDD9F93004CB}"/>
              </a:ext>
            </a:extLst>
          </p:cNvPr>
          <p:cNvSpPr/>
          <p:nvPr/>
        </p:nvSpPr>
        <p:spPr>
          <a:xfrm rot="16923762" flipV="1">
            <a:off x="5449365" y="4478221"/>
            <a:ext cx="357423" cy="1222032"/>
          </a:xfrm>
          <a:prstGeom prst="downArrow">
            <a:avLst/>
          </a:prstGeom>
          <a:solidFill>
            <a:srgbClr val="FFC0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5FAF6AEC-B33F-AE4E-9438-6715560B383D}"/>
              </a:ext>
            </a:extLst>
          </p:cNvPr>
          <p:cNvSpPr/>
          <p:nvPr/>
        </p:nvSpPr>
        <p:spPr>
          <a:xfrm rot="11332644">
            <a:off x="6193143" y="2787161"/>
            <a:ext cx="1220782" cy="2570529"/>
          </a:xfrm>
          <a:prstGeom prst="arc">
            <a:avLst>
              <a:gd name="adj1" fmla="val 16200000"/>
              <a:gd name="adj2" fmla="val 18680"/>
            </a:avLst>
          </a:prstGeom>
          <a:ln>
            <a:solidFill>
              <a:srgbClr val="00B050">
                <a:alpha val="41000"/>
              </a:srgbClr>
            </a:solidFill>
          </a:ln>
          <a:scene3d>
            <a:camera prst="orthographicFront">
              <a:rot lat="19200000" lon="7200000" rev="1200000"/>
            </a:camera>
            <a:lightRig rig="flood" dir="t">
              <a:rot lat="0" lon="0" rev="8400000"/>
            </a:lightRig>
          </a:scene3d>
          <a:sp3d extrusionH="1270000" contourW="12700">
            <a:contourClr>
              <a:srgbClr val="92D050"/>
            </a:contourClr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下矢印 28">
            <a:extLst>
              <a:ext uri="{FF2B5EF4-FFF2-40B4-BE49-F238E27FC236}">
                <a16:creationId xmlns:a16="http://schemas.microsoft.com/office/drawing/2014/main" id="{3E407E48-E9E3-CA46-AF40-12187C1BD5E7}"/>
              </a:ext>
            </a:extLst>
          </p:cNvPr>
          <p:cNvSpPr/>
          <p:nvPr/>
        </p:nvSpPr>
        <p:spPr>
          <a:xfrm rot="16923762" flipV="1">
            <a:off x="1215647" y="3092796"/>
            <a:ext cx="387436" cy="1971575"/>
          </a:xfrm>
          <a:prstGeom prst="downArrow">
            <a:avLst/>
          </a:prstGeom>
          <a:solidFill>
            <a:srgbClr val="FFC0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レーム 29">
            <a:extLst>
              <a:ext uri="{FF2B5EF4-FFF2-40B4-BE49-F238E27FC236}">
                <a16:creationId xmlns:a16="http://schemas.microsoft.com/office/drawing/2014/main" id="{1CE6BA1C-DA66-7E4C-BCD6-F129B9728B75}"/>
              </a:ext>
            </a:extLst>
          </p:cNvPr>
          <p:cNvSpPr/>
          <p:nvPr/>
        </p:nvSpPr>
        <p:spPr>
          <a:xfrm>
            <a:off x="5079719" y="4650827"/>
            <a:ext cx="2092272" cy="874961"/>
          </a:xfrm>
          <a:prstGeom prst="frame">
            <a:avLst/>
          </a:prstGeom>
          <a:solidFill>
            <a:srgbClr val="929292"/>
          </a:solidFill>
          <a:ln>
            <a:solidFill>
              <a:srgbClr val="929292"/>
            </a:solidFill>
          </a:ln>
          <a:scene3d>
            <a:camera prst="orthographicFront">
              <a:rot lat="1200000" lon="7200000" rev="0"/>
            </a:camera>
            <a:lightRig rig="balanced" dir="t"/>
          </a:scene3d>
          <a:sp3d extrusionH="635000">
            <a:bevelT h="127000"/>
            <a:bevelB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929292"/>
              </a:solidFill>
            </a:endParaRPr>
          </a:p>
        </p:txBody>
      </p:sp>
      <p:sp>
        <p:nvSpPr>
          <p:cNvPr id="31" name="フレーム 30">
            <a:extLst>
              <a:ext uri="{FF2B5EF4-FFF2-40B4-BE49-F238E27FC236}">
                <a16:creationId xmlns:a16="http://schemas.microsoft.com/office/drawing/2014/main" id="{29F680EB-1C55-9245-ACA5-7726DF977F89}"/>
              </a:ext>
            </a:extLst>
          </p:cNvPr>
          <p:cNvSpPr/>
          <p:nvPr/>
        </p:nvSpPr>
        <p:spPr>
          <a:xfrm>
            <a:off x="1501506" y="3888255"/>
            <a:ext cx="2092272" cy="874961"/>
          </a:xfrm>
          <a:prstGeom prst="frame">
            <a:avLst/>
          </a:prstGeom>
          <a:solidFill>
            <a:srgbClr val="929292"/>
          </a:solidFill>
          <a:ln>
            <a:solidFill>
              <a:srgbClr val="929292"/>
            </a:solidFill>
          </a:ln>
          <a:scene3d>
            <a:camera prst="orthographicFront">
              <a:rot lat="1200000" lon="7200000" rev="0"/>
            </a:camera>
            <a:lightRig rig="balanced" dir="t"/>
          </a:scene3d>
          <a:sp3d extrusionH="635000">
            <a:bevelT h="127000"/>
            <a:bevelB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下矢印 31">
            <a:extLst>
              <a:ext uri="{FF2B5EF4-FFF2-40B4-BE49-F238E27FC236}">
                <a16:creationId xmlns:a16="http://schemas.microsoft.com/office/drawing/2014/main" id="{5E9A9127-86C1-7E4E-AF5C-A2AF37BB45D3}"/>
              </a:ext>
            </a:extLst>
          </p:cNvPr>
          <p:cNvSpPr/>
          <p:nvPr/>
        </p:nvSpPr>
        <p:spPr>
          <a:xfrm rot="16923762" flipV="1">
            <a:off x="3347285" y="3963720"/>
            <a:ext cx="357423" cy="1222032"/>
          </a:xfrm>
          <a:prstGeom prst="downArrow">
            <a:avLst/>
          </a:prstGeom>
          <a:solidFill>
            <a:srgbClr val="FFC0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2E9E8CBF-537E-6747-A40E-A5025BC65FD3}"/>
              </a:ext>
            </a:extLst>
          </p:cNvPr>
          <p:cNvSpPr/>
          <p:nvPr/>
        </p:nvSpPr>
        <p:spPr>
          <a:xfrm rot="11332644">
            <a:off x="2869961" y="3075396"/>
            <a:ext cx="934245" cy="2184150"/>
          </a:xfrm>
          <a:prstGeom prst="arc">
            <a:avLst/>
          </a:prstGeom>
          <a:ln>
            <a:solidFill>
              <a:srgbClr val="00B050">
                <a:alpha val="41000"/>
              </a:srgbClr>
            </a:solidFill>
          </a:ln>
          <a:scene3d>
            <a:camera prst="orthographicFront">
              <a:rot lat="20100000" lon="18600000" rev="1200000"/>
            </a:camera>
            <a:lightRig rig="flood" dir="t"/>
          </a:scene3d>
          <a:sp3d extrusionH="1270000" contourW="12700">
            <a:contourClr>
              <a:srgbClr val="92D050"/>
            </a:contourClr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下矢印 34">
            <a:extLst>
              <a:ext uri="{FF2B5EF4-FFF2-40B4-BE49-F238E27FC236}">
                <a16:creationId xmlns:a16="http://schemas.microsoft.com/office/drawing/2014/main" id="{57228750-9FD1-B743-8074-BA0454C79080}"/>
              </a:ext>
            </a:extLst>
          </p:cNvPr>
          <p:cNvSpPr/>
          <p:nvPr/>
        </p:nvSpPr>
        <p:spPr>
          <a:xfrm rot="16923762" flipV="1">
            <a:off x="7410458" y="4434453"/>
            <a:ext cx="370412" cy="2138637"/>
          </a:xfrm>
          <a:prstGeom prst="downArrow">
            <a:avLst/>
          </a:prstGeom>
          <a:solidFill>
            <a:srgbClr val="FFC0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B97AEA8B-0DD9-8341-B07A-410785250E4C}"/>
              </a:ext>
            </a:extLst>
          </p:cNvPr>
          <p:cNvSpPr/>
          <p:nvPr/>
        </p:nvSpPr>
        <p:spPr>
          <a:xfrm>
            <a:off x="4465293" y="4867903"/>
            <a:ext cx="94873" cy="94873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D4323AF4-1B38-8E4E-A246-E1D5B8125573}"/>
              </a:ext>
            </a:extLst>
          </p:cNvPr>
          <p:cNvSpPr/>
          <p:nvPr/>
        </p:nvSpPr>
        <p:spPr>
          <a:xfrm>
            <a:off x="4545615" y="4730437"/>
            <a:ext cx="94873" cy="94873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06E36C5A-C437-5647-AE02-B244466EF843}"/>
              </a:ext>
            </a:extLst>
          </p:cNvPr>
          <p:cNvSpPr/>
          <p:nvPr/>
        </p:nvSpPr>
        <p:spPr>
          <a:xfrm>
            <a:off x="4817530" y="4876344"/>
            <a:ext cx="94873" cy="94873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52DE08A2-0AD9-484F-BC02-7A9C181BC0A0}"/>
              </a:ext>
            </a:extLst>
          </p:cNvPr>
          <p:cNvSpPr/>
          <p:nvPr/>
        </p:nvSpPr>
        <p:spPr>
          <a:xfrm>
            <a:off x="4911119" y="4739109"/>
            <a:ext cx="94873" cy="94873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52A74010-604B-2741-B55C-4572C7C191D7}"/>
              </a:ext>
            </a:extLst>
          </p:cNvPr>
          <p:cNvSpPr/>
          <p:nvPr/>
        </p:nvSpPr>
        <p:spPr>
          <a:xfrm>
            <a:off x="4482002" y="4608852"/>
            <a:ext cx="94873" cy="94873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EC4915E5-F26C-174C-BD43-9B6322B37E11}"/>
              </a:ext>
            </a:extLst>
          </p:cNvPr>
          <p:cNvSpPr/>
          <p:nvPr/>
        </p:nvSpPr>
        <p:spPr>
          <a:xfrm>
            <a:off x="5192952" y="4886730"/>
            <a:ext cx="94873" cy="94873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23A3A053-FA25-D444-876D-668AF24A5745}"/>
              </a:ext>
            </a:extLst>
          </p:cNvPr>
          <p:cNvSpPr/>
          <p:nvPr/>
        </p:nvSpPr>
        <p:spPr>
          <a:xfrm>
            <a:off x="4863128" y="5037296"/>
            <a:ext cx="94873" cy="94873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下矢印 45">
            <a:extLst>
              <a:ext uri="{FF2B5EF4-FFF2-40B4-BE49-F238E27FC236}">
                <a16:creationId xmlns:a16="http://schemas.microsoft.com/office/drawing/2014/main" id="{2EFAF944-5593-324F-A58E-278EC906486E}"/>
              </a:ext>
            </a:extLst>
          </p:cNvPr>
          <p:cNvSpPr/>
          <p:nvPr/>
        </p:nvSpPr>
        <p:spPr>
          <a:xfrm rot="14833900" flipV="1">
            <a:off x="3081284" y="4541171"/>
            <a:ext cx="167352" cy="18904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A6EB5F90-8940-1B4B-BBB4-8D417D3BF192}"/>
              </a:ext>
            </a:extLst>
          </p:cNvPr>
          <p:cNvSpPr/>
          <p:nvPr/>
        </p:nvSpPr>
        <p:spPr>
          <a:xfrm>
            <a:off x="4967177" y="4876344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0FAA0765-6EE5-DA4A-89D1-FE227D768201}"/>
              </a:ext>
            </a:extLst>
          </p:cNvPr>
          <p:cNvSpPr/>
          <p:nvPr/>
        </p:nvSpPr>
        <p:spPr>
          <a:xfrm>
            <a:off x="4407359" y="4734074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B810E0DE-C901-CB49-8256-CCEA5921C7EC}"/>
              </a:ext>
            </a:extLst>
          </p:cNvPr>
          <p:cNvSpPr/>
          <p:nvPr/>
        </p:nvSpPr>
        <p:spPr>
          <a:xfrm>
            <a:off x="4326711" y="4607638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7DE1635F-D9FC-2D4F-92E1-4ABDFB6CE58D}"/>
              </a:ext>
            </a:extLst>
          </p:cNvPr>
          <p:cNvSpPr/>
          <p:nvPr/>
        </p:nvSpPr>
        <p:spPr>
          <a:xfrm>
            <a:off x="4091976" y="4650714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784C041E-ED91-C44C-B369-EB04B6D011F3}"/>
              </a:ext>
            </a:extLst>
          </p:cNvPr>
          <p:cNvSpPr/>
          <p:nvPr/>
        </p:nvSpPr>
        <p:spPr>
          <a:xfrm>
            <a:off x="4637982" y="4855163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186328E1-F8DE-3F41-919C-574E521BC167}"/>
              </a:ext>
            </a:extLst>
          </p:cNvPr>
          <p:cNvSpPr/>
          <p:nvPr/>
        </p:nvSpPr>
        <p:spPr>
          <a:xfrm>
            <a:off x="4774500" y="4760290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4E01DE4E-C5A7-EA4E-BA1A-18F6A2CBF295}"/>
              </a:ext>
            </a:extLst>
          </p:cNvPr>
          <p:cNvSpPr/>
          <p:nvPr/>
        </p:nvSpPr>
        <p:spPr>
          <a:xfrm>
            <a:off x="5119577" y="5028744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1023050C-4D5A-5345-B3C2-50A1EA495D1F}"/>
              </a:ext>
            </a:extLst>
          </p:cNvPr>
          <p:cNvSpPr/>
          <p:nvPr/>
        </p:nvSpPr>
        <p:spPr>
          <a:xfrm>
            <a:off x="3846079" y="4499479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62C55AB1-ED61-7142-9F50-BE63E7FB9A33}"/>
              </a:ext>
            </a:extLst>
          </p:cNvPr>
          <p:cNvSpPr/>
          <p:nvPr/>
        </p:nvSpPr>
        <p:spPr>
          <a:xfrm>
            <a:off x="1364908" y="3921228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CB0FA65B-07FD-014F-8EA3-0308D4942361}"/>
              </a:ext>
            </a:extLst>
          </p:cNvPr>
          <p:cNvSpPr/>
          <p:nvPr/>
        </p:nvSpPr>
        <p:spPr>
          <a:xfrm>
            <a:off x="1191321" y="3980837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29B486C1-66C9-A14C-94B5-B40AFC7C2670}"/>
              </a:ext>
            </a:extLst>
          </p:cNvPr>
          <p:cNvSpPr/>
          <p:nvPr/>
        </p:nvSpPr>
        <p:spPr>
          <a:xfrm>
            <a:off x="1271367" y="4130529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>
            <a:extLst>
              <a:ext uri="{FF2B5EF4-FFF2-40B4-BE49-F238E27FC236}">
                <a16:creationId xmlns:a16="http://schemas.microsoft.com/office/drawing/2014/main" id="{E1B62CFB-2FB7-D24C-97CF-45B367B46FBE}"/>
              </a:ext>
            </a:extLst>
          </p:cNvPr>
          <p:cNvSpPr/>
          <p:nvPr/>
        </p:nvSpPr>
        <p:spPr>
          <a:xfrm>
            <a:off x="1508096" y="4060949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>
            <a:extLst>
              <a:ext uri="{FF2B5EF4-FFF2-40B4-BE49-F238E27FC236}">
                <a16:creationId xmlns:a16="http://schemas.microsoft.com/office/drawing/2014/main" id="{D127A3BC-5301-3040-90E5-112C8535799D}"/>
              </a:ext>
            </a:extLst>
          </p:cNvPr>
          <p:cNvSpPr/>
          <p:nvPr/>
        </p:nvSpPr>
        <p:spPr>
          <a:xfrm>
            <a:off x="1050715" y="3872511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>
            <a:extLst>
              <a:ext uri="{FF2B5EF4-FFF2-40B4-BE49-F238E27FC236}">
                <a16:creationId xmlns:a16="http://schemas.microsoft.com/office/drawing/2014/main" id="{8D6D8399-FBF1-BA44-BBF2-C5B98CE1D53D}"/>
              </a:ext>
            </a:extLst>
          </p:cNvPr>
          <p:cNvSpPr/>
          <p:nvPr/>
        </p:nvSpPr>
        <p:spPr>
          <a:xfrm>
            <a:off x="1485733" y="4259095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>
            <a:extLst>
              <a:ext uri="{FF2B5EF4-FFF2-40B4-BE49-F238E27FC236}">
                <a16:creationId xmlns:a16="http://schemas.microsoft.com/office/drawing/2014/main" id="{8CEB8C13-DBAB-4040-B217-9F0982FC1B38}"/>
              </a:ext>
            </a:extLst>
          </p:cNvPr>
          <p:cNvSpPr/>
          <p:nvPr/>
        </p:nvSpPr>
        <p:spPr>
          <a:xfrm>
            <a:off x="1698266" y="4176465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58FB1FAC-62AF-BD4F-96C3-4470D6F3BAC0}"/>
              </a:ext>
            </a:extLst>
          </p:cNvPr>
          <p:cNvSpPr/>
          <p:nvPr/>
        </p:nvSpPr>
        <p:spPr>
          <a:xfrm>
            <a:off x="919700" y="3990682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8DAE4389-6D40-B44A-BC47-A886D239D56C}"/>
              </a:ext>
            </a:extLst>
          </p:cNvPr>
          <p:cNvSpPr/>
          <p:nvPr/>
        </p:nvSpPr>
        <p:spPr>
          <a:xfrm>
            <a:off x="7228375" y="5382356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F4DBA36B-0288-1D42-97FF-B978CB13E88D}"/>
              </a:ext>
            </a:extLst>
          </p:cNvPr>
          <p:cNvSpPr/>
          <p:nvPr/>
        </p:nvSpPr>
        <p:spPr>
          <a:xfrm>
            <a:off x="7379632" y="5333978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>
            <a:extLst>
              <a:ext uri="{FF2B5EF4-FFF2-40B4-BE49-F238E27FC236}">
                <a16:creationId xmlns:a16="http://schemas.microsoft.com/office/drawing/2014/main" id="{001F5994-6659-724B-9073-7AABC00946F1}"/>
              </a:ext>
            </a:extLst>
          </p:cNvPr>
          <p:cNvSpPr/>
          <p:nvPr/>
        </p:nvSpPr>
        <p:spPr>
          <a:xfrm>
            <a:off x="7532032" y="5486378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>
            <a:extLst>
              <a:ext uri="{FF2B5EF4-FFF2-40B4-BE49-F238E27FC236}">
                <a16:creationId xmlns:a16="http://schemas.microsoft.com/office/drawing/2014/main" id="{072ADADF-247B-6847-9412-FAAC6BE5957B}"/>
              </a:ext>
            </a:extLst>
          </p:cNvPr>
          <p:cNvSpPr/>
          <p:nvPr/>
        </p:nvSpPr>
        <p:spPr>
          <a:xfrm>
            <a:off x="7561698" y="5234950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F32FFA1C-5064-F648-A75F-E6DFC9B211DC}"/>
              </a:ext>
            </a:extLst>
          </p:cNvPr>
          <p:cNvSpPr/>
          <p:nvPr/>
        </p:nvSpPr>
        <p:spPr>
          <a:xfrm>
            <a:off x="7656571" y="5412935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>
            <a:extLst>
              <a:ext uri="{FF2B5EF4-FFF2-40B4-BE49-F238E27FC236}">
                <a16:creationId xmlns:a16="http://schemas.microsoft.com/office/drawing/2014/main" id="{1D39DCA2-E708-9544-994F-92AC5704B6F7}"/>
              </a:ext>
            </a:extLst>
          </p:cNvPr>
          <p:cNvSpPr/>
          <p:nvPr/>
        </p:nvSpPr>
        <p:spPr>
          <a:xfrm>
            <a:off x="7211747" y="5228876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>
            <a:extLst>
              <a:ext uri="{FF2B5EF4-FFF2-40B4-BE49-F238E27FC236}">
                <a16:creationId xmlns:a16="http://schemas.microsoft.com/office/drawing/2014/main" id="{9461797C-C6A8-6844-B93C-CA5DA42103AB}"/>
              </a:ext>
            </a:extLst>
          </p:cNvPr>
          <p:cNvSpPr/>
          <p:nvPr/>
        </p:nvSpPr>
        <p:spPr>
          <a:xfrm>
            <a:off x="7875058" y="5382356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6ADA3A74-64C7-BE4C-A518-6D91AB655976}"/>
              </a:ext>
            </a:extLst>
          </p:cNvPr>
          <p:cNvSpPr txBox="1"/>
          <p:nvPr/>
        </p:nvSpPr>
        <p:spPr>
          <a:xfrm>
            <a:off x="445970" y="1457561"/>
            <a:ext cx="8077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</a:t>
            </a:r>
            <a:r>
              <a:rPr kumimoji="1" lang="en-US" altLang="ja-JP" sz="20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ransverse trap : </a:t>
            </a:r>
            <a:r>
              <a:rPr lang="en-US" altLang="ja-JP" sz="20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Focus force</a:t>
            </a:r>
            <a:r>
              <a:rPr kumimoji="1" lang="en-US" altLang="ja-JP" sz="20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made by electron beam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C8177451-E279-9343-85A8-C8DA074B46BD}"/>
              </a:ext>
            </a:extLst>
          </p:cNvPr>
          <p:cNvSpPr txBox="1"/>
          <p:nvPr/>
        </p:nvSpPr>
        <p:spPr>
          <a:xfrm>
            <a:off x="304800" y="2151941"/>
            <a:ext cx="862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Longitudinal</a:t>
            </a:r>
            <a:r>
              <a:rPr kumimoji="1" lang="en-US" altLang="ja-JP" sz="20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trap :</a:t>
            </a:r>
            <a:r>
              <a:rPr lang="en-US" altLang="ja-JP" sz="20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electric potential made by barrier electrode</a:t>
            </a:r>
            <a:endParaRPr kumimoji="1" lang="en-US" altLang="ja-JP" sz="2000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F79DA983-C818-A445-A189-72BAA6028465}"/>
              </a:ext>
            </a:extLst>
          </p:cNvPr>
          <p:cNvSpPr txBox="1"/>
          <p:nvPr/>
        </p:nvSpPr>
        <p:spPr>
          <a:xfrm>
            <a:off x="4182493" y="1755247"/>
            <a:ext cx="62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+</a:t>
            </a:r>
          </a:p>
        </p:txBody>
      </p:sp>
      <p:sp>
        <p:nvSpPr>
          <p:cNvPr id="80" name="フレーム 79">
            <a:extLst>
              <a:ext uri="{FF2B5EF4-FFF2-40B4-BE49-F238E27FC236}">
                <a16:creationId xmlns:a16="http://schemas.microsoft.com/office/drawing/2014/main" id="{B8016FF4-C843-9A48-BBBD-B41C0899F6C1}"/>
              </a:ext>
            </a:extLst>
          </p:cNvPr>
          <p:cNvSpPr/>
          <p:nvPr/>
        </p:nvSpPr>
        <p:spPr>
          <a:xfrm>
            <a:off x="241434" y="1346359"/>
            <a:ext cx="8597765" cy="1279438"/>
          </a:xfrm>
          <a:prstGeom prst="frame">
            <a:avLst>
              <a:gd name="adj1" fmla="val 2663"/>
            </a:avLst>
          </a:prstGeom>
          <a:solidFill>
            <a:srgbClr val="00E397"/>
          </a:solidFill>
          <a:ln>
            <a:solidFill>
              <a:srgbClr val="00E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1" name="円/楕円 80">
            <a:extLst>
              <a:ext uri="{FF2B5EF4-FFF2-40B4-BE49-F238E27FC236}">
                <a16:creationId xmlns:a16="http://schemas.microsoft.com/office/drawing/2014/main" id="{3DC0DF5A-3B2F-DE48-8F8F-CF23F2C3A1BE}"/>
              </a:ext>
            </a:extLst>
          </p:cNvPr>
          <p:cNvSpPr/>
          <p:nvPr/>
        </p:nvSpPr>
        <p:spPr>
          <a:xfrm>
            <a:off x="1957587" y="5949331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>
            <a:extLst>
              <a:ext uri="{FF2B5EF4-FFF2-40B4-BE49-F238E27FC236}">
                <a16:creationId xmlns:a16="http://schemas.microsoft.com/office/drawing/2014/main" id="{95F640A6-D42D-8E48-B9CA-A9A2165153EF}"/>
              </a:ext>
            </a:extLst>
          </p:cNvPr>
          <p:cNvSpPr/>
          <p:nvPr/>
        </p:nvSpPr>
        <p:spPr>
          <a:xfrm>
            <a:off x="4121939" y="3490935"/>
            <a:ext cx="94873" cy="948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>
            <a:extLst>
              <a:ext uri="{FF2B5EF4-FFF2-40B4-BE49-F238E27FC236}">
                <a16:creationId xmlns:a16="http://schemas.microsoft.com/office/drawing/2014/main" id="{FB93A271-DAA0-F142-8A6A-D4DA7339F6A2}"/>
              </a:ext>
            </a:extLst>
          </p:cNvPr>
          <p:cNvSpPr/>
          <p:nvPr/>
        </p:nvSpPr>
        <p:spPr>
          <a:xfrm>
            <a:off x="4129698" y="3049424"/>
            <a:ext cx="94873" cy="94873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>
            <a:extLst>
              <a:ext uri="{FF2B5EF4-FFF2-40B4-BE49-F238E27FC236}">
                <a16:creationId xmlns:a16="http://schemas.microsoft.com/office/drawing/2014/main" id="{5C7EC86F-6923-A045-B669-E155536F30E2}"/>
              </a:ext>
            </a:extLst>
          </p:cNvPr>
          <p:cNvSpPr/>
          <p:nvPr/>
        </p:nvSpPr>
        <p:spPr>
          <a:xfrm>
            <a:off x="4149450" y="4499478"/>
            <a:ext cx="94873" cy="94873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>
            <a:extLst>
              <a:ext uri="{FF2B5EF4-FFF2-40B4-BE49-F238E27FC236}">
                <a16:creationId xmlns:a16="http://schemas.microsoft.com/office/drawing/2014/main" id="{585A82BE-2BB9-BB47-83AF-9B980D370522}"/>
              </a:ext>
            </a:extLst>
          </p:cNvPr>
          <p:cNvSpPr/>
          <p:nvPr/>
        </p:nvSpPr>
        <p:spPr>
          <a:xfrm>
            <a:off x="4212236" y="4831558"/>
            <a:ext cx="94873" cy="94873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>
            <a:extLst>
              <a:ext uri="{FF2B5EF4-FFF2-40B4-BE49-F238E27FC236}">
                <a16:creationId xmlns:a16="http://schemas.microsoft.com/office/drawing/2014/main" id="{876F755A-2FE5-3047-842F-CBE196889060}"/>
              </a:ext>
            </a:extLst>
          </p:cNvPr>
          <p:cNvSpPr/>
          <p:nvPr/>
        </p:nvSpPr>
        <p:spPr>
          <a:xfrm>
            <a:off x="3943175" y="4669534"/>
            <a:ext cx="94873" cy="94873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49EAED48-AB16-134B-A69C-10D11B8683A4}"/>
              </a:ext>
            </a:extLst>
          </p:cNvPr>
          <p:cNvSpPr txBox="1"/>
          <p:nvPr/>
        </p:nvSpPr>
        <p:spPr>
          <a:xfrm>
            <a:off x="4307109" y="2833580"/>
            <a:ext cx="1505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: ion</a:t>
            </a:r>
            <a:endParaRPr kumimoji="1" lang="en-US" altLang="ja-JP" sz="2400" dirty="0">
              <a:solidFill>
                <a:srgbClr val="0070C0"/>
              </a:solidFill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ED6CF3CC-9660-CB4C-A5CD-04C84028E21D}"/>
              </a:ext>
            </a:extLst>
          </p:cNvPr>
          <p:cNvSpPr txBox="1"/>
          <p:nvPr/>
        </p:nvSpPr>
        <p:spPr>
          <a:xfrm>
            <a:off x="4307109" y="3309233"/>
            <a:ext cx="210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: electron</a:t>
            </a:r>
            <a:endParaRPr kumimoji="1" lang="en-US" altLang="ja-JP" sz="2400" dirty="0">
              <a:solidFill>
                <a:srgbClr val="FF0000"/>
              </a:solidFill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AA09C614-73DB-6B46-AD25-00C08C0722F7}"/>
              </a:ext>
            </a:extLst>
          </p:cNvPr>
          <p:cNvSpPr txBox="1"/>
          <p:nvPr/>
        </p:nvSpPr>
        <p:spPr>
          <a:xfrm>
            <a:off x="2062865" y="3174670"/>
            <a:ext cx="5998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797979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electrode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E6EC7A34-2087-0F44-AFAE-1AD60A705EFF}"/>
              </a:ext>
            </a:extLst>
          </p:cNvPr>
          <p:cNvSpPr txBox="1"/>
          <p:nvPr/>
        </p:nvSpPr>
        <p:spPr>
          <a:xfrm>
            <a:off x="3028699" y="5920292"/>
            <a:ext cx="331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electric potential</a:t>
            </a:r>
            <a:endParaRPr kumimoji="1" lang="en-US" altLang="ja-JP" sz="2400" dirty="0">
              <a:solidFill>
                <a:srgbClr val="00B050"/>
              </a:solidFill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7159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7859486" cy="939484"/>
          </a:xfrm>
        </p:spPr>
        <p:txBody>
          <a:bodyPr>
            <a:normAutofit fontScale="90000"/>
          </a:bodyPr>
          <a:lstStyle/>
          <a:p>
            <a:r>
              <a:rPr lang="en-US" altLang="ja-JP" sz="3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Method to estimate the energy</a:t>
            </a:r>
            <a:endParaRPr lang="ja-JP" altLang="en-US" sz="38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1/20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9" name="1つの角を切り取り、1つの角を丸めた四角形 48">
            <a:extLst>
              <a:ext uri="{FF2B5EF4-FFF2-40B4-BE49-F238E27FC236}">
                <a16:creationId xmlns:a16="http://schemas.microsoft.com/office/drawing/2014/main" id="{41BC17D3-11BD-7D4E-94C3-0A68570CFECC}"/>
              </a:ext>
            </a:extLst>
          </p:cNvPr>
          <p:cNvSpPr/>
          <p:nvPr/>
        </p:nvSpPr>
        <p:spPr>
          <a:xfrm rot="10800000">
            <a:off x="8241792" y="3344"/>
            <a:ext cx="913416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9AEDE0E-5317-DA45-831A-1C4D4C5D8188}"/>
              </a:ext>
            </a:extLst>
          </p:cNvPr>
          <p:cNvSpPr txBox="1"/>
          <p:nvPr/>
        </p:nvSpPr>
        <p:spPr>
          <a:xfrm>
            <a:off x="8401749" y="166047"/>
            <a:ext cx="916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2/2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1DEB7FF0-8CA9-EE48-8C8C-44957445E51D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376066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09267EC-D4A7-0649-8F53-4F4BBA78CF25}"/>
              </a:ext>
            </a:extLst>
          </p:cNvPr>
          <p:cNvSpPr txBox="1"/>
          <p:nvPr/>
        </p:nvSpPr>
        <p:spPr>
          <a:xfrm>
            <a:off x="490406" y="1118921"/>
            <a:ext cx="563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potential difference </a:t>
            </a:r>
            <a:r>
              <a:rPr lang="en-US" altLang="ja-JP" sz="24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V</a:t>
            </a:r>
            <a:r>
              <a:rPr lang="en-US" altLang="ja-JP" sz="2400" baseline="-250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d</a:t>
            </a:r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: 0V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23E3BF5E-2D8A-1344-ABD8-B3947E606A54}"/>
              </a:ext>
            </a:extLst>
          </p:cNvPr>
          <p:cNvSpPr txBox="1"/>
          <p:nvPr/>
        </p:nvSpPr>
        <p:spPr>
          <a:xfrm rot="16200000">
            <a:off x="37347" y="3440411"/>
            <a:ext cx="142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Intensity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D846901C-88F3-414E-A13A-84B7A29D85E0}"/>
              </a:ext>
            </a:extLst>
          </p:cNvPr>
          <p:cNvSpPr txBox="1"/>
          <p:nvPr/>
        </p:nvSpPr>
        <p:spPr>
          <a:xfrm>
            <a:off x="1064737" y="2341477"/>
            <a:ext cx="2403452" cy="400110"/>
          </a:xfrm>
          <a:prstGeom prst="rect">
            <a:avLst/>
          </a:prstGeom>
          <a:solidFill>
            <a:srgbClr val="D1FF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injected pulse</a:t>
            </a:r>
          </a:p>
        </p:txBody>
      </p: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FDE69C25-783A-0749-BDA5-FA13EC911D81}"/>
              </a:ext>
            </a:extLst>
          </p:cNvPr>
          <p:cNvCxnSpPr>
            <a:cxnSpLocks/>
          </p:cNvCxnSpPr>
          <p:nvPr/>
        </p:nvCxnSpPr>
        <p:spPr>
          <a:xfrm>
            <a:off x="1031032" y="2804826"/>
            <a:ext cx="0" cy="1732340"/>
          </a:xfrm>
          <a:prstGeom prst="line">
            <a:avLst/>
          </a:prstGeom>
          <a:ln w="25400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D85364B9-5667-004B-B7A3-1ACBF4B7870E}"/>
              </a:ext>
            </a:extLst>
          </p:cNvPr>
          <p:cNvCxnSpPr>
            <a:cxnSpLocks/>
          </p:cNvCxnSpPr>
          <p:nvPr/>
        </p:nvCxnSpPr>
        <p:spPr>
          <a:xfrm flipH="1">
            <a:off x="1057158" y="4549267"/>
            <a:ext cx="2515535" cy="0"/>
          </a:xfrm>
          <a:prstGeom prst="line">
            <a:avLst/>
          </a:prstGeom>
          <a:ln w="25400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下矢印 96">
            <a:extLst>
              <a:ext uri="{FF2B5EF4-FFF2-40B4-BE49-F238E27FC236}">
                <a16:creationId xmlns:a16="http://schemas.microsoft.com/office/drawing/2014/main" id="{4CB40860-ADE4-B344-B64B-C434FDB606A9}"/>
              </a:ext>
            </a:extLst>
          </p:cNvPr>
          <p:cNvSpPr/>
          <p:nvPr/>
        </p:nvSpPr>
        <p:spPr>
          <a:xfrm rot="16200000">
            <a:off x="4399610" y="3378525"/>
            <a:ext cx="606041" cy="744586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24BD4714-5BF4-F142-A7A9-78079D032966}"/>
              </a:ext>
            </a:extLst>
          </p:cNvPr>
          <p:cNvSpPr txBox="1"/>
          <p:nvPr/>
        </p:nvSpPr>
        <p:spPr>
          <a:xfrm>
            <a:off x="4145982" y="3037976"/>
            <a:ext cx="218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cooling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E69F8F01-46B6-2242-9861-535CCECF5610}"/>
              </a:ext>
            </a:extLst>
          </p:cNvPr>
          <p:cNvSpPr txBox="1"/>
          <p:nvPr/>
        </p:nvSpPr>
        <p:spPr>
          <a:xfrm rot="16200000">
            <a:off x="4970751" y="3436055"/>
            <a:ext cx="142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Intensity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AFE2A50B-DA0F-A54E-ADB0-1B3AC268AA45}"/>
              </a:ext>
            </a:extLst>
          </p:cNvPr>
          <p:cNvSpPr txBox="1"/>
          <p:nvPr/>
        </p:nvSpPr>
        <p:spPr>
          <a:xfrm>
            <a:off x="5972016" y="2297932"/>
            <a:ext cx="2403452" cy="400110"/>
          </a:xfrm>
          <a:prstGeom prst="rect">
            <a:avLst/>
          </a:prstGeom>
          <a:solidFill>
            <a:srgbClr val="D1FF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Extracted pulse</a:t>
            </a:r>
          </a:p>
        </p:txBody>
      </p: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623724B0-7683-2D4E-88F8-E8531FBA587B}"/>
              </a:ext>
            </a:extLst>
          </p:cNvPr>
          <p:cNvCxnSpPr>
            <a:cxnSpLocks/>
          </p:cNvCxnSpPr>
          <p:nvPr/>
        </p:nvCxnSpPr>
        <p:spPr>
          <a:xfrm>
            <a:off x="5938311" y="2761281"/>
            <a:ext cx="0" cy="1732340"/>
          </a:xfrm>
          <a:prstGeom prst="line">
            <a:avLst/>
          </a:prstGeom>
          <a:ln w="25400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00CBE5D5-8B0F-314B-BBAC-1BE88BEDE105}"/>
              </a:ext>
            </a:extLst>
          </p:cNvPr>
          <p:cNvCxnSpPr>
            <a:cxnSpLocks/>
          </p:cNvCxnSpPr>
          <p:nvPr/>
        </p:nvCxnSpPr>
        <p:spPr>
          <a:xfrm flipH="1">
            <a:off x="5964437" y="4505722"/>
            <a:ext cx="2515535" cy="0"/>
          </a:xfrm>
          <a:prstGeom prst="line">
            <a:avLst/>
          </a:prstGeom>
          <a:ln w="25400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6DBB09BF-B35C-8442-9529-C32D6BB17B4E}"/>
              </a:ext>
            </a:extLst>
          </p:cNvPr>
          <p:cNvSpPr/>
          <p:nvPr/>
        </p:nvSpPr>
        <p:spPr>
          <a:xfrm>
            <a:off x="1709055" y="3614056"/>
            <a:ext cx="206831" cy="914400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直角三角形 103">
            <a:extLst>
              <a:ext uri="{FF2B5EF4-FFF2-40B4-BE49-F238E27FC236}">
                <a16:creationId xmlns:a16="http://schemas.microsoft.com/office/drawing/2014/main" id="{7705F56A-A95F-D84A-AF9D-E15C04A46BF8}"/>
              </a:ext>
            </a:extLst>
          </p:cNvPr>
          <p:cNvSpPr/>
          <p:nvPr/>
        </p:nvSpPr>
        <p:spPr>
          <a:xfrm>
            <a:off x="6705600" y="4310743"/>
            <a:ext cx="1306286" cy="17416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0BBB62C7-3B65-EF4F-B29C-D23394AAF3CE}"/>
              </a:ext>
            </a:extLst>
          </p:cNvPr>
          <p:cNvSpPr txBox="1"/>
          <p:nvPr/>
        </p:nvSpPr>
        <p:spPr>
          <a:xfrm>
            <a:off x="34737" y="5421845"/>
            <a:ext cx="230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width = 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3D0DBCD4-844A-A342-9DCB-881314EE4049}"/>
              </a:ext>
            </a:extLst>
          </p:cNvPr>
          <p:cNvSpPr txBox="1"/>
          <p:nvPr/>
        </p:nvSpPr>
        <p:spPr>
          <a:xfrm>
            <a:off x="2054574" y="5159668"/>
            <a:ext cx="3265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length of FRAC 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359D6BE-09A5-8E41-9B08-24243EF1B067}"/>
              </a:ext>
            </a:extLst>
          </p:cNvPr>
          <p:cNvCxnSpPr>
            <a:cxnSpLocks/>
          </p:cNvCxnSpPr>
          <p:nvPr/>
        </p:nvCxnSpPr>
        <p:spPr>
          <a:xfrm>
            <a:off x="2059541" y="5679276"/>
            <a:ext cx="33367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2A678DCE-7652-5A40-8D1D-D1364C71B24B}"/>
              </a:ext>
            </a:extLst>
          </p:cNvPr>
          <p:cNvSpPr txBox="1"/>
          <p:nvPr/>
        </p:nvSpPr>
        <p:spPr>
          <a:xfrm>
            <a:off x="2078185" y="5775708"/>
            <a:ext cx="3265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velocity of ions </a:t>
            </a:r>
          </a:p>
        </p:txBody>
      </p:sp>
      <p:sp>
        <p:nvSpPr>
          <p:cNvPr id="108" name="下矢印 107">
            <a:extLst>
              <a:ext uri="{FF2B5EF4-FFF2-40B4-BE49-F238E27FC236}">
                <a16:creationId xmlns:a16="http://schemas.microsoft.com/office/drawing/2014/main" id="{BA19BB4C-409E-C849-BBCA-717739AFDA44}"/>
              </a:ext>
            </a:extLst>
          </p:cNvPr>
          <p:cNvSpPr/>
          <p:nvPr/>
        </p:nvSpPr>
        <p:spPr>
          <a:xfrm rot="16200000">
            <a:off x="5723989" y="5308210"/>
            <a:ext cx="606041" cy="744586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AAD35AE-AB38-C348-A6FF-B71999000A1B}"/>
              </a:ext>
            </a:extLst>
          </p:cNvPr>
          <p:cNvSpPr txBox="1"/>
          <p:nvPr/>
        </p:nvSpPr>
        <p:spPr>
          <a:xfrm>
            <a:off x="6532130" y="5258407"/>
            <a:ext cx="2418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energy is estimated </a:t>
            </a:r>
          </a:p>
        </p:txBody>
      </p:sp>
    </p:spTree>
    <p:extLst>
      <p:ext uri="{BB962C8B-B14F-4D97-AF65-F5344CB8AC3E}">
        <p14:creationId xmlns:p14="http://schemas.microsoft.com/office/powerpoint/2010/main" val="139799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Operation of SCRIT</a:t>
            </a:r>
            <a:endParaRPr lang="ja-JP" altLang="en-US" sz="36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6" name="1つの角を切り取り、1つの角を丸めた四角形 35">
            <a:extLst>
              <a:ext uri="{FF2B5EF4-FFF2-40B4-BE49-F238E27FC236}">
                <a16:creationId xmlns:a16="http://schemas.microsoft.com/office/drawing/2014/main" id="{7683C006-E50A-5149-A52B-0144C8DC8091}"/>
              </a:ext>
            </a:extLst>
          </p:cNvPr>
          <p:cNvSpPr/>
          <p:nvPr/>
        </p:nvSpPr>
        <p:spPr>
          <a:xfrm rot="10800000">
            <a:off x="8338457" y="3344"/>
            <a:ext cx="816751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3/17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FCA3139-3C9A-FF40-8CF4-403819765490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572662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9FC1CDEC-BAE7-8D4B-98D8-17A58A8644B4}"/>
              </a:ext>
            </a:extLst>
          </p:cNvPr>
          <p:cNvSpPr/>
          <p:nvPr/>
        </p:nvSpPr>
        <p:spPr>
          <a:xfrm>
            <a:off x="1012871" y="1193108"/>
            <a:ext cx="541068" cy="98784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0469B5AB-977A-084C-AC5D-799525076628}"/>
              </a:ext>
            </a:extLst>
          </p:cNvPr>
          <p:cNvCxnSpPr>
            <a:cxnSpLocks/>
          </p:cNvCxnSpPr>
          <p:nvPr/>
        </p:nvCxnSpPr>
        <p:spPr>
          <a:xfrm flipH="1">
            <a:off x="4881081" y="2544172"/>
            <a:ext cx="2864547" cy="0"/>
          </a:xfrm>
          <a:prstGeom prst="straightConnector1">
            <a:avLst/>
          </a:prstGeom>
          <a:ln w="101600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円/楕円 39">
            <a:extLst>
              <a:ext uri="{FF2B5EF4-FFF2-40B4-BE49-F238E27FC236}">
                <a16:creationId xmlns:a16="http://schemas.microsoft.com/office/drawing/2014/main" id="{F6E45E31-E7A2-C44F-AF16-5658C297A9E1}"/>
              </a:ext>
            </a:extLst>
          </p:cNvPr>
          <p:cNvSpPr/>
          <p:nvPr/>
        </p:nvSpPr>
        <p:spPr>
          <a:xfrm rot="5400000">
            <a:off x="6120190" y="1900232"/>
            <a:ext cx="541068" cy="121898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1" name="下矢印 40">
            <a:extLst>
              <a:ext uri="{FF2B5EF4-FFF2-40B4-BE49-F238E27FC236}">
                <a16:creationId xmlns:a16="http://schemas.microsoft.com/office/drawing/2014/main" id="{D7B8CF23-2A2F-284D-BE06-70B094C20F35}"/>
              </a:ext>
            </a:extLst>
          </p:cNvPr>
          <p:cNvSpPr/>
          <p:nvPr/>
        </p:nvSpPr>
        <p:spPr>
          <a:xfrm rot="16200000">
            <a:off x="4235142" y="2639800"/>
            <a:ext cx="673364" cy="814460"/>
          </a:xfrm>
          <a:prstGeom prst="downArrow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FA85C-E21A-D848-B557-3C4AF20788E2}"/>
              </a:ext>
            </a:extLst>
          </p:cNvPr>
          <p:cNvSpPr/>
          <p:nvPr/>
        </p:nvSpPr>
        <p:spPr>
          <a:xfrm>
            <a:off x="5475198" y="2904275"/>
            <a:ext cx="1751145" cy="836405"/>
          </a:xfrm>
          <a:prstGeom prst="rect">
            <a:avLst/>
          </a:prstGeom>
          <a:solidFill>
            <a:srgbClr val="00E397"/>
          </a:solidFill>
          <a:ln>
            <a:solidFill>
              <a:srgbClr val="00E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3" name="台形 42">
            <a:extLst>
              <a:ext uri="{FF2B5EF4-FFF2-40B4-BE49-F238E27FC236}">
                <a16:creationId xmlns:a16="http://schemas.microsoft.com/office/drawing/2014/main" id="{E6E53C72-054C-DD48-9137-AF297A2DA6BF}"/>
              </a:ext>
            </a:extLst>
          </p:cNvPr>
          <p:cNvSpPr/>
          <p:nvPr/>
        </p:nvSpPr>
        <p:spPr>
          <a:xfrm>
            <a:off x="5236142" y="2105351"/>
            <a:ext cx="515071" cy="1643987"/>
          </a:xfrm>
          <a:prstGeom prst="trapezoid">
            <a:avLst>
              <a:gd name="adj" fmla="val 18056"/>
            </a:avLst>
          </a:prstGeom>
          <a:solidFill>
            <a:srgbClr val="00E397"/>
          </a:solidFill>
          <a:ln>
            <a:solidFill>
              <a:srgbClr val="00E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4" name="台形 43">
            <a:extLst>
              <a:ext uri="{FF2B5EF4-FFF2-40B4-BE49-F238E27FC236}">
                <a16:creationId xmlns:a16="http://schemas.microsoft.com/office/drawing/2014/main" id="{ADEB9660-4C28-F847-A8DA-98B350B69751}"/>
              </a:ext>
            </a:extLst>
          </p:cNvPr>
          <p:cNvSpPr/>
          <p:nvPr/>
        </p:nvSpPr>
        <p:spPr>
          <a:xfrm>
            <a:off x="6989403" y="2103186"/>
            <a:ext cx="476900" cy="1643987"/>
          </a:xfrm>
          <a:prstGeom prst="trapezoid">
            <a:avLst>
              <a:gd name="adj" fmla="val 18056"/>
            </a:avLst>
          </a:prstGeom>
          <a:solidFill>
            <a:srgbClr val="00E397"/>
          </a:solidFill>
          <a:ln>
            <a:solidFill>
              <a:srgbClr val="00E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D0ED79E9-B896-B045-956C-AD052212F856}"/>
              </a:ext>
            </a:extLst>
          </p:cNvPr>
          <p:cNvSpPr/>
          <p:nvPr/>
        </p:nvSpPr>
        <p:spPr>
          <a:xfrm>
            <a:off x="5911912" y="2443973"/>
            <a:ext cx="131498" cy="13149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6869AB34-19E0-3B45-8BD9-036E7A11412C}"/>
              </a:ext>
            </a:extLst>
          </p:cNvPr>
          <p:cNvSpPr/>
          <p:nvPr/>
        </p:nvSpPr>
        <p:spPr>
          <a:xfrm>
            <a:off x="6466408" y="2307734"/>
            <a:ext cx="131498" cy="13149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C4C80943-48D7-DB42-B3CA-D3A21D4B3E88}"/>
              </a:ext>
            </a:extLst>
          </p:cNvPr>
          <p:cNvSpPr/>
          <p:nvPr/>
        </p:nvSpPr>
        <p:spPr>
          <a:xfrm>
            <a:off x="6374499" y="2482099"/>
            <a:ext cx="131498" cy="13149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147D6463-F985-D84D-9500-1E3B0E5C920C}"/>
              </a:ext>
            </a:extLst>
          </p:cNvPr>
          <p:cNvSpPr/>
          <p:nvPr/>
        </p:nvSpPr>
        <p:spPr>
          <a:xfrm>
            <a:off x="6553585" y="2597027"/>
            <a:ext cx="131498" cy="13149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2F8033FA-56FF-FD43-A3BC-A2883204202E}"/>
              </a:ext>
            </a:extLst>
          </p:cNvPr>
          <p:cNvSpPr/>
          <p:nvPr/>
        </p:nvSpPr>
        <p:spPr>
          <a:xfrm>
            <a:off x="6137734" y="2547500"/>
            <a:ext cx="131498" cy="13149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BE173BD2-B0EC-764B-89E6-3E6ABE4FE25E}"/>
              </a:ext>
            </a:extLst>
          </p:cNvPr>
          <p:cNvSpPr/>
          <p:nvPr/>
        </p:nvSpPr>
        <p:spPr>
          <a:xfrm>
            <a:off x="6676768" y="2416350"/>
            <a:ext cx="131498" cy="13149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992714ED-34B2-184A-A527-B4F6E4E871A9}"/>
              </a:ext>
            </a:extLst>
          </p:cNvPr>
          <p:cNvSpPr/>
          <p:nvPr/>
        </p:nvSpPr>
        <p:spPr>
          <a:xfrm>
            <a:off x="6139034" y="2350172"/>
            <a:ext cx="131498" cy="13149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2C0A997-C3B6-8945-B776-946321A3AA26}"/>
              </a:ext>
            </a:extLst>
          </p:cNvPr>
          <p:cNvSpPr txBox="1"/>
          <p:nvPr/>
        </p:nvSpPr>
        <p:spPr>
          <a:xfrm>
            <a:off x="5190121" y="1284195"/>
            <a:ext cx="2468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Trapping</a:t>
            </a:r>
          </a:p>
          <a:p>
            <a:r>
              <a:rPr lang="ja-JP" altLang="en-US" sz="21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　</a:t>
            </a:r>
            <a:r>
              <a:rPr lang="en-US" altLang="ja-JP" sz="21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 &amp; scattering</a:t>
            </a: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D09A547E-0145-CC49-81FD-F9431691719B}"/>
              </a:ext>
            </a:extLst>
          </p:cNvPr>
          <p:cNvSpPr/>
          <p:nvPr/>
        </p:nvSpPr>
        <p:spPr>
          <a:xfrm>
            <a:off x="1331424" y="1490242"/>
            <a:ext cx="131498" cy="13149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3778A461-6D32-8843-9946-BFE5CE9349CF}"/>
              </a:ext>
            </a:extLst>
          </p:cNvPr>
          <p:cNvSpPr/>
          <p:nvPr/>
        </p:nvSpPr>
        <p:spPr>
          <a:xfrm>
            <a:off x="1382647" y="1778198"/>
            <a:ext cx="131498" cy="13149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DC928F24-D10B-3E43-A938-E1213BFCB45A}"/>
              </a:ext>
            </a:extLst>
          </p:cNvPr>
          <p:cNvSpPr/>
          <p:nvPr/>
        </p:nvSpPr>
        <p:spPr>
          <a:xfrm>
            <a:off x="1169672" y="1684357"/>
            <a:ext cx="131498" cy="13149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07CD2B1A-73AD-0B47-A4A1-055B878E2197}"/>
              </a:ext>
            </a:extLst>
          </p:cNvPr>
          <p:cNvSpPr/>
          <p:nvPr/>
        </p:nvSpPr>
        <p:spPr>
          <a:xfrm>
            <a:off x="1103923" y="1904689"/>
            <a:ext cx="131498" cy="13149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85FD5109-BD36-AC42-8FE3-942E6BAF71FB}"/>
              </a:ext>
            </a:extLst>
          </p:cNvPr>
          <p:cNvSpPr/>
          <p:nvPr/>
        </p:nvSpPr>
        <p:spPr>
          <a:xfrm>
            <a:off x="1276678" y="1978469"/>
            <a:ext cx="131498" cy="13149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8A1FC69E-3774-5A42-8480-B5CE95EE20B1}"/>
              </a:ext>
            </a:extLst>
          </p:cNvPr>
          <p:cNvSpPr/>
          <p:nvPr/>
        </p:nvSpPr>
        <p:spPr>
          <a:xfrm>
            <a:off x="1260158" y="1266278"/>
            <a:ext cx="131498" cy="13149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03372ACD-28FD-EB42-ACA0-D1BB3420A1C5}"/>
              </a:ext>
            </a:extLst>
          </p:cNvPr>
          <p:cNvSpPr/>
          <p:nvPr/>
        </p:nvSpPr>
        <p:spPr>
          <a:xfrm>
            <a:off x="1108908" y="1468015"/>
            <a:ext cx="131498" cy="13149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51123221-19BC-9C4B-A2B1-E81C2A668D16}"/>
              </a:ext>
            </a:extLst>
          </p:cNvPr>
          <p:cNvCxnSpPr>
            <a:cxnSpLocks/>
          </p:cNvCxnSpPr>
          <p:nvPr/>
        </p:nvCxnSpPr>
        <p:spPr>
          <a:xfrm flipH="1">
            <a:off x="1284408" y="2568893"/>
            <a:ext cx="2754472" cy="1152"/>
          </a:xfrm>
          <a:prstGeom prst="straightConnector1">
            <a:avLst/>
          </a:prstGeom>
          <a:ln w="101600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6E36FC8-4B98-1246-8F88-300E4940FA24}"/>
              </a:ext>
            </a:extLst>
          </p:cNvPr>
          <p:cNvSpPr/>
          <p:nvPr/>
        </p:nvSpPr>
        <p:spPr>
          <a:xfrm>
            <a:off x="2178103" y="2900687"/>
            <a:ext cx="1252965" cy="836405"/>
          </a:xfrm>
          <a:prstGeom prst="rect">
            <a:avLst/>
          </a:prstGeom>
          <a:solidFill>
            <a:srgbClr val="00E397"/>
          </a:solidFill>
          <a:ln>
            <a:solidFill>
              <a:srgbClr val="00E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62" name="台形 61">
            <a:extLst>
              <a:ext uri="{FF2B5EF4-FFF2-40B4-BE49-F238E27FC236}">
                <a16:creationId xmlns:a16="http://schemas.microsoft.com/office/drawing/2014/main" id="{E87427CD-6EC6-334C-89AF-796EF01EC846}"/>
              </a:ext>
            </a:extLst>
          </p:cNvPr>
          <p:cNvSpPr/>
          <p:nvPr/>
        </p:nvSpPr>
        <p:spPr>
          <a:xfrm>
            <a:off x="1694814" y="2901758"/>
            <a:ext cx="936295" cy="836405"/>
          </a:xfrm>
          <a:prstGeom prst="trapezoid">
            <a:avLst>
              <a:gd name="adj" fmla="val 12199"/>
            </a:avLst>
          </a:prstGeom>
          <a:solidFill>
            <a:srgbClr val="00E397"/>
          </a:solidFill>
          <a:ln>
            <a:solidFill>
              <a:srgbClr val="00E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63" name="曲線コネクタ 62">
            <a:extLst>
              <a:ext uri="{FF2B5EF4-FFF2-40B4-BE49-F238E27FC236}">
                <a16:creationId xmlns:a16="http://schemas.microsoft.com/office/drawing/2014/main" id="{891D8E90-95F4-E14E-89B0-4D93880E11A4}"/>
              </a:ext>
            </a:extLst>
          </p:cNvPr>
          <p:cNvCxnSpPr>
            <a:cxnSpLocks/>
            <a:stCxn id="38" idx="4"/>
          </p:cNvCxnSpPr>
          <p:nvPr/>
        </p:nvCxnSpPr>
        <p:spPr>
          <a:xfrm rot="16200000" flipH="1">
            <a:off x="1473649" y="1990707"/>
            <a:ext cx="229707" cy="610195"/>
          </a:xfrm>
          <a:prstGeom prst="curvedConnector2">
            <a:avLst/>
          </a:prstGeom>
          <a:ln w="53975">
            <a:solidFill>
              <a:srgbClr val="0432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0EC32BBF-CD47-C745-8215-E1669764D179}"/>
              </a:ext>
            </a:extLst>
          </p:cNvPr>
          <p:cNvSpPr/>
          <p:nvPr/>
        </p:nvSpPr>
        <p:spPr>
          <a:xfrm>
            <a:off x="5190120" y="4516873"/>
            <a:ext cx="620328" cy="312616"/>
          </a:xfrm>
          <a:prstGeom prst="rect">
            <a:avLst/>
          </a:prstGeom>
          <a:solidFill>
            <a:srgbClr val="00E397"/>
          </a:solidFill>
          <a:ln>
            <a:solidFill>
              <a:srgbClr val="00E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0F3DC66-B952-5C4A-B423-417AD1D226E3}"/>
              </a:ext>
            </a:extLst>
          </p:cNvPr>
          <p:cNvSpPr txBox="1"/>
          <p:nvPr/>
        </p:nvSpPr>
        <p:spPr>
          <a:xfrm>
            <a:off x="5838100" y="4523943"/>
            <a:ext cx="330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: SCRIT potential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17FA504-E954-C742-A175-8585A19B9F3A}"/>
              </a:ext>
            </a:extLst>
          </p:cNvPr>
          <p:cNvSpPr txBox="1"/>
          <p:nvPr/>
        </p:nvSpPr>
        <p:spPr>
          <a:xfrm>
            <a:off x="1723606" y="1490813"/>
            <a:ext cx="18297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1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Injection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84D665B-3C64-7141-BC8D-D147216BDB3F}"/>
              </a:ext>
            </a:extLst>
          </p:cNvPr>
          <p:cNvSpPr txBox="1"/>
          <p:nvPr/>
        </p:nvSpPr>
        <p:spPr>
          <a:xfrm>
            <a:off x="535586" y="3817678"/>
            <a:ext cx="4325991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5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Potential is opened </a:t>
            </a:r>
            <a:r>
              <a:rPr lang="en-US" altLang="ja-JP" sz="1950" b="1" u="sng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for 500μs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10C3526-F973-8746-B000-7395732FF2BA}"/>
              </a:ext>
            </a:extLst>
          </p:cNvPr>
          <p:cNvSpPr txBox="1"/>
          <p:nvPr/>
        </p:nvSpPr>
        <p:spPr>
          <a:xfrm>
            <a:off x="2112197" y="4507031"/>
            <a:ext cx="75478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5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: Ion</a:t>
            </a:r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DF010971-799F-5A4F-96C1-D22E4913A26F}"/>
              </a:ext>
            </a:extLst>
          </p:cNvPr>
          <p:cNvSpPr/>
          <p:nvPr/>
        </p:nvSpPr>
        <p:spPr>
          <a:xfrm>
            <a:off x="1960974" y="4599571"/>
            <a:ext cx="131498" cy="13149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592B19FA-C2CF-D04C-8321-35B25C369692}"/>
              </a:ext>
            </a:extLst>
          </p:cNvPr>
          <p:cNvCxnSpPr>
            <a:cxnSpLocks/>
          </p:cNvCxnSpPr>
          <p:nvPr/>
        </p:nvCxnSpPr>
        <p:spPr>
          <a:xfrm flipH="1" flipV="1">
            <a:off x="3028807" y="4656365"/>
            <a:ext cx="634087" cy="707"/>
          </a:xfrm>
          <a:prstGeom prst="straightConnector1">
            <a:avLst/>
          </a:prstGeom>
          <a:ln w="101600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5A9BD7B-3122-E244-A1A4-BBB7D9A44E34}"/>
              </a:ext>
            </a:extLst>
          </p:cNvPr>
          <p:cNvSpPr txBox="1"/>
          <p:nvPr/>
        </p:nvSpPr>
        <p:spPr>
          <a:xfrm>
            <a:off x="3747779" y="4472117"/>
            <a:ext cx="144234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5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: e</a:t>
            </a:r>
            <a:r>
              <a:rPr lang="en-US" altLang="ja-JP" sz="1950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</a:t>
            </a:r>
            <a:r>
              <a:rPr lang="en-US" altLang="ja-JP" sz="195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beam</a:t>
            </a:r>
          </a:p>
        </p:txBody>
      </p:sp>
      <p:sp>
        <p:nvSpPr>
          <p:cNvPr id="72" name="フレーム 71">
            <a:extLst>
              <a:ext uri="{FF2B5EF4-FFF2-40B4-BE49-F238E27FC236}">
                <a16:creationId xmlns:a16="http://schemas.microsoft.com/office/drawing/2014/main" id="{34655F08-2D33-A145-BF9E-AF287668F203}"/>
              </a:ext>
            </a:extLst>
          </p:cNvPr>
          <p:cNvSpPr/>
          <p:nvPr/>
        </p:nvSpPr>
        <p:spPr>
          <a:xfrm>
            <a:off x="191761" y="5193764"/>
            <a:ext cx="8867202" cy="799746"/>
          </a:xfrm>
          <a:prstGeom prst="frame">
            <a:avLst>
              <a:gd name="adj1" fmla="val 6413"/>
            </a:avLst>
          </a:prstGeom>
          <a:solidFill>
            <a:srgbClr val="FFD4E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schemeClr val="tx1"/>
              </a:solidFill>
            </a:endParaRPr>
          </a:p>
        </p:txBody>
      </p:sp>
      <p:sp>
        <p:nvSpPr>
          <p:cNvPr id="73" name="台形 72">
            <a:extLst>
              <a:ext uri="{FF2B5EF4-FFF2-40B4-BE49-F238E27FC236}">
                <a16:creationId xmlns:a16="http://schemas.microsoft.com/office/drawing/2014/main" id="{A0C10C95-1FAA-4846-90BF-39D755288CCE}"/>
              </a:ext>
            </a:extLst>
          </p:cNvPr>
          <p:cNvSpPr/>
          <p:nvPr/>
        </p:nvSpPr>
        <p:spPr>
          <a:xfrm>
            <a:off x="3391123" y="2084807"/>
            <a:ext cx="515071" cy="1643987"/>
          </a:xfrm>
          <a:prstGeom prst="trapezoid">
            <a:avLst>
              <a:gd name="adj" fmla="val 18056"/>
            </a:avLst>
          </a:prstGeom>
          <a:solidFill>
            <a:srgbClr val="00E397"/>
          </a:solidFill>
          <a:ln>
            <a:solidFill>
              <a:srgbClr val="00E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2D1C6C41-9525-2440-878C-8610B38CCCC4}"/>
              </a:ext>
            </a:extLst>
          </p:cNvPr>
          <p:cNvSpPr txBox="1"/>
          <p:nvPr/>
        </p:nvSpPr>
        <p:spPr>
          <a:xfrm>
            <a:off x="127149" y="5327227"/>
            <a:ext cx="8973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sng" dirty="0">
                <a:solidFill>
                  <a:srgbClr val="FF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〜10</a:t>
            </a:r>
            <a:r>
              <a:rPr lang="en-US" altLang="ja-JP" sz="2800" b="1" u="sng" baseline="30000" dirty="0">
                <a:solidFill>
                  <a:srgbClr val="FF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8</a:t>
            </a:r>
            <a:r>
              <a:rPr lang="en-US" altLang="ja-JP" sz="2800" b="1" u="sng" dirty="0">
                <a:solidFill>
                  <a:srgbClr val="FF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 ions</a:t>
            </a:r>
            <a:r>
              <a:rPr lang="en-US" altLang="ja-JP" sz="2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</a:t>
            </a:r>
            <a:r>
              <a:rPr lang="en-US" altLang="ja-JP" sz="22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need to be injected to SCRIT </a:t>
            </a:r>
            <a:r>
              <a:rPr lang="en-US" altLang="ja-JP" sz="2800" b="1" u="sng" dirty="0">
                <a:solidFill>
                  <a:srgbClr val="FF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in 500μs</a:t>
            </a:r>
            <a:endParaRPr lang="ja-JP" altLang="en-US" sz="2200" u="sng">
              <a:solidFill>
                <a:srgbClr val="FF0000"/>
              </a:solidFill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257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Goal and condition</a:t>
            </a:r>
            <a:endParaRPr lang="ja-JP" altLang="en-US" sz="36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6" name="1つの角を切り取り、1つの角を丸めた四角形 35">
            <a:extLst>
              <a:ext uri="{FF2B5EF4-FFF2-40B4-BE49-F238E27FC236}">
                <a16:creationId xmlns:a16="http://schemas.microsoft.com/office/drawing/2014/main" id="{7683C006-E50A-5149-A52B-0144C8DC8091}"/>
              </a:ext>
            </a:extLst>
          </p:cNvPr>
          <p:cNvSpPr/>
          <p:nvPr/>
        </p:nvSpPr>
        <p:spPr>
          <a:xfrm rot="10800000">
            <a:off x="8338457" y="3344"/>
            <a:ext cx="816751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4/17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FCA3139-3C9A-FF40-8CF4-403819765490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572662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89872C5-3247-CB4F-8720-50DC8C9CB465}"/>
              </a:ext>
            </a:extLst>
          </p:cNvPr>
          <p:cNvSpPr txBox="1"/>
          <p:nvPr/>
        </p:nvSpPr>
        <p:spPr>
          <a:xfrm>
            <a:off x="507211" y="1879612"/>
            <a:ext cx="4599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Because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3529DA5-03C6-A14A-8929-91E395F0A734}"/>
              </a:ext>
            </a:extLst>
          </p:cNvPr>
          <p:cNvSpPr txBox="1"/>
          <p:nvPr/>
        </p:nvSpPr>
        <p:spPr>
          <a:xfrm>
            <a:off x="393383" y="2352632"/>
            <a:ext cx="82721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SCRIT requires : </a:t>
            </a:r>
            <a:r>
              <a:rPr lang="en-US" altLang="ja-JP" sz="22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~10</a:t>
            </a:r>
            <a:r>
              <a:rPr lang="en-US" altLang="ja-JP" sz="2200" b="1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8</a:t>
            </a:r>
            <a:r>
              <a:rPr lang="en-US" altLang="ja-JP" sz="22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ions</a:t>
            </a:r>
            <a:r>
              <a:rPr kumimoji="1" lang="en-US" altLang="ja-JP" sz="22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2BCB3C7B-AF50-4A47-B475-4FFD7DA43496}"/>
              </a:ext>
            </a:extLst>
          </p:cNvPr>
          <p:cNvSpPr txBox="1"/>
          <p:nvPr/>
        </p:nvSpPr>
        <p:spPr>
          <a:xfrm>
            <a:off x="435777" y="1158598"/>
            <a:ext cx="912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dc</a:t>
            </a:r>
            <a:r>
              <a:rPr kumimoji="1"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-to-pulse conversion efficiency  : </a:t>
            </a:r>
            <a:r>
              <a:rPr kumimoji="1" lang="en-US" altLang="ja-JP" sz="2800" b="1" u="sng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100%</a:t>
            </a:r>
            <a:r>
              <a:rPr kumimoji="1"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.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265DE34E-2D26-7647-81CE-4E16CCC94998}"/>
              </a:ext>
            </a:extLst>
          </p:cNvPr>
          <p:cNvSpPr txBox="1"/>
          <p:nvPr/>
        </p:nvSpPr>
        <p:spPr>
          <a:xfrm>
            <a:off x="384792" y="2824323"/>
            <a:ext cx="9607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production rate </a:t>
            </a:r>
            <a:r>
              <a:rPr kumimoji="1"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: </a:t>
            </a:r>
            <a:r>
              <a:rPr kumimoji="1" lang="en-US" altLang="ja-JP" sz="22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10</a:t>
            </a:r>
            <a:r>
              <a:rPr kumimoji="1" lang="en-US" altLang="ja-JP" sz="2200" b="1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5</a:t>
            </a:r>
            <a:r>
              <a:rPr kumimoji="1" lang="en-US" altLang="ja-JP" sz="22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~10</a:t>
            </a:r>
            <a:r>
              <a:rPr kumimoji="1" lang="en-US" altLang="ja-JP" sz="2200" b="1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7</a:t>
            </a:r>
            <a:r>
              <a:rPr kumimoji="1" lang="en-US" altLang="ja-JP" sz="22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ions/s </a:t>
            </a:r>
          </a:p>
        </p:txBody>
      </p:sp>
    </p:spTree>
    <p:extLst>
      <p:ext uri="{BB962C8B-B14F-4D97-AF65-F5344CB8AC3E}">
        <p14:creationId xmlns:p14="http://schemas.microsoft.com/office/powerpoint/2010/main" val="315659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Goal and condition</a:t>
            </a:r>
            <a:endParaRPr lang="ja-JP" altLang="en-US" sz="36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6" name="1つの角を切り取り、1つの角を丸めた四角形 35">
            <a:extLst>
              <a:ext uri="{FF2B5EF4-FFF2-40B4-BE49-F238E27FC236}">
                <a16:creationId xmlns:a16="http://schemas.microsoft.com/office/drawing/2014/main" id="{7683C006-E50A-5149-A52B-0144C8DC8091}"/>
              </a:ext>
            </a:extLst>
          </p:cNvPr>
          <p:cNvSpPr/>
          <p:nvPr/>
        </p:nvSpPr>
        <p:spPr>
          <a:xfrm rot="10800000">
            <a:off x="8338457" y="3344"/>
            <a:ext cx="816751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4/17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FCA3139-3C9A-FF40-8CF4-403819765490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572662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89872C5-3247-CB4F-8720-50DC8C9CB465}"/>
              </a:ext>
            </a:extLst>
          </p:cNvPr>
          <p:cNvSpPr txBox="1"/>
          <p:nvPr/>
        </p:nvSpPr>
        <p:spPr>
          <a:xfrm>
            <a:off x="507211" y="1879612"/>
            <a:ext cx="4599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Because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0E794A5F-C918-A945-A47F-577E8D3577B2}"/>
              </a:ext>
            </a:extLst>
          </p:cNvPr>
          <p:cNvSpPr txBox="1"/>
          <p:nvPr/>
        </p:nvSpPr>
        <p:spPr>
          <a:xfrm>
            <a:off x="438709" y="5269547"/>
            <a:ext cx="7707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SCRIT is operated </a:t>
            </a:r>
            <a:r>
              <a:rPr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under high vacuum</a:t>
            </a:r>
            <a:r>
              <a:rPr kumimoji="1"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of ~10</a:t>
            </a:r>
            <a:r>
              <a:rPr kumimoji="1" lang="en-US" altLang="ja-JP" sz="2200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-8</a:t>
            </a:r>
            <a:r>
              <a:rPr lang="en-US" altLang="ja-JP" sz="2200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</a:t>
            </a:r>
            <a:r>
              <a:rPr kumimoji="1"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Pa.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3529DA5-03C6-A14A-8929-91E395F0A734}"/>
              </a:ext>
            </a:extLst>
          </p:cNvPr>
          <p:cNvSpPr txBox="1"/>
          <p:nvPr/>
        </p:nvSpPr>
        <p:spPr>
          <a:xfrm>
            <a:off x="393383" y="2352632"/>
            <a:ext cx="82721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SCRIT requires : </a:t>
            </a:r>
            <a:r>
              <a:rPr lang="en-US" altLang="ja-JP" sz="22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~10</a:t>
            </a:r>
            <a:r>
              <a:rPr lang="en-US" altLang="ja-JP" sz="2200" b="1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8</a:t>
            </a:r>
            <a:r>
              <a:rPr lang="en-US" altLang="ja-JP" sz="22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ions</a:t>
            </a:r>
            <a:r>
              <a:rPr kumimoji="1" lang="en-US" altLang="ja-JP" sz="22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49B7977F-C907-AA49-9364-C5FD381108F7}"/>
              </a:ext>
            </a:extLst>
          </p:cNvPr>
          <p:cNvSpPr txBox="1"/>
          <p:nvPr/>
        </p:nvSpPr>
        <p:spPr>
          <a:xfrm>
            <a:off x="426832" y="6082530"/>
            <a:ext cx="8131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Ions in FRAC </a:t>
            </a:r>
            <a:r>
              <a:rPr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need to</a:t>
            </a:r>
            <a:r>
              <a:rPr kumimoji="1"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be extracted with in 500us</a:t>
            </a:r>
            <a:r>
              <a:rPr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.</a:t>
            </a:r>
            <a:r>
              <a:rPr kumimoji="1"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56D0718A-023A-FB4E-BBC0-AF413E3CB53E}"/>
              </a:ext>
            </a:extLst>
          </p:cNvPr>
          <p:cNvSpPr txBox="1"/>
          <p:nvPr/>
        </p:nvSpPr>
        <p:spPr>
          <a:xfrm>
            <a:off x="633147" y="4711208"/>
            <a:ext cx="1731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Because </a:t>
            </a:r>
            <a:endParaRPr kumimoji="1" lang="en-US" altLang="ja-JP" sz="2200" baseline="300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2BCB3C7B-AF50-4A47-B475-4FFD7DA43496}"/>
              </a:ext>
            </a:extLst>
          </p:cNvPr>
          <p:cNvSpPr txBox="1"/>
          <p:nvPr/>
        </p:nvSpPr>
        <p:spPr>
          <a:xfrm>
            <a:off x="435777" y="1158598"/>
            <a:ext cx="912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dc</a:t>
            </a:r>
            <a:r>
              <a:rPr kumimoji="1"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-to-pulse conversion efficiency  : </a:t>
            </a:r>
            <a:r>
              <a:rPr kumimoji="1" lang="en-US" altLang="ja-JP" sz="2800" b="1" u="sng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100%</a:t>
            </a:r>
            <a:r>
              <a:rPr kumimoji="1"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.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CEED080F-5450-AA4C-964E-BCA709166BE7}"/>
              </a:ext>
            </a:extLst>
          </p:cNvPr>
          <p:cNvSpPr txBox="1"/>
          <p:nvPr/>
        </p:nvSpPr>
        <p:spPr>
          <a:xfrm>
            <a:off x="499872" y="3931778"/>
            <a:ext cx="714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kumimoji="1"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degree of vacuum of FRAC : </a:t>
            </a:r>
            <a:r>
              <a:rPr kumimoji="1" lang="en-US" altLang="ja-JP" sz="2800" b="1" u="sng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~10</a:t>
            </a:r>
            <a:r>
              <a:rPr kumimoji="1" lang="en-US" altLang="ja-JP" sz="2800" b="1" u="sng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-3</a:t>
            </a:r>
            <a:r>
              <a:rPr kumimoji="1" lang="en-US" altLang="ja-JP" sz="2800" b="1" u="sng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Pa</a:t>
            </a:r>
            <a:r>
              <a:rPr kumimoji="1"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. 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265DE34E-2D26-7647-81CE-4E16CCC94998}"/>
              </a:ext>
            </a:extLst>
          </p:cNvPr>
          <p:cNvSpPr txBox="1"/>
          <p:nvPr/>
        </p:nvSpPr>
        <p:spPr>
          <a:xfrm>
            <a:off x="384792" y="2824323"/>
            <a:ext cx="9607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The production rate </a:t>
            </a:r>
            <a:r>
              <a:rPr kumimoji="1"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: </a:t>
            </a:r>
            <a:r>
              <a:rPr kumimoji="1" lang="en-US" altLang="ja-JP" sz="22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10</a:t>
            </a:r>
            <a:r>
              <a:rPr kumimoji="1" lang="en-US" altLang="ja-JP" sz="2200" b="1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5</a:t>
            </a:r>
            <a:r>
              <a:rPr kumimoji="1" lang="en-US" altLang="ja-JP" sz="22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~10</a:t>
            </a:r>
            <a:r>
              <a:rPr kumimoji="1" lang="en-US" altLang="ja-JP" sz="2200" b="1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7</a:t>
            </a:r>
            <a:r>
              <a:rPr kumimoji="1" lang="en-US" altLang="ja-JP" sz="22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ions/s 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6F3BB20-DA27-1A4C-BDDF-FE25A74262B7}"/>
              </a:ext>
            </a:extLst>
          </p:cNvPr>
          <p:cNvSpPr txBox="1"/>
          <p:nvPr/>
        </p:nvSpPr>
        <p:spPr>
          <a:xfrm>
            <a:off x="422479" y="5673227"/>
            <a:ext cx="6888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Ion </a:t>
            </a:r>
            <a:r>
              <a:rPr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capacity needs to be ~10</a:t>
            </a:r>
            <a:r>
              <a:rPr lang="en-US" altLang="ja-JP" sz="2200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8</a:t>
            </a:r>
            <a:r>
              <a:rPr lang="en-US" altLang="ja-JP" sz="2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ions.</a:t>
            </a:r>
            <a:endParaRPr kumimoji="1" lang="en-US" altLang="ja-JP" sz="22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22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Setup</a:t>
            </a:r>
            <a:endParaRPr lang="ja-JP" altLang="en-US" sz="36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6" name="1つの角を切り取り、1つの角を丸めた四角形 35">
            <a:extLst>
              <a:ext uri="{FF2B5EF4-FFF2-40B4-BE49-F238E27FC236}">
                <a16:creationId xmlns:a16="http://schemas.microsoft.com/office/drawing/2014/main" id="{7683C006-E50A-5149-A52B-0144C8DC8091}"/>
              </a:ext>
            </a:extLst>
          </p:cNvPr>
          <p:cNvSpPr/>
          <p:nvPr/>
        </p:nvSpPr>
        <p:spPr>
          <a:xfrm rot="10800000">
            <a:off x="8338457" y="3344"/>
            <a:ext cx="816751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5/17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FCA3139-3C9A-FF40-8CF4-403819765490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572662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3225CD68-75D4-DC44-B4A7-14E7DAC7339B}"/>
              </a:ext>
            </a:extLst>
          </p:cNvPr>
          <p:cNvSpPr txBox="1">
            <a:spLocks/>
          </p:cNvSpPr>
          <p:nvPr/>
        </p:nvSpPr>
        <p:spPr>
          <a:xfrm>
            <a:off x="2793973" y="6164498"/>
            <a:ext cx="826557" cy="44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FC1</a:t>
            </a: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3CD70A4-1230-714F-8DAD-C900A19C2F22}"/>
              </a:ext>
            </a:extLst>
          </p:cNvPr>
          <p:cNvSpPr/>
          <p:nvPr/>
        </p:nvSpPr>
        <p:spPr>
          <a:xfrm rot="5400000">
            <a:off x="1008703" y="5023335"/>
            <a:ext cx="677109" cy="173736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直角三角形 21">
            <a:extLst>
              <a:ext uri="{FF2B5EF4-FFF2-40B4-BE49-F238E27FC236}">
                <a16:creationId xmlns:a16="http://schemas.microsoft.com/office/drawing/2014/main" id="{9024669B-FC5A-C743-B432-6C7BEBA880F3}"/>
              </a:ext>
            </a:extLst>
          </p:cNvPr>
          <p:cNvSpPr/>
          <p:nvPr/>
        </p:nvSpPr>
        <p:spPr>
          <a:xfrm>
            <a:off x="1260388" y="5682154"/>
            <a:ext cx="185857" cy="65836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2A164E61-F6EB-124F-BA61-7411393AAB71}"/>
              </a:ext>
            </a:extLst>
          </p:cNvPr>
          <p:cNvCxnSpPr>
            <a:cxnSpLocks/>
          </p:cNvCxnSpPr>
          <p:nvPr/>
        </p:nvCxnSpPr>
        <p:spPr>
          <a:xfrm>
            <a:off x="2655894" y="5542751"/>
            <a:ext cx="6327468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B84133A-FED0-494D-B504-76468AE7A9C5}"/>
              </a:ext>
            </a:extLst>
          </p:cNvPr>
          <p:cNvCxnSpPr>
            <a:cxnSpLocks/>
          </p:cNvCxnSpPr>
          <p:nvPr/>
        </p:nvCxnSpPr>
        <p:spPr>
          <a:xfrm flipV="1">
            <a:off x="1371599" y="5556586"/>
            <a:ext cx="803190" cy="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506F39B-7151-A640-AC13-2AB3E10F3504}"/>
              </a:ext>
            </a:extLst>
          </p:cNvPr>
          <p:cNvCxnSpPr>
            <a:cxnSpLocks/>
          </p:cNvCxnSpPr>
          <p:nvPr/>
        </p:nvCxnSpPr>
        <p:spPr>
          <a:xfrm>
            <a:off x="2408476" y="5208742"/>
            <a:ext cx="197991" cy="712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5D42195C-0E92-EE4C-8FB2-58A8A0C2EEEA}"/>
              </a:ext>
            </a:extLst>
          </p:cNvPr>
          <p:cNvCxnSpPr>
            <a:cxnSpLocks/>
          </p:cNvCxnSpPr>
          <p:nvPr/>
        </p:nvCxnSpPr>
        <p:spPr>
          <a:xfrm>
            <a:off x="2287049" y="5207383"/>
            <a:ext cx="197991" cy="712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レーム 26">
            <a:extLst>
              <a:ext uri="{FF2B5EF4-FFF2-40B4-BE49-F238E27FC236}">
                <a16:creationId xmlns:a16="http://schemas.microsoft.com/office/drawing/2014/main" id="{5A72071A-074D-9F4A-A35F-5F15BE195202}"/>
              </a:ext>
            </a:extLst>
          </p:cNvPr>
          <p:cNvSpPr/>
          <p:nvPr/>
        </p:nvSpPr>
        <p:spPr>
          <a:xfrm>
            <a:off x="2733330" y="6068783"/>
            <a:ext cx="916544" cy="564072"/>
          </a:xfrm>
          <a:prstGeom prst="frame">
            <a:avLst>
              <a:gd name="adj1" fmla="val 819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上矢印 27">
            <a:extLst>
              <a:ext uri="{FF2B5EF4-FFF2-40B4-BE49-F238E27FC236}">
                <a16:creationId xmlns:a16="http://schemas.microsoft.com/office/drawing/2014/main" id="{00C62FD2-E1E0-3C40-A1AF-43030F4EB4E2}"/>
              </a:ext>
            </a:extLst>
          </p:cNvPr>
          <p:cNvSpPr/>
          <p:nvPr/>
        </p:nvSpPr>
        <p:spPr>
          <a:xfrm>
            <a:off x="2930784" y="5675828"/>
            <a:ext cx="552928" cy="26713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>
            <a:extLst>
              <a:ext uri="{FF2B5EF4-FFF2-40B4-BE49-F238E27FC236}">
                <a16:creationId xmlns:a16="http://schemas.microsoft.com/office/drawing/2014/main" id="{44B9F89F-AA7E-2A44-B6CF-19BA5A5C993F}"/>
              </a:ext>
            </a:extLst>
          </p:cNvPr>
          <p:cNvSpPr/>
          <p:nvPr/>
        </p:nvSpPr>
        <p:spPr>
          <a:xfrm rot="10800000">
            <a:off x="3827972" y="4731590"/>
            <a:ext cx="185857" cy="65836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>
            <a:extLst>
              <a:ext uri="{FF2B5EF4-FFF2-40B4-BE49-F238E27FC236}">
                <a16:creationId xmlns:a16="http://schemas.microsoft.com/office/drawing/2014/main" id="{50A0D664-724F-114D-A3CA-11C546A92804}"/>
              </a:ext>
            </a:extLst>
          </p:cNvPr>
          <p:cNvSpPr/>
          <p:nvPr/>
        </p:nvSpPr>
        <p:spPr>
          <a:xfrm rot="16200000">
            <a:off x="3594706" y="5925960"/>
            <a:ext cx="677109" cy="173736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レーム 30">
            <a:extLst>
              <a:ext uri="{FF2B5EF4-FFF2-40B4-BE49-F238E27FC236}">
                <a16:creationId xmlns:a16="http://schemas.microsoft.com/office/drawing/2014/main" id="{BB09C4B7-DCA6-F145-875D-3DAFA3D968D9}"/>
              </a:ext>
            </a:extLst>
          </p:cNvPr>
          <p:cNvSpPr/>
          <p:nvPr/>
        </p:nvSpPr>
        <p:spPr>
          <a:xfrm>
            <a:off x="4162362" y="5168134"/>
            <a:ext cx="494546" cy="142108"/>
          </a:xfrm>
          <a:prstGeom prst="frame">
            <a:avLst>
              <a:gd name="adj1" fmla="val 13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フレーム 31">
            <a:extLst>
              <a:ext uri="{FF2B5EF4-FFF2-40B4-BE49-F238E27FC236}">
                <a16:creationId xmlns:a16="http://schemas.microsoft.com/office/drawing/2014/main" id="{2B7B5BEA-E58B-2F43-9BF6-096107E4F418}"/>
              </a:ext>
            </a:extLst>
          </p:cNvPr>
          <p:cNvSpPr/>
          <p:nvPr/>
        </p:nvSpPr>
        <p:spPr>
          <a:xfrm>
            <a:off x="4162363" y="5390380"/>
            <a:ext cx="494546" cy="299733"/>
          </a:xfrm>
          <a:prstGeom prst="frame">
            <a:avLst>
              <a:gd name="adj1" fmla="val 13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直角三角形 33">
            <a:extLst>
              <a:ext uri="{FF2B5EF4-FFF2-40B4-BE49-F238E27FC236}">
                <a16:creationId xmlns:a16="http://schemas.microsoft.com/office/drawing/2014/main" id="{03DAE68B-754D-FD48-9E90-1825AC791A24}"/>
              </a:ext>
            </a:extLst>
          </p:cNvPr>
          <p:cNvSpPr/>
          <p:nvPr/>
        </p:nvSpPr>
        <p:spPr>
          <a:xfrm rot="5400000">
            <a:off x="7446142" y="5005204"/>
            <a:ext cx="677109" cy="173736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直角三角形 34">
            <a:extLst>
              <a:ext uri="{FF2B5EF4-FFF2-40B4-BE49-F238E27FC236}">
                <a16:creationId xmlns:a16="http://schemas.microsoft.com/office/drawing/2014/main" id="{423F4857-2AEA-A340-A71B-58B698CD4FDC}"/>
              </a:ext>
            </a:extLst>
          </p:cNvPr>
          <p:cNvSpPr/>
          <p:nvPr/>
        </p:nvSpPr>
        <p:spPr>
          <a:xfrm>
            <a:off x="7689229" y="5731580"/>
            <a:ext cx="185857" cy="65836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上矢印 38">
            <a:extLst>
              <a:ext uri="{FF2B5EF4-FFF2-40B4-BE49-F238E27FC236}">
                <a16:creationId xmlns:a16="http://schemas.microsoft.com/office/drawing/2014/main" id="{377CF66E-1D03-D24D-B330-8634810A6968}"/>
              </a:ext>
            </a:extLst>
          </p:cNvPr>
          <p:cNvSpPr/>
          <p:nvPr/>
        </p:nvSpPr>
        <p:spPr>
          <a:xfrm>
            <a:off x="8332376" y="5651115"/>
            <a:ext cx="552928" cy="26713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コンテンツ プレースホルダー 2">
            <a:extLst>
              <a:ext uri="{FF2B5EF4-FFF2-40B4-BE49-F238E27FC236}">
                <a16:creationId xmlns:a16="http://schemas.microsoft.com/office/drawing/2014/main" id="{8C4F8DB1-231B-9946-9FE7-9346FAC6CF25}"/>
              </a:ext>
            </a:extLst>
          </p:cNvPr>
          <p:cNvSpPr txBox="1">
            <a:spLocks/>
          </p:cNvSpPr>
          <p:nvPr/>
        </p:nvSpPr>
        <p:spPr>
          <a:xfrm>
            <a:off x="8210856" y="6090608"/>
            <a:ext cx="1069069" cy="442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FC2</a:t>
            </a:r>
          </a:p>
        </p:txBody>
      </p:sp>
      <p:sp>
        <p:nvSpPr>
          <p:cNvPr id="42" name="フレーム 41">
            <a:extLst>
              <a:ext uri="{FF2B5EF4-FFF2-40B4-BE49-F238E27FC236}">
                <a16:creationId xmlns:a16="http://schemas.microsoft.com/office/drawing/2014/main" id="{8DAACD12-2464-AE4F-85D9-A5A0F9C58502}"/>
              </a:ext>
            </a:extLst>
          </p:cNvPr>
          <p:cNvSpPr/>
          <p:nvPr/>
        </p:nvSpPr>
        <p:spPr>
          <a:xfrm>
            <a:off x="4162363" y="5755942"/>
            <a:ext cx="494546" cy="142108"/>
          </a:xfrm>
          <a:prstGeom prst="frame">
            <a:avLst>
              <a:gd name="adj1" fmla="val 13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フレーム 42">
            <a:extLst>
              <a:ext uri="{FF2B5EF4-FFF2-40B4-BE49-F238E27FC236}">
                <a16:creationId xmlns:a16="http://schemas.microsoft.com/office/drawing/2014/main" id="{CBACB218-E9AE-984A-8BC8-C4440886D9B1}"/>
              </a:ext>
            </a:extLst>
          </p:cNvPr>
          <p:cNvSpPr/>
          <p:nvPr/>
        </p:nvSpPr>
        <p:spPr>
          <a:xfrm>
            <a:off x="4735992" y="5173693"/>
            <a:ext cx="494546" cy="142108"/>
          </a:xfrm>
          <a:prstGeom prst="frame">
            <a:avLst>
              <a:gd name="adj1" fmla="val 13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フレーム 43">
            <a:extLst>
              <a:ext uri="{FF2B5EF4-FFF2-40B4-BE49-F238E27FC236}">
                <a16:creationId xmlns:a16="http://schemas.microsoft.com/office/drawing/2014/main" id="{12C0925E-1FFB-AE48-AFF5-98149DC7B0CF}"/>
              </a:ext>
            </a:extLst>
          </p:cNvPr>
          <p:cNvSpPr/>
          <p:nvPr/>
        </p:nvSpPr>
        <p:spPr>
          <a:xfrm>
            <a:off x="4735993" y="5755941"/>
            <a:ext cx="494546" cy="142108"/>
          </a:xfrm>
          <a:prstGeom prst="frame">
            <a:avLst>
              <a:gd name="adj1" fmla="val 13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フレーム 44">
            <a:extLst>
              <a:ext uri="{FF2B5EF4-FFF2-40B4-BE49-F238E27FC236}">
                <a16:creationId xmlns:a16="http://schemas.microsoft.com/office/drawing/2014/main" id="{9935B4CB-D6F7-2F4D-A918-46B49FADAA95}"/>
              </a:ext>
            </a:extLst>
          </p:cNvPr>
          <p:cNvSpPr/>
          <p:nvPr/>
        </p:nvSpPr>
        <p:spPr>
          <a:xfrm>
            <a:off x="5309622" y="5173692"/>
            <a:ext cx="494546" cy="142108"/>
          </a:xfrm>
          <a:prstGeom prst="frame">
            <a:avLst>
              <a:gd name="adj1" fmla="val 13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フレーム 45">
            <a:extLst>
              <a:ext uri="{FF2B5EF4-FFF2-40B4-BE49-F238E27FC236}">
                <a16:creationId xmlns:a16="http://schemas.microsoft.com/office/drawing/2014/main" id="{C7969852-4AF7-D147-B245-F7FF27957F41}"/>
              </a:ext>
            </a:extLst>
          </p:cNvPr>
          <p:cNvSpPr/>
          <p:nvPr/>
        </p:nvSpPr>
        <p:spPr>
          <a:xfrm>
            <a:off x="5309622" y="5755941"/>
            <a:ext cx="494546" cy="142108"/>
          </a:xfrm>
          <a:prstGeom prst="frame">
            <a:avLst>
              <a:gd name="adj1" fmla="val 13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フレーム 46">
            <a:extLst>
              <a:ext uri="{FF2B5EF4-FFF2-40B4-BE49-F238E27FC236}">
                <a16:creationId xmlns:a16="http://schemas.microsoft.com/office/drawing/2014/main" id="{D90A14D1-688F-9D4A-879E-AE5CC2DBBD73}"/>
              </a:ext>
            </a:extLst>
          </p:cNvPr>
          <p:cNvSpPr/>
          <p:nvPr/>
        </p:nvSpPr>
        <p:spPr>
          <a:xfrm>
            <a:off x="5883252" y="5173691"/>
            <a:ext cx="494546" cy="142108"/>
          </a:xfrm>
          <a:prstGeom prst="frame">
            <a:avLst>
              <a:gd name="adj1" fmla="val 13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フレーム 47">
            <a:extLst>
              <a:ext uri="{FF2B5EF4-FFF2-40B4-BE49-F238E27FC236}">
                <a16:creationId xmlns:a16="http://schemas.microsoft.com/office/drawing/2014/main" id="{A54E330B-08FD-5F4A-B2C0-2D3BFA5B77C3}"/>
              </a:ext>
            </a:extLst>
          </p:cNvPr>
          <p:cNvSpPr/>
          <p:nvPr/>
        </p:nvSpPr>
        <p:spPr>
          <a:xfrm>
            <a:off x="5883253" y="5755940"/>
            <a:ext cx="494546" cy="142108"/>
          </a:xfrm>
          <a:prstGeom prst="frame">
            <a:avLst>
              <a:gd name="adj1" fmla="val 13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フレーム 48">
            <a:extLst>
              <a:ext uri="{FF2B5EF4-FFF2-40B4-BE49-F238E27FC236}">
                <a16:creationId xmlns:a16="http://schemas.microsoft.com/office/drawing/2014/main" id="{EBA5215A-A3C9-2F4D-AE52-454FD835C4EF}"/>
              </a:ext>
            </a:extLst>
          </p:cNvPr>
          <p:cNvSpPr/>
          <p:nvPr/>
        </p:nvSpPr>
        <p:spPr>
          <a:xfrm>
            <a:off x="6459315" y="5173690"/>
            <a:ext cx="494546" cy="142108"/>
          </a:xfrm>
          <a:prstGeom prst="frame">
            <a:avLst>
              <a:gd name="adj1" fmla="val 13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フレーム 49">
            <a:extLst>
              <a:ext uri="{FF2B5EF4-FFF2-40B4-BE49-F238E27FC236}">
                <a16:creationId xmlns:a16="http://schemas.microsoft.com/office/drawing/2014/main" id="{9F1BAA88-2202-1845-892E-8E60727C77AF}"/>
              </a:ext>
            </a:extLst>
          </p:cNvPr>
          <p:cNvSpPr/>
          <p:nvPr/>
        </p:nvSpPr>
        <p:spPr>
          <a:xfrm>
            <a:off x="6456882" y="5755894"/>
            <a:ext cx="494546" cy="142108"/>
          </a:xfrm>
          <a:prstGeom prst="frame">
            <a:avLst>
              <a:gd name="adj1" fmla="val 13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フレーム 50">
            <a:extLst>
              <a:ext uri="{FF2B5EF4-FFF2-40B4-BE49-F238E27FC236}">
                <a16:creationId xmlns:a16="http://schemas.microsoft.com/office/drawing/2014/main" id="{AC3A5684-3868-F340-8065-155A6BA6BF72}"/>
              </a:ext>
            </a:extLst>
          </p:cNvPr>
          <p:cNvSpPr/>
          <p:nvPr/>
        </p:nvSpPr>
        <p:spPr>
          <a:xfrm>
            <a:off x="7030711" y="5173689"/>
            <a:ext cx="494546" cy="142108"/>
          </a:xfrm>
          <a:prstGeom prst="frame">
            <a:avLst>
              <a:gd name="adj1" fmla="val 13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" name="フレーム 51">
            <a:extLst>
              <a:ext uri="{FF2B5EF4-FFF2-40B4-BE49-F238E27FC236}">
                <a16:creationId xmlns:a16="http://schemas.microsoft.com/office/drawing/2014/main" id="{B69EEAC7-4AEC-EF4B-8374-3FFB83D3AA90}"/>
              </a:ext>
            </a:extLst>
          </p:cNvPr>
          <p:cNvSpPr/>
          <p:nvPr/>
        </p:nvSpPr>
        <p:spPr>
          <a:xfrm>
            <a:off x="7030712" y="5763053"/>
            <a:ext cx="494546" cy="142108"/>
          </a:xfrm>
          <a:prstGeom prst="frame">
            <a:avLst>
              <a:gd name="adj1" fmla="val 13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3" name="フレーム 52">
            <a:extLst>
              <a:ext uri="{FF2B5EF4-FFF2-40B4-BE49-F238E27FC236}">
                <a16:creationId xmlns:a16="http://schemas.microsoft.com/office/drawing/2014/main" id="{D940C179-F590-A84F-ADEE-7215193E02F5}"/>
              </a:ext>
            </a:extLst>
          </p:cNvPr>
          <p:cNvSpPr/>
          <p:nvPr/>
        </p:nvSpPr>
        <p:spPr>
          <a:xfrm>
            <a:off x="4736833" y="5387145"/>
            <a:ext cx="494546" cy="299733"/>
          </a:xfrm>
          <a:prstGeom prst="frame">
            <a:avLst>
              <a:gd name="adj1" fmla="val 13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4" name="フレーム 53">
            <a:extLst>
              <a:ext uri="{FF2B5EF4-FFF2-40B4-BE49-F238E27FC236}">
                <a16:creationId xmlns:a16="http://schemas.microsoft.com/office/drawing/2014/main" id="{A43FB245-7C90-E844-A6EF-754AD65BDDE3}"/>
              </a:ext>
            </a:extLst>
          </p:cNvPr>
          <p:cNvSpPr/>
          <p:nvPr/>
        </p:nvSpPr>
        <p:spPr>
          <a:xfrm>
            <a:off x="5311303" y="5387145"/>
            <a:ext cx="494546" cy="299733"/>
          </a:xfrm>
          <a:prstGeom prst="frame">
            <a:avLst>
              <a:gd name="adj1" fmla="val 13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フレーム 54">
            <a:extLst>
              <a:ext uri="{FF2B5EF4-FFF2-40B4-BE49-F238E27FC236}">
                <a16:creationId xmlns:a16="http://schemas.microsoft.com/office/drawing/2014/main" id="{6293D92E-0109-9848-9C01-8E611A1248C9}"/>
              </a:ext>
            </a:extLst>
          </p:cNvPr>
          <p:cNvSpPr/>
          <p:nvPr/>
        </p:nvSpPr>
        <p:spPr>
          <a:xfrm>
            <a:off x="5885773" y="5387145"/>
            <a:ext cx="494546" cy="299733"/>
          </a:xfrm>
          <a:prstGeom prst="frame">
            <a:avLst>
              <a:gd name="adj1" fmla="val 13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6" name="フレーム 55">
            <a:extLst>
              <a:ext uri="{FF2B5EF4-FFF2-40B4-BE49-F238E27FC236}">
                <a16:creationId xmlns:a16="http://schemas.microsoft.com/office/drawing/2014/main" id="{F6F17020-E6DF-A94E-9C22-C5FACEDCFD00}"/>
              </a:ext>
            </a:extLst>
          </p:cNvPr>
          <p:cNvSpPr/>
          <p:nvPr/>
        </p:nvSpPr>
        <p:spPr>
          <a:xfrm>
            <a:off x="6456881" y="5387145"/>
            <a:ext cx="494546" cy="299733"/>
          </a:xfrm>
          <a:prstGeom prst="frame">
            <a:avLst>
              <a:gd name="adj1" fmla="val 13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フレーム 56">
            <a:extLst>
              <a:ext uri="{FF2B5EF4-FFF2-40B4-BE49-F238E27FC236}">
                <a16:creationId xmlns:a16="http://schemas.microsoft.com/office/drawing/2014/main" id="{AA95FBB6-6032-AC4A-AC6E-6C3DD3DB6B5F}"/>
              </a:ext>
            </a:extLst>
          </p:cNvPr>
          <p:cNvSpPr/>
          <p:nvPr/>
        </p:nvSpPr>
        <p:spPr>
          <a:xfrm>
            <a:off x="7030712" y="5387371"/>
            <a:ext cx="494546" cy="299733"/>
          </a:xfrm>
          <a:prstGeom prst="frame">
            <a:avLst>
              <a:gd name="adj1" fmla="val 13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コンテンツ プレースホルダー 2">
            <a:extLst>
              <a:ext uri="{FF2B5EF4-FFF2-40B4-BE49-F238E27FC236}">
                <a16:creationId xmlns:a16="http://schemas.microsoft.com/office/drawing/2014/main" id="{B2A264B0-9166-F344-BB8C-67314AA98E0A}"/>
              </a:ext>
            </a:extLst>
          </p:cNvPr>
          <p:cNvSpPr txBox="1">
            <a:spLocks/>
          </p:cNvSpPr>
          <p:nvPr/>
        </p:nvSpPr>
        <p:spPr>
          <a:xfrm>
            <a:off x="177272" y="4834368"/>
            <a:ext cx="1144902" cy="438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ERIS</a:t>
            </a:r>
          </a:p>
        </p:txBody>
      </p:sp>
      <p:sp>
        <p:nvSpPr>
          <p:cNvPr id="59" name="コンテンツ プレースホルダー 2">
            <a:extLst>
              <a:ext uri="{FF2B5EF4-FFF2-40B4-BE49-F238E27FC236}">
                <a16:creationId xmlns:a16="http://schemas.microsoft.com/office/drawing/2014/main" id="{93C08F66-18B1-0F46-A0BC-E4072CD1B092}"/>
              </a:ext>
            </a:extLst>
          </p:cNvPr>
          <p:cNvSpPr txBox="1">
            <a:spLocks/>
          </p:cNvSpPr>
          <p:nvPr/>
        </p:nvSpPr>
        <p:spPr>
          <a:xfrm>
            <a:off x="1013486" y="4166169"/>
            <a:ext cx="1408176" cy="64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/>
              <a:t>grid</a:t>
            </a:r>
          </a:p>
        </p:txBody>
      </p:sp>
      <p:sp>
        <p:nvSpPr>
          <p:cNvPr id="60" name="コンテンツ プレースホルダー 2">
            <a:extLst>
              <a:ext uri="{FF2B5EF4-FFF2-40B4-BE49-F238E27FC236}">
                <a16:creationId xmlns:a16="http://schemas.microsoft.com/office/drawing/2014/main" id="{38B2FC44-CDCA-7846-A5D0-341B6515C6C3}"/>
              </a:ext>
            </a:extLst>
          </p:cNvPr>
          <p:cNvSpPr txBox="1">
            <a:spLocks/>
          </p:cNvSpPr>
          <p:nvPr/>
        </p:nvSpPr>
        <p:spPr>
          <a:xfrm>
            <a:off x="3430991" y="4157813"/>
            <a:ext cx="1165715" cy="44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Barr1</a:t>
            </a:r>
          </a:p>
        </p:txBody>
      </p:sp>
      <p:sp>
        <p:nvSpPr>
          <p:cNvPr id="61" name="コンテンツ プレースホルダー 2">
            <a:extLst>
              <a:ext uri="{FF2B5EF4-FFF2-40B4-BE49-F238E27FC236}">
                <a16:creationId xmlns:a16="http://schemas.microsoft.com/office/drawing/2014/main" id="{ED63F3E7-79A6-A743-93A3-80C5F55FFE67}"/>
              </a:ext>
            </a:extLst>
          </p:cNvPr>
          <p:cNvSpPr txBox="1">
            <a:spLocks/>
          </p:cNvSpPr>
          <p:nvPr/>
        </p:nvSpPr>
        <p:spPr>
          <a:xfrm>
            <a:off x="7232651" y="4193822"/>
            <a:ext cx="1408176" cy="64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Barr2</a:t>
            </a:r>
          </a:p>
        </p:txBody>
      </p:sp>
      <p:sp>
        <p:nvSpPr>
          <p:cNvPr id="62" name="コンテンツ プレースホルダー 2">
            <a:extLst>
              <a:ext uri="{FF2B5EF4-FFF2-40B4-BE49-F238E27FC236}">
                <a16:creationId xmlns:a16="http://schemas.microsoft.com/office/drawing/2014/main" id="{B9F693FA-6AFC-994F-9B64-0B47D12FCFA8}"/>
              </a:ext>
            </a:extLst>
          </p:cNvPr>
          <p:cNvSpPr txBox="1">
            <a:spLocks/>
          </p:cNvSpPr>
          <p:nvPr/>
        </p:nvSpPr>
        <p:spPr>
          <a:xfrm>
            <a:off x="5347611" y="4638341"/>
            <a:ext cx="1408176" cy="64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</a:t>
            </a:r>
          </a:p>
        </p:txBody>
      </p:sp>
      <p:sp>
        <p:nvSpPr>
          <p:cNvPr id="63" name="フレーム 62">
            <a:extLst>
              <a:ext uri="{FF2B5EF4-FFF2-40B4-BE49-F238E27FC236}">
                <a16:creationId xmlns:a16="http://schemas.microsoft.com/office/drawing/2014/main" id="{2258AF8C-A54D-6C4F-8F39-6858833E0E26}"/>
              </a:ext>
            </a:extLst>
          </p:cNvPr>
          <p:cNvSpPr/>
          <p:nvPr/>
        </p:nvSpPr>
        <p:spPr>
          <a:xfrm>
            <a:off x="8128602" y="6011118"/>
            <a:ext cx="916544" cy="564072"/>
          </a:xfrm>
          <a:prstGeom prst="frame">
            <a:avLst>
              <a:gd name="adj1" fmla="val 819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4" name="コンテンツ プレースホルダー 2">
            <a:extLst>
              <a:ext uri="{FF2B5EF4-FFF2-40B4-BE49-F238E27FC236}">
                <a16:creationId xmlns:a16="http://schemas.microsoft.com/office/drawing/2014/main" id="{C41FADD0-70EC-A74D-BC7C-9B25E9F1BA17}"/>
              </a:ext>
            </a:extLst>
          </p:cNvPr>
          <p:cNvSpPr txBox="1">
            <a:spLocks/>
          </p:cNvSpPr>
          <p:nvPr/>
        </p:nvSpPr>
        <p:spPr>
          <a:xfrm>
            <a:off x="4548539" y="6014060"/>
            <a:ext cx="2828444" cy="64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Segmented RFQ</a:t>
            </a:r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47750E05-575E-9048-A257-1C7128F2E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36" r="6807" b="8307"/>
          <a:stretch/>
        </p:blipFill>
        <p:spPr>
          <a:xfrm>
            <a:off x="950996" y="951574"/>
            <a:ext cx="3225587" cy="2602595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052A2CB-3F88-DA4E-A8EE-7BD85BBE6D71}"/>
              </a:ext>
            </a:extLst>
          </p:cNvPr>
          <p:cNvSpPr txBox="1"/>
          <p:nvPr/>
        </p:nvSpPr>
        <p:spPr>
          <a:xfrm>
            <a:off x="4719622" y="1391013"/>
            <a:ext cx="41379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itchFamily="2" charset="2"/>
              <a:buChar char="n"/>
            </a:pPr>
            <a:r>
              <a:rPr lang="en-US" altLang="ja-JP" sz="21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Length          </a:t>
            </a:r>
            <a:r>
              <a:rPr lang="en-US" altLang="ja-JP" sz="2100" baseline="-25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</a:t>
            </a:r>
            <a:r>
              <a:rPr lang="en-US" altLang="ja-JP" sz="21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:  0.9m</a:t>
            </a:r>
          </a:p>
          <a:p>
            <a:pPr marL="257175" indent="-257175">
              <a:buFont typeface="Wingdings" pitchFamily="2" charset="2"/>
              <a:buChar char="n"/>
            </a:pPr>
            <a:r>
              <a:rPr lang="en-US" altLang="ja-JP" sz="21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Bore radius   </a:t>
            </a:r>
            <a:r>
              <a:rPr lang="en-US" altLang="ja-JP" sz="2100" baseline="-25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</a:t>
            </a:r>
            <a:r>
              <a:rPr lang="en-US" altLang="ja-JP" sz="21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: 8 mm</a:t>
            </a:r>
          </a:p>
          <a:p>
            <a:pPr marL="257175" indent="-257175">
              <a:buFont typeface="Wingdings" pitchFamily="2" charset="2"/>
              <a:buChar char="n"/>
            </a:pPr>
            <a:r>
              <a:rPr lang="en-US" altLang="ja-JP" sz="21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RF amplitude</a:t>
            </a:r>
            <a:r>
              <a:rPr lang="en-US" altLang="ja-JP" sz="2100" baseline="-25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 </a:t>
            </a:r>
            <a:r>
              <a:rPr lang="en-US" altLang="ja-JP" sz="21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: 500 V </a:t>
            </a:r>
          </a:p>
          <a:p>
            <a:pPr marL="257175" indent="-257175">
              <a:buFont typeface="Wingdings" pitchFamily="2" charset="2"/>
              <a:buChar char="n"/>
            </a:pPr>
            <a:r>
              <a:rPr lang="en-US" altLang="ja-JP" sz="21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RF frequency</a:t>
            </a:r>
            <a:r>
              <a:rPr lang="en-US" altLang="ja-JP" sz="2100" baseline="-25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</a:t>
            </a:r>
            <a:r>
              <a:rPr lang="en-US" altLang="ja-JP" sz="21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: 1.5 MHz</a:t>
            </a:r>
          </a:p>
          <a:p>
            <a:pPr marL="257175" indent="-257175">
              <a:buFont typeface="Wingdings" pitchFamily="2" charset="2"/>
              <a:buChar char="n"/>
            </a:pPr>
            <a:r>
              <a:rPr lang="en-US" altLang="ja-JP" sz="21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Buffer gas     : </a:t>
            </a:r>
            <a:r>
              <a:rPr lang="en-US" altLang="ja-JP" sz="21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Xe</a:t>
            </a:r>
            <a:r>
              <a:rPr lang="en-US" altLang="ja-JP" sz="21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, ~10</a:t>
            </a:r>
            <a:r>
              <a:rPr lang="en-US" altLang="ja-JP" sz="2100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-3 </a:t>
            </a:r>
            <a:r>
              <a:rPr lang="en-US" altLang="ja-JP" sz="21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Pa </a:t>
            </a:r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114328C5-54AC-454E-B419-F97A3B3521C9}"/>
              </a:ext>
            </a:extLst>
          </p:cNvPr>
          <p:cNvCxnSpPr>
            <a:cxnSpLocks/>
          </p:cNvCxnSpPr>
          <p:nvPr/>
        </p:nvCxnSpPr>
        <p:spPr>
          <a:xfrm flipV="1">
            <a:off x="241464" y="5281474"/>
            <a:ext cx="803190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F9E769D3-FA08-334C-B99C-C4F9155C7FCF}"/>
              </a:ext>
            </a:extLst>
          </p:cNvPr>
          <p:cNvCxnSpPr>
            <a:cxnSpLocks/>
          </p:cNvCxnSpPr>
          <p:nvPr/>
        </p:nvCxnSpPr>
        <p:spPr>
          <a:xfrm flipV="1">
            <a:off x="227611" y="5813885"/>
            <a:ext cx="803190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B5826042-F81F-FD4C-BD10-7C4A5DFF55F0}"/>
              </a:ext>
            </a:extLst>
          </p:cNvPr>
          <p:cNvCxnSpPr>
            <a:cxnSpLocks/>
          </p:cNvCxnSpPr>
          <p:nvPr/>
        </p:nvCxnSpPr>
        <p:spPr>
          <a:xfrm>
            <a:off x="225631" y="5279928"/>
            <a:ext cx="0" cy="522514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C0D5A076-09D0-3848-8F6E-3906DC1086B2}"/>
              </a:ext>
            </a:extLst>
          </p:cNvPr>
          <p:cNvCxnSpPr>
            <a:cxnSpLocks/>
          </p:cNvCxnSpPr>
          <p:nvPr/>
        </p:nvCxnSpPr>
        <p:spPr>
          <a:xfrm flipV="1">
            <a:off x="1045029" y="5268054"/>
            <a:ext cx="0" cy="130628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07EB0A3A-214C-4148-8D62-8B927329C748}"/>
              </a:ext>
            </a:extLst>
          </p:cNvPr>
          <p:cNvCxnSpPr>
            <a:cxnSpLocks/>
          </p:cNvCxnSpPr>
          <p:nvPr/>
        </p:nvCxnSpPr>
        <p:spPr>
          <a:xfrm flipV="1">
            <a:off x="1043051" y="5681710"/>
            <a:ext cx="0" cy="130628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57872318-B5F0-8C43-BDDC-92504C92282A}"/>
              </a:ext>
            </a:extLst>
          </p:cNvPr>
          <p:cNvSpPr txBox="1"/>
          <p:nvPr/>
        </p:nvSpPr>
        <p:spPr>
          <a:xfrm>
            <a:off x="1336342" y="3579477"/>
            <a:ext cx="29796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end view of FRAC</a:t>
            </a:r>
          </a:p>
        </p:txBody>
      </p:sp>
    </p:spTree>
    <p:extLst>
      <p:ext uri="{BB962C8B-B14F-4D97-AF65-F5344CB8AC3E}">
        <p14:creationId xmlns:p14="http://schemas.microsoft.com/office/powerpoint/2010/main" val="262194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2-step bunching method</a:t>
            </a:r>
            <a:endParaRPr lang="ja-JP" altLang="en-US" sz="36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6" name="1つの角を切り取り、1つの角を丸めた四角形 35">
            <a:extLst>
              <a:ext uri="{FF2B5EF4-FFF2-40B4-BE49-F238E27FC236}">
                <a16:creationId xmlns:a16="http://schemas.microsoft.com/office/drawing/2014/main" id="{7683C006-E50A-5149-A52B-0144C8DC8091}"/>
              </a:ext>
            </a:extLst>
          </p:cNvPr>
          <p:cNvSpPr/>
          <p:nvPr/>
        </p:nvSpPr>
        <p:spPr>
          <a:xfrm rot="10800000">
            <a:off x="8338457" y="3344"/>
            <a:ext cx="816751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6/17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FCA3139-3C9A-FF40-8CF4-403819765490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572662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2DA053E-687C-C34E-A93D-6064BE1AEB75}"/>
              </a:ext>
            </a:extLst>
          </p:cNvPr>
          <p:cNvSpPr txBox="1"/>
          <p:nvPr/>
        </p:nvSpPr>
        <p:spPr>
          <a:xfrm>
            <a:off x="637349" y="1068886"/>
            <a:ext cx="7868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Ion c</a:t>
            </a:r>
            <a:r>
              <a:rPr kumimoji="1"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ooling by buffer gas of </a:t>
            </a:r>
            <a:r>
              <a:rPr kumimoji="1" lang="en-US" altLang="ja-JP" sz="2800" b="1" u="sng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~10</a:t>
            </a:r>
            <a:r>
              <a:rPr kumimoji="1" lang="en-US" altLang="ja-JP" sz="2800" b="1" u="sng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-3 </a:t>
            </a:r>
            <a:r>
              <a:rPr kumimoji="1" lang="en-US" altLang="ja-JP" sz="2800" b="1" u="sng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Pa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D1AEF35-446F-7045-A80C-1A1419FE442F}"/>
              </a:ext>
            </a:extLst>
          </p:cNvPr>
          <p:cNvSpPr txBox="1"/>
          <p:nvPr/>
        </p:nvSpPr>
        <p:spPr>
          <a:xfrm>
            <a:off x="2214178" y="2402388"/>
            <a:ext cx="471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Long cooling time</a:t>
            </a:r>
            <a:endParaRPr kumimoji="1" lang="en-US" altLang="ja-JP" sz="2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30A468-9989-8941-9887-625E7E7D1EF1}"/>
              </a:ext>
            </a:extLst>
          </p:cNvPr>
          <p:cNvSpPr txBox="1"/>
          <p:nvPr/>
        </p:nvSpPr>
        <p:spPr>
          <a:xfrm>
            <a:off x="1218379" y="3771678"/>
            <a:ext cx="6776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DC </a:t>
            </a:r>
            <a:r>
              <a:rPr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beam can not be stacked </a:t>
            </a:r>
            <a:endParaRPr kumimoji="1" lang="en-US" altLang="ja-JP" sz="2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46DBA36-276C-0342-BA8B-A59C513AA0FD}"/>
              </a:ext>
            </a:extLst>
          </p:cNvPr>
          <p:cNvSpPr txBox="1"/>
          <p:nvPr/>
        </p:nvSpPr>
        <p:spPr>
          <a:xfrm>
            <a:off x="877855" y="5366789"/>
            <a:ext cx="7558404" cy="707886"/>
          </a:xfrm>
          <a:prstGeom prst="rect">
            <a:avLst/>
          </a:prstGeom>
          <a:solidFill>
            <a:srgbClr val="FFD4EB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2-step bunching method</a:t>
            </a:r>
          </a:p>
        </p:txBody>
      </p:sp>
      <p:sp>
        <p:nvSpPr>
          <p:cNvPr id="22" name="下矢印 21">
            <a:extLst>
              <a:ext uri="{FF2B5EF4-FFF2-40B4-BE49-F238E27FC236}">
                <a16:creationId xmlns:a16="http://schemas.microsoft.com/office/drawing/2014/main" id="{FBFA2392-3D81-8442-A63F-A91CFA2E309D}"/>
              </a:ext>
            </a:extLst>
          </p:cNvPr>
          <p:cNvSpPr/>
          <p:nvPr/>
        </p:nvSpPr>
        <p:spPr>
          <a:xfrm>
            <a:off x="4012133" y="1840630"/>
            <a:ext cx="1119410" cy="535023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下矢印 22">
            <a:extLst>
              <a:ext uri="{FF2B5EF4-FFF2-40B4-BE49-F238E27FC236}">
                <a16:creationId xmlns:a16="http://schemas.microsoft.com/office/drawing/2014/main" id="{200A16CC-AF9D-D846-8A70-9068FF57FCE1}"/>
              </a:ext>
            </a:extLst>
          </p:cNvPr>
          <p:cNvSpPr/>
          <p:nvPr/>
        </p:nvSpPr>
        <p:spPr>
          <a:xfrm>
            <a:off x="4012133" y="3103683"/>
            <a:ext cx="1119410" cy="535023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>
            <a:extLst>
              <a:ext uri="{FF2B5EF4-FFF2-40B4-BE49-F238E27FC236}">
                <a16:creationId xmlns:a16="http://schemas.microsoft.com/office/drawing/2014/main" id="{A1585DB8-F5CB-3D4A-B2C9-0A512DD7AE42}"/>
              </a:ext>
            </a:extLst>
          </p:cNvPr>
          <p:cNvSpPr/>
          <p:nvPr/>
        </p:nvSpPr>
        <p:spPr>
          <a:xfrm>
            <a:off x="4012133" y="4447818"/>
            <a:ext cx="1119410" cy="535023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99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6431-2E00-064F-A777-856B9D4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"/>
            <a:ext cx="8687122" cy="939484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2-step bunching method</a:t>
            </a:r>
            <a:endParaRPr lang="ja-JP" altLang="en-US" sz="36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7FB4972-CD3B-184C-8FCD-8F4EECB3C62A}"/>
              </a:ext>
            </a:extLst>
          </p:cNvPr>
          <p:cNvSpPr/>
          <p:nvPr/>
        </p:nvSpPr>
        <p:spPr>
          <a:xfrm>
            <a:off x="0" y="-2394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6" name="1つの角を切り取り、1つの角を丸めた四角形 35">
            <a:extLst>
              <a:ext uri="{FF2B5EF4-FFF2-40B4-BE49-F238E27FC236}">
                <a16:creationId xmlns:a16="http://schemas.microsoft.com/office/drawing/2014/main" id="{7683C006-E50A-5149-A52B-0144C8DC8091}"/>
              </a:ext>
            </a:extLst>
          </p:cNvPr>
          <p:cNvSpPr/>
          <p:nvPr/>
        </p:nvSpPr>
        <p:spPr>
          <a:xfrm rot="10800000">
            <a:off x="8338457" y="3344"/>
            <a:ext cx="816751" cy="816916"/>
          </a:xfrm>
          <a:prstGeom prst="snipRoundRect">
            <a:avLst>
              <a:gd name="adj1" fmla="val 3032"/>
              <a:gd name="adj2" fmla="val 39881"/>
            </a:avLst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844E412-DE6B-CB49-A193-15132FEBDEA1}"/>
              </a:ext>
            </a:extLst>
          </p:cNvPr>
          <p:cNvSpPr txBox="1"/>
          <p:nvPr/>
        </p:nvSpPr>
        <p:spPr>
          <a:xfrm>
            <a:off x="8373882" y="164741"/>
            <a:ext cx="103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7/17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FCA3139-3C9A-FF40-8CF4-403819765490}"/>
              </a:ext>
            </a:extLst>
          </p:cNvPr>
          <p:cNvCxnSpPr>
            <a:cxnSpLocks/>
          </p:cNvCxnSpPr>
          <p:nvPr/>
        </p:nvCxnSpPr>
        <p:spPr>
          <a:xfrm>
            <a:off x="-162" y="816868"/>
            <a:ext cx="8572662" cy="0"/>
          </a:xfrm>
          <a:prstGeom prst="line">
            <a:avLst/>
          </a:prstGeom>
          <a:ln w="508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0BAD42-BC59-F545-A141-872818D779AA}"/>
              </a:ext>
            </a:extLst>
          </p:cNvPr>
          <p:cNvSpPr/>
          <p:nvPr/>
        </p:nvSpPr>
        <p:spPr>
          <a:xfrm>
            <a:off x="-162" y="6747987"/>
            <a:ext cx="9144000" cy="11001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DECB3B3-80C6-3C46-B39E-A0524E042ADD}"/>
              </a:ext>
            </a:extLst>
          </p:cNvPr>
          <p:cNvSpPr txBox="1"/>
          <p:nvPr/>
        </p:nvSpPr>
        <p:spPr>
          <a:xfrm>
            <a:off x="1187356" y="983954"/>
            <a:ext cx="6768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If the DC beam is injected… </a:t>
            </a:r>
            <a:endParaRPr kumimoji="1" lang="en-US" altLang="ja-JP" sz="2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58" name="角丸四角形 57">
            <a:extLst>
              <a:ext uri="{FF2B5EF4-FFF2-40B4-BE49-F238E27FC236}">
                <a16:creationId xmlns:a16="http://schemas.microsoft.com/office/drawing/2014/main" id="{9936F804-A3C9-DD47-9AB0-9A3CD4DFBE58}"/>
              </a:ext>
            </a:extLst>
          </p:cNvPr>
          <p:cNvSpPr/>
          <p:nvPr/>
        </p:nvSpPr>
        <p:spPr>
          <a:xfrm>
            <a:off x="4673230" y="1891882"/>
            <a:ext cx="2648293" cy="382853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1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D23135F1-C9EB-E44B-A7C7-6AF5BFC71D8C}"/>
              </a:ext>
            </a:extLst>
          </p:cNvPr>
          <p:cNvCxnSpPr>
            <a:cxnSpLocks/>
          </p:cNvCxnSpPr>
          <p:nvPr/>
        </p:nvCxnSpPr>
        <p:spPr>
          <a:xfrm>
            <a:off x="2612135" y="5675209"/>
            <a:ext cx="1905725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8A24E426-379D-4641-9FD2-E44AB9E2A94D}"/>
              </a:ext>
            </a:extLst>
          </p:cNvPr>
          <p:cNvCxnSpPr>
            <a:cxnSpLocks/>
            <a:endCxn id="58" idx="1"/>
          </p:cNvCxnSpPr>
          <p:nvPr/>
        </p:nvCxnSpPr>
        <p:spPr>
          <a:xfrm flipV="1">
            <a:off x="4523364" y="3806150"/>
            <a:ext cx="149866" cy="1910734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D5A4E5A3-82DD-F54E-9984-E3BAE9348ED4}"/>
              </a:ext>
            </a:extLst>
          </p:cNvPr>
          <p:cNvCxnSpPr>
            <a:cxnSpLocks/>
          </p:cNvCxnSpPr>
          <p:nvPr/>
        </p:nvCxnSpPr>
        <p:spPr>
          <a:xfrm>
            <a:off x="7229577" y="3151775"/>
            <a:ext cx="272096" cy="2565097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34654968-9468-4B4F-B354-D819A5E5F577}"/>
              </a:ext>
            </a:extLst>
          </p:cNvPr>
          <p:cNvCxnSpPr>
            <a:cxnSpLocks/>
          </p:cNvCxnSpPr>
          <p:nvPr/>
        </p:nvCxnSpPr>
        <p:spPr>
          <a:xfrm>
            <a:off x="7462157" y="5675209"/>
            <a:ext cx="816446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245A5754-8D0D-4248-BCE8-62904289F2D5}"/>
              </a:ext>
            </a:extLst>
          </p:cNvPr>
          <p:cNvCxnSpPr>
            <a:cxnSpLocks/>
          </p:cNvCxnSpPr>
          <p:nvPr/>
        </p:nvCxnSpPr>
        <p:spPr>
          <a:xfrm flipV="1">
            <a:off x="1525744" y="2636790"/>
            <a:ext cx="0" cy="308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53DCA72A-E927-894F-BD82-9DEF678082E5}"/>
              </a:ext>
            </a:extLst>
          </p:cNvPr>
          <p:cNvCxnSpPr>
            <a:cxnSpLocks/>
          </p:cNvCxnSpPr>
          <p:nvPr/>
        </p:nvCxnSpPr>
        <p:spPr>
          <a:xfrm>
            <a:off x="1508811" y="5720419"/>
            <a:ext cx="70636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FB9856FB-0269-AF4F-9A95-3C14B5216873}"/>
              </a:ext>
            </a:extLst>
          </p:cNvPr>
          <p:cNvSpPr txBox="1">
            <a:spLocks/>
          </p:cNvSpPr>
          <p:nvPr/>
        </p:nvSpPr>
        <p:spPr>
          <a:xfrm>
            <a:off x="8049950" y="5937893"/>
            <a:ext cx="522550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L</a:t>
            </a: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BF61EEAA-D9D8-D147-A16A-8ADD77F08A82}"/>
              </a:ext>
            </a:extLst>
          </p:cNvPr>
          <p:cNvSpPr txBox="1">
            <a:spLocks/>
          </p:cNvSpPr>
          <p:nvPr/>
        </p:nvSpPr>
        <p:spPr>
          <a:xfrm rot="16200000">
            <a:off x="78817" y="3901858"/>
            <a:ext cx="2078654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Potential</a:t>
            </a:r>
          </a:p>
        </p:txBody>
      </p:sp>
      <p:sp>
        <p:nvSpPr>
          <p:cNvPr id="67" name="コンテンツ プレースホルダー 2">
            <a:extLst>
              <a:ext uri="{FF2B5EF4-FFF2-40B4-BE49-F238E27FC236}">
                <a16:creationId xmlns:a16="http://schemas.microsoft.com/office/drawing/2014/main" id="{8DDBCBED-7A6F-4649-92E3-4A5D64F0F0AA}"/>
              </a:ext>
            </a:extLst>
          </p:cNvPr>
          <p:cNvSpPr txBox="1">
            <a:spLocks/>
          </p:cNvSpPr>
          <p:nvPr/>
        </p:nvSpPr>
        <p:spPr>
          <a:xfrm>
            <a:off x="4986811" y="1977652"/>
            <a:ext cx="2584561" cy="112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Buffer gas</a:t>
            </a:r>
          </a:p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 ~10</a:t>
            </a:r>
            <a:r>
              <a:rPr lang="en-US" altLang="ja-JP" sz="2600" b="1" baseline="30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-3</a:t>
            </a: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Pa</a:t>
            </a: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C0B1B5E8-C628-0141-A25D-5BABC7470625}"/>
              </a:ext>
            </a:extLst>
          </p:cNvPr>
          <p:cNvCxnSpPr>
            <a:cxnSpLocks/>
          </p:cNvCxnSpPr>
          <p:nvPr/>
        </p:nvCxnSpPr>
        <p:spPr>
          <a:xfrm>
            <a:off x="2463479" y="3927770"/>
            <a:ext cx="148656" cy="1789104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コンテンツ プレースホルダー 2">
            <a:extLst>
              <a:ext uri="{FF2B5EF4-FFF2-40B4-BE49-F238E27FC236}">
                <a16:creationId xmlns:a16="http://schemas.microsoft.com/office/drawing/2014/main" id="{A4FD4852-2438-194F-ACC3-9E8A575885F6}"/>
              </a:ext>
            </a:extLst>
          </p:cNvPr>
          <p:cNvSpPr txBox="1">
            <a:spLocks/>
          </p:cNvSpPr>
          <p:nvPr/>
        </p:nvSpPr>
        <p:spPr>
          <a:xfrm>
            <a:off x="5394003" y="5098079"/>
            <a:ext cx="2020872" cy="69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FRAC</a:t>
            </a:r>
          </a:p>
        </p:txBody>
      </p:sp>
      <p:sp>
        <p:nvSpPr>
          <p:cNvPr id="70" name="コンテンツ プレースホルダー 2">
            <a:extLst>
              <a:ext uri="{FF2B5EF4-FFF2-40B4-BE49-F238E27FC236}">
                <a16:creationId xmlns:a16="http://schemas.microsoft.com/office/drawing/2014/main" id="{C5617990-E0E1-5E4F-B3AD-2C14BD21EA07}"/>
              </a:ext>
            </a:extLst>
          </p:cNvPr>
          <p:cNvSpPr txBox="1">
            <a:spLocks/>
          </p:cNvSpPr>
          <p:nvPr/>
        </p:nvSpPr>
        <p:spPr>
          <a:xfrm>
            <a:off x="1540286" y="5201874"/>
            <a:ext cx="1032773" cy="4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ERIS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6DFFDFEB-EA3B-0B44-AFB0-E572553370EC}"/>
              </a:ext>
            </a:extLst>
          </p:cNvPr>
          <p:cNvCxnSpPr>
            <a:cxnSpLocks/>
          </p:cNvCxnSpPr>
          <p:nvPr/>
        </p:nvCxnSpPr>
        <p:spPr>
          <a:xfrm flipH="1">
            <a:off x="5066854" y="382238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1E20458E-5D90-6F45-B4E6-0A1C4EE30BB3}"/>
              </a:ext>
            </a:extLst>
          </p:cNvPr>
          <p:cNvCxnSpPr>
            <a:cxnSpLocks/>
          </p:cNvCxnSpPr>
          <p:nvPr/>
        </p:nvCxnSpPr>
        <p:spPr>
          <a:xfrm flipH="1">
            <a:off x="5373947" y="3918062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3E04D5AE-E3C7-DC42-9EFE-E55387BA70D4}"/>
              </a:ext>
            </a:extLst>
          </p:cNvPr>
          <p:cNvCxnSpPr>
            <a:cxnSpLocks/>
          </p:cNvCxnSpPr>
          <p:nvPr/>
        </p:nvCxnSpPr>
        <p:spPr>
          <a:xfrm flipH="1">
            <a:off x="5669867" y="402147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4E762D63-A20F-5D43-A0E6-F7DC713290E0}"/>
              </a:ext>
            </a:extLst>
          </p:cNvPr>
          <p:cNvCxnSpPr>
            <a:cxnSpLocks/>
          </p:cNvCxnSpPr>
          <p:nvPr/>
        </p:nvCxnSpPr>
        <p:spPr>
          <a:xfrm flipH="1">
            <a:off x="6013914" y="4116296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0FE1B982-E9FF-2E4B-8554-C27D1BC71EC5}"/>
              </a:ext>
            </a:extLst>
          </p:cNvPr>
          <p:cNvCxnSpPr>
            <a:cxnSpLocks/>
          </p:cNvCxnSpPr>
          <p:nvPr/>
        </p:nvCxnSpPr>
        <p:spPr>
          <a:xfrm flipH="1">
            <a:off x="6329602" y="4187051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A70BDDE3-0F50-C34B-B49A-E9B82FB69174}"/>
              </a:ext>
            </a:extLst>
          </p:cNvPr>
          <p:cNvCxnSpPr>
            <a:cxnSpLocks/>
          </p:cNvCxnSpPr>
          <p:nvPr/>
        </p:nvCxnSpPr>
        <p:spPr>
          <a:xfrm flipH="1">
            <a:off x="6621226" y="4290465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6B539513-C502-6C41-9BCC-D40ACAB69956}"/>
              </a:ext>
            </a:extLst>
          </p:cNvPr>
          <p:cNvCxnSpPr>
            <a:cxnSpLocks/>
          </p:cNvCxnSpPr>
          <p:nvPr/>
        </p:nvCxnSpPr>
        <p:spPr>
          <a:xfrm flipH="1">
            <a:off x="6947458" y="3146248"/>
            <a:ext cx="26517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579162AE-B7DB-174A-8D53-B9ABE978B31D}"/>
              </a:ext>
            </a:extLst>
          </p:cNvPr>
          <p:cNvCxnSpPr>
            <a:cxnSpLocks/>
          </p:cNvCxnSpPr>
          <p:nvPr/>
        </p:nvCxnSpPr>
        <p:spPr>
          <a:xfrm flipV="1">
            <a:off x="6925043" y="3136751"/>
            <a:ext cx="11972" cy="1171441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7464141C-FD1F-4842-BBA9-009F9EAA1110}"/>
              </a:ext>
            </a:extLst>
          </p:cNvPr>
          <p:cNvCxnSpPr>
            <a:cxnSpLocks/>
          </p:cNvCxnSpPr>
          <p:nvPr/>
        </p:nvCxnSpPr>
        <p:spPr>
          <a:xfrm flipV="1">
            <a:off x="5039469" y="3705096"/>
            <a:ext cx="0" cy="114786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A904CEB2-162F-C64D-B550-C3D04C63A662}"/>
              </a:ext>
            </a:extLst>
          </p:cNvPr>
          <p:cNvCxnSpPr>
            <a:cxnSpLocks/>
          </p:cNvCxnSpPr>
          <p:nvPr/>
        </p:nvCxnSpPr>
        <p:spPr>
          <a:xfrm flipH="1">
            <a:off x="4697295" y="3705096"/>
            <a:ext cx="335604" cy="1"/>
          </a:xfrm>
          <a:prstGeom prst="line">
            <a:avLst/>
          </a:prstGeom>
          <a:ln w="38100" cmpd="sng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BB7FF3F7-3967-4E45-A7EE-A3F4578FC739}"/>
              </a:ext>
            </a:extLst>
          </p:cNvPr>
          <p:cNvCxnSpPr>
            <a:cxnSpLocks/>
          </p:cNvCxnSpPr>
          <p:nvPr/>
        </p:nvCxnSpPr>
        <p:spPr>
          <a:xfrm flipH="1">
            <a:off x="2063174" y="3927770"/>
            <a:ext cx="400305" cy="0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0C379FC5-C74A-7B48-8822-2B0EB6E75689}"/>
              </a:ext>
            </a:extLst>
          </p:cNvPr>
          <p:cNvCxnSpPr>
            <a:cxnSpLocks/>
          </p:cNvCxnSpPr>
          <p:nvPr/>
        </p:nvCxnSpPr>
        <p:spPr>
          <a:xfrm flipH="1" flipV="1">
            <a:off x="2003725" y="3544319"/>
            <a:ext cx="59449" cy="383451"/>
          </a:xfrm>
          <a:prstGeom prst="line">
            <a:avLst/>
          </a:prstGeom>
          <a:ln w="38100">
            <a:solidFill>
              <a:srgbClr val="5286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C4E1A4FA-CC63-9E4B-B9F9-20995DC67E09}"/>
              </a:ext>
            </a:extLst>
          </p:cNvPr>
          <p:cNvCxnSpPr>
            <a:cxnSpLocks/>
          </p:cNvCxnSpPr>
          <p:nvPr/>
        </p:nvCxnSpPr>
        <p:spPr>
          <a:xfrm>
            <a:off x="1540286" y="3544319"/>
            <a:ext cx="463438" cy="0"/>
          </a:xfrm>
          <a:prstGeom prst="line">
            <a:avLst/>
          </a:prstGeom>
          <a:ln w="38100">
            <a:solidFill>
              <a:srgbClr val="528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8564F03-C8BF-1742-86AB-07F9CFC33B38}"/>
              </a:ext>
            </a:extLst>
          </p:cNvPr>
          <p:cNvCxnSpPr>
            <a:cxnSpLocks/>
          </p:cNvCxnSpPr>
          <p:nvPr/>
        </p:nvCxnSpPr>
        <p:spPr>
          <a:xfrm>
            <a:off x="1540286" y="3514053"/>
            <a:ext cx="2876485" cy="0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6B3E8D78-8FD0-2E42-ACAB-9ED6E747F412}"/>
              </a:ext>
            </a:extLst>
          </p:cNvPr>
          <p:cNvCxnSpPr>
            <a:cxnSpLocks/>
          </p:cNvCxnSpPr>
          <p:nvPr/>
        </p:nvCxnSpPr>
        <p:spPr>
          <a:xfrm>
            <a:off x="1817016" y="3514053"/>
            <a:ext cx="2840390" cy="0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>
            <a:extLst>
              <a:ext uri="{FF2B5EF4-FFF2-40B4-BE49-F238E27FC236}">
                <a16:creationId xmlns:a16="http://schemas.microsoft.com/office/drawing/2014/main" id="{94F73FC6-E4D7-A244-BE6A-7958E92D108E}"/>
              </a:ext>
            </a:extLst>
          </p:cNvPr>
          <p:cNvCxnSpPr>
            <a:cxnSpLocks/>
          </p:cNvCxnSpPr>
          <p:nvPr/>
        </p:nvCxnSpPr>
        <p:spPr>
          <a:xfrm flipH="1">
            <a:off x="4064819" y="3544319"/>
            <a:ext cx="2821585" cy="98885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44C3DFEE-BA89-214B-92B6-959510882110}"/>
              </a:ext>
            </a:extLst>
          </p:cNvPr>
          <p:cNvSpPr txBox="1"/>
          <p:nvPr/>
        </p:nvSpPr>
        <p:spPr>
          <a:xfrm>
            <a:off x="256033" y="3650823"/>
            <a:ext cx="8717280" cy="584775"/>
          </a:xfrm>
          <a:prstGeom prst="rect">
            <a:avLst/>
          </a:prstGeom>
          <a:solidFill>
            <a:srgbClr val="FFD4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DC beam can not be stacked efficiently</a:t>
            </a:r>
          </a:p>
        </p:txBody>
      </p:sp>
    </p:spTree>
    <p:extLst>
      <p:ext uri="{BB962C8B-B14F-4D97-AF65-F5344CB8AC3E}">
        <p14:creationId xmlns:p14="http://schemas.microsoft.com/office/powerpoint/2010/main" val="403018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022E-16 L 0.22587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ユーザー定義 1">
      <a:dk1>
        <a:srgbClr val="000000"/>
      </a:dk1>
      <a:lt1>
        <a:srgbClr val="C7EEFF"/>
      </a:lt1>
      <a:dk2>
        <a:srgbClr val="D4F4FF"/>
      </a:dk2>
      <a:lt2>
        <a:srgbClr val="DCF8FF"/>
      </a:lt2>
      <a:accent1>
        <a:srgbClr val="D9FFFD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FEFFFF"/>
      </a:hlink>
      <a:folHlink>
        <a:srgbClr val="FEFFFF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28225</TotalTime>
  <Words>1182</Words>
  <Application>Microsoft Macintosh PowerPoint</Application>
  <PresentationFormat>画面に合わせる (4:3)</PresentationFormat>
  <Paragraphs>357</Paragraphs>
  <Slides>31</Slides>
  <Notes>29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0" baseType="lpstr">
      <vt:lpstr>Hiragino Sans W4</vt:lpstr>
      <vt:lpstr>游ゴシック</vt:lpstr>
      <vt:lpstr>游ゴシック Light</vt:lpstr>
      <vt:lpstr>Arial</vt:lpstr>
      <vt:lpstr>Calibri</vt:lpstr>
      <vt:lpstr>Calibri Light</vt:lpstr>
      <vt:lpstr>Cambria Math</vt:lpstr>
      <vt:lpstr>Wingdings</vt:lpstr>
      <vt:lpstr>Office テーマ</vt:lpstr>
      <vt:lpstr>Improvement of a dc-to-pulse conversion efficiency of FRAC</vt:lpstr>
      <vt:lpstr>Highlights</vt:lpstr>
      <vt:lpstr>SCRIT facility @ RIKEN</vt:lpstr>
      <vt:lpstr>Operation of SCRIT</vt:lpstr>
      <vt:lpstr>Goal and condition</vt:lpstr>
      <vt:lpstr>Goal and condition</vt:lpstr>
      <vt:lpstr>Setup</vt:lpstr>
      <vt:lpstr>2-step bunching method</vt:lpstr>
      <vt:lpstr>2-step bunching method</vt:lpstr>
      <vt:lpstr>2-step bunching method</vt:lpstr>
      <vt:lpstr>2-step bunching method</vt:lpstr>
      <vt:lpstr>2-step bunching method</vt:lpstr>
      <vt:lpstr>2-step bunching method</vt:lpstr>
      <vt:lpstr>2-step bunching method</vt:lpstr>
      <vt:lpstr>2-step bunching method</vt:lpstr>
      <vt:lpstr>2-step bunching method</vt:lpstr>
      <vt:lpstr>2-step bunching method</vt:lpstr>
      <vt:lpstr>2-step bunching method</vt:lpstr>
      <vt:lpstr>2-step bunching method</vt:lpstr>
      <vt:lpstr>2-step bunching method</vt:lpstr>
      <vt:lpstr>Determination the pre-pulsing frequency </vt:lpstr>
      <vt:lpstr>PowerPoint プレゼンテーション</vt:lpstr>
      <vt:lpstr>Vd dependence of pulse width</vt:lpstr>
      <vt:lpstr>Vd dependence of pulse width</vt:lpstr>
      <vt:lpstr>FRAC efficiency</vt:lpstr>
      <vt:lpstr>FRAC efficiency</vt:lpstr>
      <vt:lpstr>Summary</vt:lpstr>
      <vt:lpstr>Back up</vt:lpstr>
      <vt:lpstr>Previous performance of FRAC</vt:lpstr>
      <vt:lpstr>RI ion trapping by SCRIT</vt:lpstr>
      <vt:lpstr>Method to estimate the energy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 SMI-2019</dc:title>
  <dc:creator>佐藤蒼</dc:creator>
  <cp:lastModifiedBy>佐藤蒼</cp:lastModifiedBy>
  <cp:revision>304</cp:revision>
  <cp:lastPrinted>2019-07-17T06:19:44Z</cp:lastPrinted>
  <dcterms:created xsi:type="dcterms:W3CDTF">2019-06-12T01:10:49Z</dcterms:created>
  <dcterms:modified xsi:type="dcterms:W3CDTF">2019-07-18T14:17:57Z</dcterms:modified>
</cp:coreProperties>
</file>